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89" autoAdjust="0"/>
  </p:normalViewPr>
  <p:slideViewPr>
    <p:cSldViewPr>
      <p:cViewPr varScale="1">
        <p:scale>
          <a:sx n="70" d="100"/>
          <a:sy n="70" d="100"/>
        </p:scale>
        <p:origin x="-11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EE95-8CC4-44C2-8587-BDD4396CFD9E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89AF-0034-46C9-8217-60B6685B51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EE95-8CC4-44C2-8587-BDD4396CFD9E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89AF-0034-46C9-8217-60B6685B51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EE95-8CC4-44C2-8587-BDD4396CFD9E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89AF-0034-46C9-8217-60B6685B51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EE95-8CC4-44C2-8587-BDD4396CFD9E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89AF-0034-46C9-8217-60B6685B51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EE95-8CC4-44C2-8587-BDD4396CFD9E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4C989AF-0034-46C9-8217-60B6685B51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EE95-8CC4-44C2-8587-BDD4396CFD9E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89AF-0034-46C9-8217-60B6685B51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EE95-8CC4-44C2-8587-BDD4396CFD9E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89AF-0034-46C9-8217-60B6685B51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EE95-8CC4-44C2-8587-BDD4396CFD9E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89AF-0034-46C9-8217-60B6685B51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EE95-8CC4-44C2-8587-BDD4396CFD9E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89AF-0034-46C9-8217-60B6685B51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EE95-8CC4-44C2-8587-BDD4396CFD9E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89AF-0034-46C9-8217-60B6685B51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EE95-8CC4-44C2-8587-BDD4396CFD9E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89AF-0034-46C9-8217-60B6685B51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43EE95-8CC4-44C2-8587-BDD4396CFD9E}" type="datetimeFigureOut">
              <a:rPr lang="fr-FR" smtClean="0"/>
              <a:pPr/>
              <a:t>13/09/2012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C989AF-0034-46C9-8217-60B6685B51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Une évaluation orale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Rentrée mathématique 2012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7772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L’origine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L’évaluation du socle commun de connaissances et de compétences</a:t>
            </a:r>
          </a:p>
          <a:p>
            <a:endParaRPr lang="fr-FR" dirty="0"/>
          </a:p>
          <a:p>
            <a:r>
              <a:rPr lang="fr-FR" dirty="0" smtClean="0"/>
              <a:t>Projet </a:t>
            </a:r>
            <a:r>
              <a:rPr lang="fr-FR" dirty="0"/>
              <a:t>académique concernant l’évaluation des acquis des élèves en </a:t>
            </a:r>
            <a:r>
              <a:rPr lang="fr-FR" dirty="0" smtClean="0"/>
              <a:t>mathématiques en janvier 2012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5794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ce choix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376264"/>
          </a:xfrm>
        </p:spPr>
        <p:txBody>
          <a:bodyPr/>
          <a:lstStyle/>
          <a:p>
            <a:r>
              <a:rPr lang="fr-FR" dirty="0" smtClean="0"/>
              <a:t>Choix de </a:t>
            </a:r>
            <a:r>
              <a:rPr lang="fr-FR" dirty="0" smtClean="0"/>
              <a:t>l’équipe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Réflexion individuelle et partage des expériences</a:t>
            </a:r>
            <a:r>
              <a:rPr lang="fr-FR" dirty="0" smtClean="0"/>
              <a:t>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88668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Dans quel cadre faire intervenir l’oral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Une correction d’exercice.</a:t>
            </a:r>
          </a:p>
          <a:p>
            <a:pPr lvl="0"/>
            <a:r>
              <a:rPr lang="fr-FR" dirty="0"/>
              <a:t>Pour répondre à une question </a:t>
            </a:r>
            <a:r>
              <a:rPr lang="fr-FR" dirty="0" smtClean="0"/>
              <a:t>du </a:t>
            </a:r>
            <a:r>
              <a:rPr lang="fr-FR" dirty="0"/>
              <a:t>professeur.</a:t>
            </a:r>
          </a:p>
          <a:p>
            <a:pPr lvl="0"/>
            <a:r>
              <a:rPr lang="fr-FR" dirty="0"/>
              <a:t>Donner un avis.</a:t>
            </a:r>
          </a:p>
          <a:p>
            <a:pPr lvl="0"/>
            <a:r>
              <a:rPr lang="fr-FR" dirty="0"/>
              <a:t>Exprimer une recherche personnelle.</a:t>
            </a:r>
          </a:p>
          <a:p>
            <a:pPr lvl="0"/>
            <a:r>
              <a:rPr lang="fr-FR" dirty="0"/>
              <a:t>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6403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protocole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seule consigne :</a:t>
            </a:r>
          </a:p>
          <a:p>
            <a:pPr marL="137160" indent="0" algn="ctr">
              <a:buNone/>
            </a:pPr>
            <a:r>
              <a:rPr lang="fr-FR" i="1" dirty="0" smtClean="0"/>
              <a:t>Vous </a:t>
            </a:r>
            <a:r>
              <a:rPr lang="fr-FR" i="1" dirty="0"/>
              <a:t>aurez deux minutes pour raconter tout ce que vous savez sur ce thème</a:t>
            </a:r>
            <a:r>
              <a:rPr lang="fr-FR" i="1" dirty="0" smtClean="0"/>
              <a:t>.</a:t>
            </a:r>
          </a:p>
          <a:p>
            <a:r>
              <a:rPr lang="fr-FR" dirty="0" smtClean="0"/>
              <a:t>Thèmes fixés à l’avance.</a:t>
            </a:r>
          </a:p>
          <a:p>
            <a:r>
              <a:rPr lang="fr-FR" dirty="0" smtClean="0"/>
              <a:t>Dans un premier temps, inciter l’élève à utiliser son cahier.</a:t>
            </a:r>
          </a:p>
          <a:p>
            <a:r>
              <a:rPr lang="fr-FR" dirty="0" smtClean="0"/>
              <a:t>Valoriser la recherche d’erreurs ou l’apport de compléments.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903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enjeux de l’oral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fr-FR" dirty="0"/>
              <a:t>Travailler et apprendre. L’oral doit être un outil d’apprentissage. On peut profiter de ces moments pour que les élèves révisent des notions déjà apprises.</a:t>
            </a:r>
          </a:p>
          <a:p>
            <a:pPr lvl="0"/>
            <a:r>
              <a:rPr lang="fr-FR" dirty="0"/>
              <a:t>L’élève travaille alors dans quel but ? Pour lui, en apprenant une notion nouvelle, ou pour le professeur qui pourra évaluer les compétences de l’élève.</a:t>
            </a:r>
          </a:p>
          <a:p>
            <a:pPr lvl="0"/>
            <a:r>
              <a:rPr lang="fr-FR" dirty="0"/>
              <a:t>Prendre la parole pour les élèves. Quels mécanismes cela met-il en jeu pour les élèves. Quel contenu mettre dans le discours ?</a:t>
            </a:r>
          </a:p>
          <a:p>
            <a:pPr lvl="0"/>
            <a:r>
              <a:rPr lang="fr-FR" dirty="0"/>
              <a:t>Ecouter. La question est de savoir ce que font les autres élèves alors. Y a-t-il participation de leur part 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2515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travail progressif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fr-FR" dirty="0" smtClean="0"/>
              <a:t>Phase d’appropriation</a:t>
            </a:r>
          </a:p>
          <a:p>
            <a:pPr marL="651510" indent="-514350">
              <a:buFont typeface="+mj-lt"/>
              <a:buAutoNum type="arabicPeriod"/>
            </a:pPr>
            <a:r>
              <a:rPr lang="fr-FR" dirty="0" smtClean="0"/>
              <a:t>Construction des attentes et de l’</a:t>
            </a:r>
            <a:r>
              <a:rPr lang="fr-FR" dirty="0"/>
              <a:t>é</a:t>
            </a:r>
            <a:r>
              <a:rPr lang="fr-FR" dirty="0" smtClean="0"/>
              <a:t>valuation</a:t>
            </a:r>
          </a:p>
          <a:p>
            <a:pPr marL="651510" indent="-514350">
              <a:buFont typeface="+mj-lt"/>
              <a:buAutoNum type="arabicPeriod"/>
            </a:pPr>
            <a:r>
              <a:rPr lang="fr-FR" dirty="0" smtClean="0"/>
              <a:t>Mise en place d’une grille de révision</a:t>
            </a:r>
          </a:p>
          <a:p>
            <a:pPr marL="651510" indent="-514350">
              <a:buFont typeface="+mj-lt"/>
              <a:buAutoNum type="arabicPeriod"/>
            </a:pPr>
            <a:r>
              <a:rPr lang="fr-FR" dirty="0" smtClean="0"/>
              <a:t>Utilisation d’une première grille d’évaluation</a:t>
            </a:r>
          </a:p>
          <a:p>
            <a:pPr marL="651510" indent="-514350">
              <a:buFont typeface="+mj-lt"/>
              <a:buAutoNum type="arabicPeriod"/>
            </a:pPr>
            <a:r>
              <a:rPr lang="fr-FR" dirty="0" smtClean="0"/>
              <a:t>L’évaluation complète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442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L’évaluation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5 compétences évaluées :</a:t>
            </a:r>
          </a:p>
          <a:p>
            <a:pPr lvl="1"/>
            <a:r>
              <a:rPr lang="fr-FR" dirty="0" smtClean="0"/>
              <a:t>Temps,</a:t>
            </a:r>
          </a:p>
          <a:p>
            <a:pPr lvl="1"/>
            <a:r>
              <a:rPr lang="fr-FR" dirty="0" smtClean="0"/>
              <a:t>Voix (volume sonore, articulation, rythme…),</a:t>
            </a:r>
          </a:p>
          <a:p>
            <a:pPr lvl="1"/>
            <a:r>
              <a:rPr lang="fr-FR" dirty="0" smtClean="0"/>
              <a:t>Maîtrise de la langue française,</a:t>
            </a:r>
          </a:p>
          <a:p>
            <a:pPr lvl="1"/>
            <a:r>
              <a:rPr lang="fr-FR" dirty="0" smtClean="0"/>
              <a:t>Qualité du contenu (informations intéressantes, inutiles, hors sujet…)</a:t>
            </a:r>
          </a:p>
          <a:p>
            <a:pPr lvl="1"/>
            <a:r>
              <a:rPr lang="fr-FR" dirty="0" smtClean="0"/>
              <a:t>Notions mathématiques (explicitée, vocabulaire précis…)</a:t>
            </a:r>
          </a:p>
          <a:p>
            <a:r>
              <a:rPr lang="fr-FR" dirty="0" smtClean="0"/>
              <a:t>À chaque compétence correspond une échelle de réussite.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81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D’autres pistes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épreuves pratiques</a:t>
            </a:r>
          </a:p>
          <a:p>
            <a:r>
              <a:rPr lang="fr-FR" dirty="0" smtClean="0"/>
              <a:t>Le travail en groupe</a:t>
            </a:r>
          </a:p>
          <a:p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463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242</Words>
  <Application>Microsoft Office PowerPoint</Application>
  <PresentationFormat>Affichage à l'écran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Apex</vt:lpstr>
      <vt:lpstr>Une évaluation orale</vt:lpstr>
      <vt:lpstr>L’origine</vt:lpstr>
      <vt:lpstr>Pourquoi ce choix ?</vt:lpstr>
      <vt:lpstr>Dans quel cadre faire intervenir l’oral ?</vt:lpstr>
      <vt:lpstr>Le protocole</vt:lpstr>
      <vt:lpstr>Les enjeux de l’oral</vt:lpstr>
      <vt:lpstr>Un travail progressif</vt:lpstr>
      <vt:lpstr>L’évaluation</vt:lpstr>
      <vt:lpstr>D’autres pistes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évaluation orale</dc:title>
  <dc:creator>Fabrice</dc:creator>
  <cp:lastModifiedBy>eroudneff</cp:lastModifiedBy>
  <cp:revision>4</cp:revision>
  <dcterms:created xsi:type="dcterms:W3CDTF">2012-09-09T19:34:58Z</dcterms:created>
  <dcterms:modified xsi:type="dcterms:W3CDTF">2012-09-13T10:28:47Z</dcterms:modified>
</cp:coreProperties>
</file>