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5"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47628" autoAdjust="0"/>
  </p:normalViewPr>
  <p:slideViewPr>
    <p:cSldViewPr snapToGrid="0">
      <p:cViewPr varScale="1">
        <p:scale>
          <a:sx n="35" d="100"/>
          <a:sy n="35" d="100"/>
        </p:scale>
        <p:origin x="201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spc="0">
                <a:solidFill>
                  <a:schemeClr val="tx1">
                    <a:lumMod val="65000"/>
                    <a:lumOff val="35000"/>
                  </a:schemeClr>
                </a:solidFill>
                <a:latin typeface="+mn-lt"/>
                <a:ea typeface="+mn-ea"/>
                <a:cs typeface="+mn-cs"/>
              </a:defRPr>
            </a:pPr>
            <a:r>
              <a:rPr lang="fr-FR"/>
              <a:t>Une représentation graphique</a:t>
            </a:r>
          </a:p>
        </c:rich>
      </c:tx>
      <c:layout/>
      <c:overlay val="0"/>
      <c:spPr>
        <a:prstGeom prst="rect">
          <a:avLst/>
        </a:prstGeom>
        <a:noFill/>
        <a:ln>
          <a:noFill/>
        </a:ln>
      </c:spPr>
    </c:title>
    <c:autoTitleDeleted val="0"/>
    <c:plotArea>
      <c:layout/>
      <c:areaChart>
        <c:grouping val="stacked"/>
        <c:varyColors val="0"/>
        <c:dLbls>
          <c:showLegendKey val="0"/>
          <c:showVal val="0"/>
          <c:showCatName val="0"/>
          <c:showSerName val="0"/>
          <c:showPercent val="0"/>
          <c:showBubbleSize val="0"/>
        </c:dLbls>
        <c:axId val="1793685328"/>
        <c:axId val="1793680752"/>
      </c:areaChart>
      <c:barChart>
        <c:barDir val="col"/>
        <c:grouping val="clustered"/>
        <c:varyColors val="0"/>
        <c:ser>
          <c:idx val="1"/>
          <c:order val="0"/>
          <c:spPr>
            <a:prstGeom prst="rect">
              <a:avLst/>
            </a:prstGeom>
            <a:solidFill>
              <a:srgbClr val="00B0F0"/>
            </a:solidFill>
            <a:ln w="57150">
              <a:noFill/>
            </a:ln>
          </c:spPr>
          <c:invertIfNegative val="0"/>
          <c:dPt>
            <c:idx val="8"/>
            <c:invertIfNegative val="0"/>
            <c:bubble3D val="0"/>
            <c:spPr>
              <a:prstGeom prst="rect">
                <a:avLst/>
              </a:prstGeom>
              <a:solidFill>
                <a:srgbClr val="00B0F0"/>
              </a:solidFill>
              <a:ln w="57150">
                <a:noFill/>
                <a:prstDash val="sysDot"/>
              </a:ln>
            </c:spPr>
            <c:extLst>
              <c:ext xmlns:c16="http://schemas.microsoft.com/office/drawing/2014/chart" uri="{C3380CC4-5D6E-409C-BE32-E72D297353CC}">
                <c16:uniqueId val="{00000001-CA3A-4E98-9FF2-4E5EC19AF176}"/>
              </c:ext>
            </c:extLst>
          </c:dPt>
          <c:cat>
            <c:strRef>
              <c:f>Feuil1!$B$1:$K$1</c:f>
              <c:strCache>
                <c:ptCount val="10"/>
                <c:pt idx="0">
                  <c:v>D1</c:v>
                </c:pt>
                <c:pt idx="1">
                  <c:v>D2</c:v>
                </c:pt>
                <c:pt idx="2">
                  <c:v>D3</c:v>
                </c:pt>
                <c:pt idx="3">
                  <c:v>D4</c:v>
                </c:pt>
                <c:pt idx="4">
                  <c:v>D5</c:v>
                </c:pt>
                <c:pt idx="5">
                  <c:v>D6</c:v>
                </c:pt>
                <c:pt idx="6">
                  <c:v>D7</c:v>
                </c:pt>
                <c:pt idx="7">
                  <c:v>D8</c:v>
                </c:pt>
                <c:pt idx="8">
                  <c:v>D9</c:v>
                </c:pt>
                <c:pt idx="9">
                  <c:v>D10</c:v>
                </c:pt>
              </c:strCache>
            </c:strRef>
          </c:cat>
          <c:val>
            <c:numRef>
              <c:f>Feuil1!$B$3:$K$3</c:f>
              <c:numCache>
                <c:formatCode>General</c:formatCode>
                <c:ptCount val="10"/>
                <c:pt idx="0">
                  <c:v>0.08</c:v>
                </c:pt>
                <c:pt idx="1">
                  <c:v>0.13</c:v>
                </c:pt>
                <c:pt idx="2">
                  <c:v>0.17</c:v>
                </c:pt>
                <c:pt idx="3">
                  <c:v>0.23</c:v>
                </c:pt>
                <c:pt idx="4">
                  <c:v>0.32</c:v>
                </c:pt>
                <c:pt idx="5">
                  <c:v>0.43</c:v>
                </c:pt>
                <c:pt idx="6">
                  <c:v>0.56999999999999995</c:v>
                </c:pt>
                <c:pt idx="7">
                  <c:v>0.73</c:v>
                </c:pt>
                <c:pt idx="8">
                  <c:v>0.88</c:v>
                </c:pt>
                <c:pt idx="9">
                  <c:v>1</c:v>
                </c:pt>
              </c:numCache>
            </c:numRef>
          </c:val>
          <c:extLst>
            <c:ext xmlns:c16="http://schemas.microsoft.com/office/drawing/2014/chart" uri="{C3380CC4-5D6E-409C-BE32-E72D297353CC}">
              <c16:uniqueId val="{00000002-CA3A-4E98-9FF2-4E5EC19AF176}"/>
            </c:ext>
          </c:extLst>
        </c:ser>
        <c:dLbls>
          <c:showLegendKey val="0"/>
          <c:showVal val="0"/>
          <c:showCatName val="0"/>
          <c:showSerName val="0"/>
          <c:showPercent val="0"/>
          <c:showBubbleSize val="0"/>
        </c:dLbls>
        <c:gapWidth val="0"/>
        <c:axId val="1793685328"/>
        <c:axId val="1793680752"/>
      </c:barChart>
      <c:catAx>
        <c:axId val="1793685328"/>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1">
                <a:lumMod val="15000"/>
                <a:lumOff val="85000"/>
              </a:schemeClr>
            </a:solidFill>
            <a:round/>
          </a:ln>
        </c:spPr>
        <c:txPr>
          <a:bodyPr rot="-60000000" spcFirstLastPara="1" vertOverflow="ellipsis" vert="horz" wrap="square" anchor="ctr" anchorCtr="1"/>
          <a:lstStyle/>
          <a:p>
            <a:pPr>
              <a:defRPr sz="900" b="0" i="0" u="none" strike="noStrike">
                <a:solidFill>
                  <a:schemeClr val="tx1">
                    <a:lumMod val="65000"/>
                    <a:lumOff val="35000"/>
                  </a:schemeClr>
                </a:solidFill>
                <a:latin typeface="+mn-lt"/>
                <a:ea typeface="+mn-ea"/>
                <a:cs typeface="+mn-cs"/>
              </a:defRPr>
            </a:pPr>
            <a:endParaRPr lang="fr-FR"/>
          </a:p>
        </c:txPr>
        <c:crossAx val="1793680752"/>
        <c:crosses val="autoZero"/>
        <c:auto val="1"/>
        <c:lblAlgn val="ctr"/>
        <c:lblOffset val="100"/>
        <c:noMultiLvlLbl val="0"/>
      </c:catAx>
      <c:valAx>
        <c:axId val="1793680752"/>
        <c:scaling>
          <c:orientation val="minMax"/>
        </c:scaling>
        <c:delete val="0"/>
        <c:axPos val="l"/>
        <c:majorGridlines>
          <c:spPr>
            <a:prstGeom prst="rect">
              <a:avLst/>
            </a:prstGeom>
            <a:ln w="9525" cap="flat" cmpd="sng" algn="ctr">
              <a:solidFill>
                <a:schemeClr val="tx1">
                  <a:lumMod val="15000"/>
                  <a:lumOff val="85000"/>
                </a:schemeClr>
              </a:solidFill>
              <a:round/>
            </a:ln>
          </c:spPr>
        </c:majorGridlines>
        <c:numFmt formatCode="General" sourceLinked="1"/>
        <c:majorTickMark val="none"/>
        <c:minorTickMark val="none"/>
        <c:tickLblPos val="nextTo"/>
        <c:spPr>
          <a:prstGeom prst="rect">
            <a:avLst/>
          </a:prstGeom>
          <a:noFill/>
          <a:ln>
            <a:noFill/>
          </a:ln>
        </c:spPr>
        <c:txPr>
          <a:bodyPr rot="-60000000" spcFirstLastPara="1" vertOverflow="ellipsis" vert="horz" wrap="square" anchor="ctr" anchorCtr="1"/>
          <a:lstStyle/>
          <a:p>
            <a:pPr>
              <a:defRPr sz="900" b="0" i="0" u="none" strike="noStrike">
                <a:solidFill>
                  <a:schemeClr val="tx1">
                    <a:lumMod val="65000"/>
                    <a:lumOff val="35000"/>
                  </a:schemeClr>
                </a:solidFill>
                <a:latin typeface="+mn-lt"/>
                <a:ea typeface="+mn-ea"/>
                <a:cs typeface="+mn-cs"/>
              </a:defRPr>
            </a:pPr>
            <a:endParaRPr lang="fr-FR"/>
          </a:p>
        </c:txPr>
        <c:crossAx val="1793685328"/>
        <c:crosses val="autoZero"/>
        <c:crossBetween val="between"/>
      </c:valAx>
      <c:spPr>
        <a:prstGeom prst="rect">
          <a:avLst/>
        </a:prstGeom>
        <a:noFill/>
        <a:ln>
          <a:noFill/>
        </a:ln>
      </c:spPr>
    </c:plotArea>
    <c:plotVisOnly val="1"/>
    <c:dispBlanksAs val="zero"/>
    <c:showDLblsOverMax val="0"/>
  </c:chart>
  <c:spPr>
    <a:xfrm>
      <a:off x="3832746" y="2599730"/>
      <a:ext cx="7508543" cy="2709249"/>
    </a:xfrm>
    <a:prstGeom prst="rect">
      <a:avLst/>
    </a:prstGeom>
    <a:noFill/>
    <a:ln>
      <a:noFill/>
    </a:ln>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9F3642E-CADE-4F7C-A309-58AA58A303AF}" type="datetimeFigureOut">
              <a:rPr lang="fr-FR"/>
              <a:t>27/09/2020</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6B2E1CC0-9ECC-4723-9E80-88A86082B7DE}"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umdam.org/article/PSMIR_1987-1988___5_A5_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umdam.org/article/PSMIR_1987-1988___5_A5_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che.media.eduscol.education.fr/file/ressources_transversales/93/4/RA16_C4_MATH_ladifferentiation_pedagogique_547934.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nesco.fr/wp-content/uploads/2017/03/170313_16_Tricot_def.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gouv.fr/pid285/bulletin_officiel.html?cid_bo=149243"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education.gouv.fr/pid285/bulletin_officiel.html?cid_bo=149044" TargetMode="External"/><Relationship Id="rId4" Type="http://schemas.openxmlformats.org/officeDocument/2006/relationships/hyperlink" Target="https://www.education.gouv.fr/pid285/bulletin_officiel.html?cid_bo=14905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dirty="0"/>
              <a:t>Pour</a:t>
            </a:r>
            <a:r>
              <a:rPr lang="fr-FR" baseline="0" dirty="0"/>
              <a:t> écrire, ne pas oublier de donner son nom, le nom et la commune de son établissement</a:t>
            </a:r>
            <a:endParaRP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8140B2F8-46CF-47D6-9A00-822FCBDEB5D6}" type="slidenum">
              <a:rPr lang="fr-F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Pour tous, en voie technologique comme en voie générale</a:t>
            </a:r>
            <a:endParaRPr dirty="0"/>
          </a:p>
          <a:p>
            <a:pPr>
              <a:defRPr/>
            </a:pPr>
            <a:r>
              <a:rPr lang="fr-FR" dirty="0"/>
              <a:t>Se référer :</a:t>
            </a:r>
            <a:endParaRPr dirty="0"/>
          </a:p>
          <a:p>
            <a:pPr marL="171450" indent="-171450">
              <a:buFontTx/>
              <a:buChar char="-"/>
              <a:defRPr/>
            </a:pPr>
            <a:r>
              <a:rPr lang="fr-FR" dirty="0"/>
              <a:t>à la lettre de rentrée </a:t>
            </a:r>
            <a:r>
              <a:rPr lang="fr-FR" dirty="0" smtClean="0"/>
              <a:t>2020 ;</a:t>
            </a:r>
            <a:endParaRPr dirty="0"/>
          </a:p>
          <a:p>
            <a:pPr marL="171450" marR="0" lvl="0" indent="-171450" algn="l" defTabSz="914400">
              <a:lnSpc>
                <a:spcPct val="100000"/>
              </a:lnSpc>
              <a:spcBef>
                <a:spcPts val="0"/>
              </a:spcBef>
              <a:spcAft>
                <a:spcPts val="0"/>
              </a:spcAft>
              <a:buClrTx/>
              <a:buSzTx/>
              <a:buFontTx/>
              <a:buChar char="-"/>
              <a:defRPr/>
            </a:pPr>
            <a:r>
              <a:rPr lang="fr-FR" dirty="0"/>
              <a:t>au document ressources précisant</a:t>
            </a:r>
            <a:r>
              <a:rPr lang="fr-FR" baseline="0" dirty="0"/>
              <a:t> les modalités, les objectifs, des exemples  mais aussi</a:t>
            </a:r>
            <a:r>
              <a:rPr lang="fr-FR" dirty="0"/>
              <a:t> les différentes mémoires :</a:t>
            </a:r>
            <a:endParaRPr dirty="0"/>
          </a:p>
          <a:p>
            <a:pPr>
              <a:defRPr/>
            </a:pPr>
            <a:r>
              <a:rPr lang="fr-FR" dirty="0"/>
              <a:t>Mémoire </a:t>
            </a:r>
            <a:r>
              <a:rPr lang="fr-FR" b="1" dirty="0"/>
              <a:t>épisodique</a:t>
            </a:r>
            <a:r>
              <a:rPr lang="fr-FR" dirty="0"/>
              <a:t> : année d’obtention du concours, repas du déjeuner du jour…. Mémoire peu sollicitée en milieu scolaire</a:t>
            </a:r>
            <a:endParaRPr dirty="0"/>
          </a:p>
          <a:p>
            <a:pPr>
              <a:defRPr/>
            </a:pPr>
            <a:r>
              <a:rPr lang="fr-FR" dirty="0"/>
              <a:t>Mémoire </a:t>
            </a:r>
            <a:r>
              <a:rPr lang="fr-FR" b="1" dirty="0"/>
              <a:t>sémantique</a:t>
            </a:r>
            <a:r>
              <a:rPr lang="fr-FR" dirty="0"/>
              <a:t> : définition d’un triangle rectangle, année de la prise le la Bastille, capitale du Brésil…. Mémoire sujette à l’oubli et qui doit être souvent réactivée pour demeurer</a:t>
            </a:r>
            <a:endParaRPr dirty="0"/>
          </a:p>
          <a:p>
            <a:pPr>
              <a:defRPr/>
            </a:pPr>
            <a:r>
              <a:rPr lang="fr-FR" dirty="0"/>
              <a:t>Mémoire </a:t>
            </a:r>
            <a:r>
              <a:rPr lang="fr-FR" b="1" dirty="0"/>
              <a:t>procédurale</a:t>
            </a:r>
            <a:r>
              <a:rPr lang="fr-FR" dirty="0"/>
              <a:t> : savoir conduire, savoir marcher, connaitre les tables de multiplication, savoir poser et effectuer une division….Mémoire permettant de libérer la mémoire de travail (exemples listes de 10 mots projetés et à répéter) mais qui nécessite de nombreux entrainements</a:t>
            </a:r>
            <a:endParaRPr lang="fr-FR" dirty="0">
              <a:solidFill>
                <a:srgbClr val="0000FF"/>
              </a:solidFill>
            </a:endParaRPr>
          </a:p>
          <a:p>
            <a:pPr marL="0" marR="0" lvl="0" indent="0" algn="l" defTabSz="914400">
              <a:lnSpc>
                <a:spcPct val="100000"/>
              </a:lnSpc>
              <a:spcBef>
                <a:spcPts val="0"/>
              </a:spcBef>
              <a:spcAft>
                <a:spcPts val="0"/>
              </a:spcAft>
              <a:buClrTx/>
              <a:buSzTx/>
              <a:buFontTx/>
              <a:buNone/>
              <a:defRPr/>
            </a:pPr>
            <a:endParaRPr lang="fr-FR" dirty="0" smtClean="0"/>
          </a:p>
          <a:p>
            <a:pPr marL="0" marR="0" lvl="0" indent="0" algn="l" defTabSz="914400">
              <a:lnSpc>
                <a:spcPct val="100000"/>
              </a:lnSpc>
              <a:spcBef>
                <a:spcPts val="0"/>
              </a:spcBef>
              <a:spcAft>
                <a:spcPts val="0"/>
              </a:spcAft>
              <a:buClrTx/>
              <a:buSzTx/>
              <a:buFontTx/>
              <a:buNone/>
              <a:defRPr/>
            </a:pPr>
            <a:r>
              <a:rPr lang="fr-FR" dirty="0" smtClean="0"/>
              <a:t>Exemple</a:t>
            </a:r>
            <a:r>
              <a:rPr lang="fr-FR" baseline="0" dirty="0" smtClean="0"/>
              <a:t> : pour étudier le sens de variation d’une fonction, on a besoin :</a:t>
            </a:r>
          </a:p>
          <a:p>
            <a:pPr marL="171450" marR="0" lvl="0" indent="-171450" algn="l" defTabSz="914400">
              <a:lnSpc>
                <a:spcPct val="100000"/>
              </a:lnSpc>
              <a:spcBef>
                <a:spcPts val="0"/>
              </a:spcBef>
              <a:spcAft>
                <a:spcPts val="0"/>
              </a:spcAft>
              <a:buClrTx/>
              <a:buSzTx/>
              <a:buFontTx/>
              <a:buChar char="-"/>
              <a:defRPr/>
            </a:pPr>
            <a:r>
              <a:rPr lang="fr-FR" baseline="0" dirty="0" smtClean="0"/>
              <a:t>de la mémoire procédurale dans « pour comparer deux nombres, on étudie le signe de la différence »</a:t>
            </a:r>
          </a:p>
          <a:p>
            <a:pPr marL="171450" marR="0" lvl="0" indent="-171450" algn="l" defTabSz="914400">
              <a:lnSpc>
                <a:spcPct val="100000"/>
              </a:lnSpc>
              <a:spcBef>
                <a:spcPts val="0"/>
              </a:spcBef>
              <a:spcAft>
                <a:spcPts val="0"/>
              </a:spcAft>
              <a:buClrTx/>
              <a:buSzTx/>
              <a:buFontTx/>
              <a:buChar char="-"/>
              <a:defRPr/>
            </a:pPr>
            <a:r>
              <a:rPr lang="fr-FR" dirty="0" smtClean="0"/>
              <a:t>de</a:t>
            </a:r>
            <a:r>
              <a:rPr lang="fr-FR" baseline="0" dirty="0" smtClean="0"/>
              <a:t> la mémoire sémantique dans la factorisation de a²-b²  </a:t>
            </a:r>
            <a:r>
              <a:rPr lang="fr-FR" dirty="0" smtClean="0"/>
              <a:t>pour factoriser</a:t>
            </a:r>
            <a:r>
              <a:rPr lang="fr-FR" baseline="0" dirty="0" smtClean="0"/>
              <a:t> une expression.</a:t>
            </a:r>
            <a:endParaRPr lang="fr-F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a:t>
            </a:r>
            <a:r>
              <a:rPr lang="fr-FR" dirty="0" smtClean="0"/>
              <a:t>s’agit de </a:t>
            </a:r>
            <a:r>
              <a:rPr lang="fr-FR" dirty="0"/>
              <a:t>multiplier les</a:t>
            </a:r>
            <a:r>
              <a:rPr lang="fr-FR" baseline="0" dirty="0"/>
              <a:t> </a:t>
            </a:r>
            <a:r>
              <a:rPr lang="fr-FR" dirty="0"/>
              <a:t>occasions de pratiquer cette différenciation hors la classe comme en </a:t>
            </a:r>
            <a:r>
              <a:rPr lang="fr-FR" dirty="0" smtClean="0"/>
              <a:t>classe sans pour autant s’engager dans des dispositifs trop lourds</a:t>
            </a:r>
            <a:r>
              <a:rPr lang="fr-FR" baseline="0" dirty="0" smtClean="0"/>
              <a:t> ou trop chronophages.</a:t>
            </a:r>
            <a:endParaRPr lang="fr-FR" dirty="0" smtClean="0"/>
          </a:p>
          <a:p>
            <a:r>
              <a:rPr lang="fr-FR" dirty="0" smtClean="0"/>
              <a:t>La réflexion peut se faire en équipe disciplinaire</a:t>
            </a:r>
          </a:p>
          <a:p>
            <a:r>
              <a:rPr lang="fr-FR" dirty="0" smtClean="0"/>
              <a:t>Pour</a:t>
            </a:r>
            <a:r>
              <a:rPr lang="fr-FR" baseline="0" dirty="0" smtClean="0"/>
              <a:t> l’évaluation en classe, on peut différencier en proposant des exercices au choix aux élèves. On peut aussi proposer les mêmes exercices en étiquetant (sur l’énoncé) les questions un peu plus difficiles. On peut par ailleurs préciser des compétences mises en jeu.</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15</a:t>
            </a:fld>
            <a:endParaRPr lang="fr-FR"/>
          </a:p>
        </p:txBody>
      </p:sp>
    </p:spTree>
    <p:extLst>
      <p:ext uri="{BB962C8B-B14F-4D97-AF65-F5344CB8AC3E}">
        <p14:creationId xmlns:p14="http://schemas.microsoft.com/office/powerpoint/2010/main" val="359491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lgn="just">
              <a:buNone/>
              <a:defRPr/>
            </a:pPr>
            <a:r>
              <a:rPr lang="fr-FR" dirty="0" smtClean="0"/>
              <a:t>Une référence pour la démonstration mathématique : significations épistémologiques et questions didactiques </a:t>
            </a:r>
          </a:p>
          <a:p>
            <a:pPr marL="0" indent="0" algn="just">
              <a:buNone/>
              <a:defRPr/>
            </a:pPr>
            <a:r>
              <a:rPr lang="fr-FR" u="sng" dirty="0" smtClean="0">
                <a:hlinkClick r:id="rId3" tooltip="http://www.numdam.org/article/PSMIR_1987-1988___5_A5_0.pdf"/>
              </a:rPr>
              <a:t>http://www.numdam.org/article/PSMIR_1987-1988___5_A5_0.pdf</a:t>
            </a:r>
            <a:endParaRPr lang="fr-FR" dirty="0" smtClean="0"/>
          </a:p>
          <a:p>
            <a:pPr>
              <a:defRPr/>
            </a:pPr>
            <a:r>
              <a:rPr lang="fr-FR" b="0" dirty="0" smtClean="0"/>
              <a:t>Les cahiers de cours doivent comporter une trace des démonstrations construites en classe avec les élèves. Cette trace peut être succincte</a:t>
            </a:r>
            <a:r>
              <a:rPr lang="fr-FR" b="0" baseline="0" dirty="0" smtClean="0"/>
              <a:t> et visuelle.</a:t>
            </a:r>
          </a:p>
          <a:p>
            <a:pPr>
              <a:defRPr/>
            </a:pPr>
            <a:r>
              <a:rPr lang="fr-FR" b="0" baseline="0" dirty="0" smtClean="0"/>
              <a:t>On peut demander à certains élèves de rédiger le raisonnement mené oralement en classe ou de faire une démonstration plus aboutie.</a:t>
            </a:r>
            <a:endParaRPr lang="fr-FR" b="0" dirty="0" smtClean="0"/>
          </a:p>
          <a:p>
            <a:pPr>
              <a:defRPr/>
            </a:pPr>
            <a:endParaRPr lang="fr-FR" b="1" dirty="0" smtClean="0"/>
          </a:p>
          <a:p>
            <a:pPr>
              <a:defRPr/>
            </a:pPr>
            <a:r>
              <a:rPr lang="fr-FR" b="1" dirty="0" smtClean="0"/>
              <a:t>Points </a:t>
            </a:r>
            <a:r>
              <a:rPr lang="fr-FR" b="1" dirty="0"/>
              <a:t>de vigilance : </a:t>
            </a:r>
            <a:endParaRPr lang="fr-FR" b="1" dirty="0" smtClean="0"/>
          </a:p>
          <a:p>
            <a:pPr marL="171450" indent="-171450">
              <a:buFontTx/>
              <a:buChar char="-"/>
              <a:defRPr/>
            </a:pPr>
            <a:r>
              <a:rPr lang="fr-FR" dirty="0" smtClean="0"/>
              <a:t>ne </a:t>
            </a:r>
            <a:r>
              <a:rPr lang="fr-FR" dirty="0"/>
              <a:t>pas cantonner les élèves dans un seul niveau de </a:t>
            </a:r>
            <a:r>
              <a:rPr lang="fr-FR" dirty="0" smtClean="0"/>
              <a:t>compétences ;</a:t>
            </a:r>
          </a:p>
          <a:p>
            <a:pPr marL="171450" indent="-171450">
              <a:buFontTx/>
              <a:buChar char="-"/>
              <a:defRPr/>
            </a:pPr>
            <a:r>
              <a:rPr lang="fr-FR" dirty="0" smtClean="0"/>
              <a:t>ne </a:t>
            </a:r>
            <a:r>
              <a:rPr lang="fr-FR" dirty="0"/>
              <a:t>pas enfermer les élèves dans une simple exécution de tâches simples successives sans vision générale du problème</a:t>
            </a:r>
            <a:r>
              <a:rPr lang="fr-FR" dirty="0" smtClean="0"/>
              <a:t>.</a:t>
            </a:r>
          </a:p>
          <a:p>
            <a:pPr marL="171450" indent="-171450">
              <a:buFontTx/>
              <a:buChar char="-"/>
              <a:defRPr/>
            </a:pPr>
            <a:endParaRPr lang="fr-FR" dirty="0" smtClean="0"/>
          </a:p>
          <a:p>
            <a:pPr marL="0" indent="0">
              <a:buFontTx/>
              <a:buNone/>
              <a:defRPr/>
            </a:pPr>
            <a:endParaRPr dirty="0"/>
          </a:p>
        </p:txBody>
      </p:sp>
      <p:sp>
        <p:nvSpPr>
          <p:cNvPr id="6" name="Espace réservé du numéro de diapositive 3"/>
          <p:cNvSpPr>
            <a:spLocks noGrp="1"/>
          </p:cNvSpPr>
          <p:nvPr>
            <p:ph type="sldNum" sz="quarter" idx="10"/>
          </p:nvPr>
        </p:nvSpPr>
        <p:spPr bwMode="auto"/>
        <p:txBody>
          <a:bodyPr/>
          <a:lstStyle/>
          <a:p>
            <a:pPr>
              <a:defRPr/>
            </a:pPr>
            <a:fld id="{7964EF40-AFA9-F3E8-494D-54613FF09EBF}" type="slidenum">
              <a:rPr lang="fr-F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lgn="just">
              <a:buNone/>
              <a:defRPr/>
            </a:pPr>
            <a:r>
              <a:rPr lang="fr-FR" dirty="0"/>
              <a:t>La démonstration mathématique : significations épistémologiques et questions didactiques </a:t>
            </a:r>
            <a:endParaRPr dirty="0"/>
          </a:p>
          <a:p>
            <a:pPr marL="0" indent="0" algn="just">
              <a:buNone/>
              <a:defRPr/>
            </a:pPr>
            <a:r>
              <a:rPr lang="fr-FR" u="sng" dirty="0">
                <a:hlinkClick r:id="rId3" tooltip="http://www.numdam.org/article/PSMIR_1987-1988___5_A5_0.pdf"/>
              </a:rPr>
              <a:t>http://www.numdam.org/article/PSMIR_1987-1988___5_A5_0.pdf</a:t>
            </a:r>
            <a:endParaRPr lang="fr-FR" dirty="0"/>
          </a:p>
          <a:p>
            <a:pPr>
              <a:defRPr/>
            </a:pPr>
            <a:r>
              <a:rPr lang="fr-FR" dirty="0"/>
              <a:t>Mieux vaut une </a:t>
            </a:r>
            <a:r>
              <a:rPr lang="fr-FR" i="1" dirty="0"/>
              <a:t>monstration </a:t>
            </a:r>
            <a:r>
              <a:rPr lang="fr-FR" dirty="0"/>
              <a:t>convaincante qu’une démonstration rigoureuse mais compliquée. Au moins pour certains élèves.</a:t>
            </a:r>
            <a:endParaRP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question ouverte pour lancer un même problème pour tous les élèves. Pour ouvrir la discussion et faire émerger des stratégies. Ensuite on peut proposer des exercices différenciés.</a:t>
            </a:r>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18</a:t>
            </a:fld>
            <a:endParaRPr lang="fr-FR"/>
          </a:p>
        </p:txBody>
      </p:sp>
    </p:spTree>
    <p:extLst>
      <p:ext uri="{BB962C8B-B14F-4D97-AF65-F5344CB8AC3E}">
        <p14:creationId xmlns:p14="http://schemas.microsoft.com/office/powerpoint/2010/main" val="129701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mc:AlternateContent xmlns:mc="http://schemas.openxmlformats.org/markup-compatibility/2006" xmlns:a14="http://schemas.microsoft.com/office/drawing/2010/main">
        <mc:Choice Requires="a14">
          <p:sp>
            <p:nvSpPr>
              <p:cNvPr id="5" name="Espace réservé des notes 2"/>
              <p:cNvSpPr>
                <a:spLocks noGrp="1"/>
              </p:cNvSpPr>
              <p:nvPr>
                <p:ph type="body" idx="1"/>
              </p:nvPr>
            </p:nvSpPr>
            <p:spPr bwMode="auto"/>
            <p:txBody>
              <a:bodyPr/>
              <a:lstStyle/>
              <a:p>
                <a:pPr>
                  <a:defRPr/>
                </a:pPr>
                <a:r>
                  <a:rPr lang="fr-FR" dirty="0"/>
                  <a:t>Trois énoncés différents et étoilés *, **, *** </a:t>
                </a:r>
                <a:br>
                  <a:rPr lang="fr-FR" dirty="0"/>
                </a:br>
                <a:r>
                  <a:rPr lang="fr-FR" dirty="0"/>
                  <a:t>pour rendre le problème accessible à tous, avant de revenir éventuellement au cas général.</a:t>
                </a:r>
              </a:p>
            </p:txBody>
          </p:sp>
        </mc:Choice>
        <mc:Fallback xmlns="">
          <p:sp>
            <p:nvSpPr>
              <p:cNvPr id="5"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b="1"/>
                  <a:t>Prolongements : </a:t>
                </a:r>
                <a:r>
                  <a:rPr lang="fr-FR"/>
                  <a:t>Cas où </a:t>
                </a:r>
                <a:r>
                  <a:rPr lang="fr-FR" i="0">
                    <a:latin typeface="Cambria Math" panose="02040503050406030204" pitchFamily="18" charset="0"/>
                    <a:ea typeface="Cambria Math"/>
                  </a:rPr>
                  <a:t>(</a:t>
                </a:r>
                <a:r>
                  <a:rPr lang="fr-FR" b="0" i="0">
                    <a:latin typeface="Cambria Math"/>
                  </a:rPr>
                  <a:t>𝐵</a:t>
                </a:r>
                <a:r>
                  <a:rPr lang="fr-FR" i="0">
                    <a:latin typeface="Cambria Math"/>
                  </a:rPr>
                  <a:t>𝑀</a:t>
                </a:r>
                <a:r>
                  <a:rPr lang="fr-FR" i="0">
                    <a:latin typeface="Cambria Math" panose="02040503050406030204" pitchFamily="18" charset="0"/>
                    <a:ea typeface="Cambria Math"/>
                  </a:rPr>
                  <a:t>) ⃗</a:t>
                </a:r>
                <a:r>
                  <a:rPr lang="fr-FR" b="0" i="0">
                    <a:latin typeface="Cambria Math"/>
                  </a:rPr>
                  <a:t>=1</a:t>
                </a:r>
                <a:r>
                  <a:rPr lang="fr-FR" b="0" i="0">
                    <a:latin typeface="Cambria Math" panose="02040503050406030204" pitchFamily="18" charset="0"/>
                    <a:ea typeface="Cambria Math"/>
                  </a:rPr>
                  <a:t>/</a:t>
                </a:r>
                <a:r>
                  <a:rPr lang="fr-FR" b="0" i="0">
                    <a:latin typeface="Cambria Math"/>
                  </a:rPr>
                  <a:t>4</a:t>
                </a:r>
                <a:r>
                  <a:rPr lang="fr-FR" b="0" i="0">
                    <a:latin typeface="Cambria Math" panose="02040503050406030204" pitchFamily="18" charset="0"/>
                    <a:ea typeface="Cambria Math"/>
                  </a:rPr>
                  <a:t> </a:t>
                </a:r>
                <a:r>
                  <a:rPr lang="fr-FR" i="0">
                    <a:latin typeface="Cambria Math" panose="02040503050406030204" pitchFamily="18" charset="0"/>
                    <a:ea typeface="Cambria Math"/>
                  </a:rPr>
                  <a:t>(</a:t>
                </a:r>
                <a:r>
                  <a:rPr lang="fr-FR" b="0" i="0">
                    <a:latin typeface="Cambria Math"/>
                  </a:rPr>
                  <a:t>𝐵𝐶</a:t>
                </a:r>
                <a:r>
                  <a:rPr lang="fr-FR" b="0" i="0">
                    <a:latin typeface="Cambria Math" panose="02040503050406030204" pitchFamily="18" charset="0"/>
                    <a:ea typeface="Cambria Math"/>
                  </a:rPr>
                  <a:t>) ⃗</a:t>
                </a:r>
                <a:r>
                  <a:rPr lang="fr-FR"/>
                  <a:t>, cas général, lieu du point E, …</a:t>
                </a:r>
                <a:endParaRPr/>
              </a:p>
              <a:p>
                <a:pPr>
                  <a:defRPr/>
                </a:pPr>
                <a:endParaRPr lang="fr-FR"/>
              </a:p>
            </p:txBody>
          </p:sp>
        </mc:Fallback>
      </mc:AlternateContent>
      <p:sp>
        <p:nvSpPr>
          <p:cNvPr id="6" name="Espace réservé du numéro de diapositive 3"/>
          <p:cNvSpPr>
            <a:spLocks noGrp="1"/>
          </p:cNvSpPr>
          <p:nvPr>
            <p:ph type="sldNum" sz="quarter" idx="5"/>
          </p:nvPr>
        </p:nvSpPr>
        <p:spPr bwMode="auto"/>
        <p:txBody>
          <a:bodyPr/>
          <a:lstStyle/>
          <a:p>
            <a:pPr>
              <a:defRPr/>
            </a:pPr>
            <a:fld id="{C0F53716-F809-45C3-AEDF-F8EE0A3B9E58}" type="slidenum">
              <a:rPr lang="fr-FR"/>
              <a:t>19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u="sng" dirty="0">
                <a:hlinkClick r:id="rId3" tooltip="https://cache.media.eduscol.education.fr/file/ressources_transversales/93/4/RA16_C4_MATH_ladifferentiation_pedagogique_547934.pdf"/>
              </a:rPr>
              <a:t>https://cache.media.eduscol.education.fr/file/ressources_transversales/93/4/RA16_C4_MATH_ladifferentiation_pedagogique_547934.pdf</a:t>
            </a:r>
            <a:endParaRPr lang="fr-FR" dirty="0"/>
          </a:p>
          <a:p>
            <a:pPr marL="0" indent="0" algn="just">
              <a:buNone/>
              <a:defRPr/>
            </a:pPr>
            <a:r>
              <a:rPr lang="fr-FR" u="sng" dirty="0">
                <a:hlinkClick r:id="rId4" tooltip="http://www.cnesco.fr/wp-content/uploads/2017/03/170313_16_Tricot_def.pdf"/>
              </a:rPr>
              <a:t>http://www.cnesco.fr/wp-content/uploads/2017/03/170313_16_Tricot_def.pdf</a:t>
            </a:r>
            <a:endParaRPr lang="fr-FR" dirty="0"/>
          </a:p>
          <a:p>
            <a:pPr marL="0" indent="0" algn="just">
              <a:buNone/>
              <a:defRPr/>
            </a:pPr>
            <a:endParaRPr lang="fr-FR" dirty="0"/>
          </a:p>
          <a:p>
            <a:pPr>
              <a:defRPr/>
            </a:pPr>
            <a:r>
              <a:rPr lang="fr-FR" dirty="0"/>
              <a:t>La recherche conforte en général ce que l’on sait déjà mais montre aussi quelques effets </a:t>
            </a:r>
            <a:r>
              <a:rPr lang="fr-FR" dirty="0" smtClean="0"/>
              <a:t>contre-intuitifs.</a:t>
            </a:r>
            <a:endParaRPr lang="fr-F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20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lgn="just">
              <a:buNone/>
              <a:defRPr/>
            </a:pPr>
            <a:endParaRPr lang="fr-F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40000" lnSpcReduction="20000"/>
          </a:bodyPr>
          <a:lstStyle/>
          <a:p>
            <a:pPr>
              <a:defRPr/>
            </a:pPr>
            <a:r>
              <a:rPr lang="fr-FR" dirty="0">
                <a:latin typeface="Verdana"/>
                <a:ea typeface="Verdana"/>
              </a:rPr>
              <a:t>Total sur 100.</a:t>
            </a:r>
            <a:endParaRPr dirty="0"/>
          </a:p>
          <a:p>
            <a:pPr>
              <a:defRPr/>
            </a:pPr>
            <a:r>
              <a:rPr lang="fr-FR" dirty="0">
                <a:latin typeface="Verdana"/>
                <a:ea typeface="Verdana"/>
              </a:rPr>
              <a:t>En vert : ce qui correspond au contrôle continu (</a:t>
            </a:r>
            <a:r>
              <a:rPr lang="fr-FR" b="1" dirty="0">
                <a:latin typeface="Verdana"/>
                <a:ea typeface="Verdana"/>
              </a:rPr>
              <a:t>maths complémentaires et maths expertes ne sont évaluées que dans le cadre des bulletins de terminale</a:t>
            </a:r>
            <a:r>
              <a:rPr lang="fr-FR" dirty="0">
                <a:latin typeface="Verdana"/>
                <a:ea typeface="Verdana"/>
              </a:rPr>
              <a:t>)</a:t>
            </a:r>
            <a:r>
              <a:rPr lang="fr-FR" baseline="0" dirty="0">
                <a:latin typeface="Verdana"/>
                <a:ea typeface="Verdana"/>
              </a:rPr>
              <a:t> </a:t>
            </a:r>
            <a:r>
              <a:rPr lang="fr-FR" dirty="0">
                <a:latin typeface="Verdana"/>
                <a:ea typeface="Verdana"/>
              </a:rPr>
              <a:t>et en bleu : ce qui correspond aux épreuves finales.</a:t>
            </a:r>
            <a:endParaRPr dirty="0"/>
          </a:p>
          <a:p>
            <a:pPr>
              <a:defRPr/>
            </a:pPr>
            <a:endParaRPr lang="fr-FR" dirty="0" smtClean="0">
              <a:latin typeface="Verdana"/>
              <a:ea typeface="Verdana"/>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b="1" dirty="0" smtClean="0"/>
              <a:t>Le </a:t>
            </a:r>
            <a:r>
              <a:rPr lang="fr-FR" b="1" baseline="0" dirty="0" smtClean="0"/>
              <a:t>BO </a:t>
            </a:r>
            <a:r>
              <a:rPr lang="fr-FR" sz="1200" b="1" i="0" u="none" strike="noStrike" baseline="0" dirty="0" smtClean="0">
                <a:solidFill>
                  <a:schemeClr val="tx1"/>
                </a:solidFill>
                <a:latin typeface="+mn-lt"/>
                <a:ea typeface="+mn-ea"/>
                <a:cs typeface="+mn-cs"/>
              </a:rPr>
              <a:t>n°29 du 19 juillet 2018 </a:t>
            </a:r>
            <a:r>
              <a:rPr lang="fr-FR" sz="1200" b="0" i="0" u="none" strike="noStrike" baseline="0" dirty="0" smtClean="0">
                <a:solidFill>
                  <a:schemeClr val="tx1"/>
                </a:solidFill>
                <a:latin typeface="+mn-lt"/>
                <a:ea typeface="+mn-ea"/>
                <a:cs typeface="+mn-cs"/>
              </a:rPr>
              <a:t>précise les coefficients des différentes épreuves.</a:t>
            </a:r>
            <a:endParaRPr lang="fr-FR" dirty="0" smtClean="0"/>
          </a:p>
          <a:p>
            <a:pPr>
              <a:defRPr/>
            </a:pPr>
            <a:endParaRPr lang="fr-FR" dirty="0">
              <a:latin typeface="Verdana"/>
              <a:ea typeface="Verdana"/>
            </a:endParaRPr>
          </a:p>
          <a:p>
            <a:pPr>
              <a:defRPr/>
            </a:pPr>
            <a:r>
              <a:rPr lang="fr-FR" b="1" dirty="0" smtClean="0">
                <a:latin typeface="Verdana"/>
                <a:ea typeface="Verdana"/>
              </a:rPr>
              <a:t>Le </a:t>
            </a:r>
            <a:r>
              <a:rPr lang="fr-FR" b="1" dirty="0" smtClean="0"/>
              <a:t>BO spécial n°6 du 31 juillet 2020 </a:t>
            </a:r>
            <a:r>
              <a:rPr lang="fr-FR" dirty="0" smtClean="0"/>
              <a:t>précise que l</a:t>
            </a:r>
            <a:r>
              <a:rPr lang="fr-FR" dirty="0" smtClean="0">
                <a:latin typeface="Verdana"/>
                <a:ea typeface="Verdana"/>
              </a:rPr>
              <a:t>es </a:t>
            </a:r>
            <a:r>
              <a:rPr lang="fr-FR" dirty="0">
                <a:latin typeface="Verdana"/>
                <a:ea typeface="Verdana"/>
              </a:rPr>
              <a:t>E3C sont désormais dénommées « évaluations communes » et ce </a:t>
            </a:r>
            <a:r>
              <a:rPr lang="fr-FR" dirty="0" smtClean="0">
                <a:latin typeface="Verdana"/>
                <a:ea typeface="Verdana"/>
              </a:rPr>
              <a:t>qui concerne </a:t>
            </a:r>
            <a:r>
              <a:rPr lang="fr-FR" dirty="0">
                <a:latin typeface="Verdana"/>
                <a:ea typeface="Verdana"/>
              </a:rPr>
              <a:t>leur aménagement </a:t>
            </a:r>
            <a:r>
              <a:rPr lang="fr-FR" dirty="0" smtClean="0">
                <a:latin typeface="Verdana"/>
                <a:ea typeface="Verdana"/>
              </a:rPr>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smtClean="0">
                <a:latin typeface="Verdana"/>
                <a:ea typeface="Verdana"/>
              </a:rPr>
              <a:t>- </a:t>
            </a:r>
            <a:r>
              <a:rPr lang="fr-FR" sz="1200" dirty="0" smtClean="0">
                <a:latin typeface="+mn-lt"/>
                <a:ea typeface="Verdana"/>
                <a:cs typeface="+mn-cs"/>
              </a:rPr>
              <a:t>Les évaluations communes sont réalisées dans le cadre des heures de classe au cours des années de première et de terminale. Elles sont là pour valoriser le travail régulier et les progrès des élèves.</a:t>
            </a:r>
            <a:endParaRPr lang="fr-FR" dirty="0" smtClean="0"/>
          </a:p>
          <a:p>
            <a:pPr>
              <a:defRPr/>
            </a:pPr>
            <a:r>
              <a:rPr lang="fr-FR" sz="1200" dirty="0" smtClean="0">
                <a:latin typeface="+mn-lt"/>
                <a:ea typeface="Verdana"/>
                <a:cs typeface="+mn-cs"/>
              </a:rPr>
              <a:t>- Pour instaurer plus de souplesse dans l’organisation du contrôle continu, les commissions d’harmonisation n’auront plus lieu après chaque session d’évaluations communes mais respectivement en fin d’année de première et de terminale.</a:t>
            </a:r>
            <a:endParaRPr lang="fr-FR" dirty="0" smtClean="0"/>
          </a:p>
          <a:p>
            <a:pPr>
              <a:defRPr/>
            </a:pPr>
            <a:r>
              <a:rPr lang="fr-FR" sz="1200" dirty="0" smtClean="0">
                <a:latin typeface="+mn-lt"/>
                <a:ea typeface="Verdana"/>
                <a:cs typeface="+mn-cs"/>
              </a:rPr>
              <a:t>- Après chaque évaluation, les candidats prendront connaissance de leur note qui, le cas échéant, pourra être harmonisée en fin d’année.</a:t>
            </a:r>
            <a:endParaRPr lang="fr-FR" dirty="0" smtClean="0"/>
          </a:p>
          <a:p>
            <a:pPr>
              <a:defRPr/>
            </a:pPr>
            <a:r>
              <a:rPr lang="fr-FR" sz="1200" dirty="0" smtClean="0">
                <a:latin typeface="+mn-lt"/>
                <a:ea typeface="Verdana"/>
                <a:cs typeface="+mn-cs"/>
              </a:rPr>
              <a:t>- Le calendrier de passation de ces évaluations communes sera fixé par le CE après consultation du CP et délibération du CA. Le calendrier pourra ainsi mieux s’adapter à la progression pédagogique de chaque établissement.</a:t>
            </a:r>
            <a:endParaRPr lang="fr-FR" dirty="0" smtClean="0"/>
          </a:p>
          <a:p>
            <a:pPr defTabSz="964783">
              <a:defRPr/>
            </a:pPr>
            <a:r>
              <a:rPr lang="fr-FR" sz="1200" dirty="0" smtClean="0">
                <a:latin typeface="+mn-lt"/>
                <a:ea typeface="Verdana"/>
                <a:cs typeface="+mn-cs"/>
              </a:rPr>
              <a:t>De plus, les professeurs auront la possibilité d’indiquer dans la BNS leurs avis sur les sujets.</a:t>
            </a:r>
            <a:endParaRPr lang="fr-FR" dirty="0" smtClean="0"/>
          </a:p>
          <a:p>
            <a:pPr defTabSz="964783">
              <a:defRPr/>
            </a:pPr>
            <a:r>
              <a:rPr lang="fr-FR" sz="1200" dirty="0" smtClean="0">
                <a:latin typeface="+mn-lt"/>
                <a:ea typeface="Verdana"/>
                <a:cs typeface="+mn-cs"/>
              </a:rPr>
              <a:t>Un comité d’utilisateurs sera mis en place pour rendre plus fonctionnelles les applications numériques utilisées pour le baccalauréat.</a:t>
            </a:r>
            <a:endParaRPr lang="fr-FR" dirty="0" smtClean="0"/>
          </a:p>
          <a:p>
            <a:pPr>
              <a:defRPr/>
            </a:pPr>
            <a:endParaRPr lang="fr-FR" sz="1200" dirty="0" smtClean="0">
              <a:latin typeface="+mn-lt"/>
              <a:ea typeface="Verdana"/>
              <a:cs typeface="+mn-cs"/>
            </a:endParaRPr>
          </a:p>
          <a:p>
            <a:pPr>
              <a:defRPr/>
            </a:pPr>
            <a:r>
              <a:rPr lang="fr-FR" sz="1200" dirty="0" smtClean="0">
                <a:latin typeface="+mn-lt"/>
                <a:ea typeface="Verdana"/>
                <a:cs typeface="+mn-cs"/>
              </a:rPr>
              <a:t>La BNS est maintenant publique, pour les voies générale et technologique :</a:t>
            </a:r>
            <a:endParaRPr lang="fr-FR" dirty="0" smtClean="0"/>
          </a:p>
          <a:p>
            <a:pPr>
              <a:defRPr/>
            </a:pPr>
            <a:r>
              <a:rPr lang="fr-FR" sz="1200" dirty="0" smtClean="0">
                <a:latin typeface="+mn-lt"/>
                <a:ea typeface="Verdana"/>
                <a:cs typeface="+mn-cs"/>
              </a:rPr>
              <a:t> http://quandjepasselebac.education.fr/revisions-la-banque-nationale-de-sujets/</a:t>
            </a:r>
            <a:endParaRPr lang="fr-FR" dirty="0" smtClean="0"/>
          </a:p>
          <a:p>
            <a:pPr>
              <a:defRPr/>
            </a:pPr>
            <a:endParaRPr lang="fr-FR" dirty="0">
              <a:latin typeface="Verdana"/>
              <a:ea typeface="Verdana"/>
            </a:endParaRPr>
          </a:p>
          <a:p>
            <a:pPr marL="0" marR="0" lvl="0" indent="0" algn="l" defTabSz="914400">
              <a:lnSpc>
                <a:spcPct val="100000"/>
              </a:lnSpc>
              <a:spcBef>
                <a:spcPts val="0"/>
              </a:spcBef>
              <a:spcAft>
                <a:spcPts val="0"/>
              </a:spcAft>
              <a:buClrTx/>
              <a:buSzTx/>
              <a:buFontTx/>
              <a:buNone/>
              <a:defRPr/>
            </a:pPr>
            <a:r>
              <a:rPr lang="fr-FR" b="1" dirty="0" smtClean="0">
                <a:latin typeface="Verdana"/>
                <a:ea typeface="Verdana"/>
              </a:rPr>
              <a:t>Le </a:t>
            </a:r>
            <a:r>
              <a:rPr lang="fr-FR" b="1" dirty="0">
                <a:latin typeface="Verdana"/>
                <a:ea typeface="Verdana"/>
              </a:rPr>
              <a:t>BO spécial n°2 de février 2020 </a:t>
            </a:r>
            <a:r>
              <a:rPr lang="fr-FR" dirty="0">
                <a:latin typeface="Verdana"/>
                <a:ea typeface="Verdana"/>
              </a:rPr>
              <a:t>précise les modalités de passation des épreuves finales (écrites comme le Grand</a:t>
            </a:r>
            <a:r>
              <a:rPr lang="fr-FR" baseline="0" dirty="0">
                <a:latin typeface="Verdana"/>
                <a:ea typeface="Verdana"/>
              </a:rPr>
              <a:t> Oral) </a:t>
            </a:r>
            <a:r>
              <a:rPr lang="fr-FR" baseline="0" dirty="0" smtClean="0">
                <a:latin typeface="Verdana"/>
                <a:ea typeface="Verdana"/>
              </a:rPr>
              <a:t>en voie technologique comme en voie générale. Dans ce BO, l’appellation « Epreuve orale de contrôle » signifie « oral de rattrapage ». </a:t>
            </a:r>
          </a:p>
          <a:p>
            <a:pPr marL="0" marR="0" lvl="0" indent="0" algn="l" defTabSz="914400">
              <a:lnSpc>
                <a:spcPct val="100000"/>
              </a:lnSpc>
              <a:spcBef>
                <a:spcPts val="0"/>
              </a:spcBef>
              <a:spcAft>
                <a:spcPts val="0"/>
              </a:spcAft>
              <a:buClrTx/>
              <a:buSzTx/>
              <a:buFontTx/>
              <a:buNone/>
              <a:defRPr/>
            </a:pPr>
            <a:r>
              <a:rPr lang="fr-FR" baseline="0" dirty="0" smtClean="0">
                <a:latin typeface="Verdana"/>
                <a:ea typeface="Verdana"/>
              </a:rPr>
              <a:t>Ce BO précise de plus</a:t>
            </a:r>
            <a:r>
              <a:rPr lang="fr-FR" dirty="0" smtClean="0">
                <a:latin typeface="Verdana"/>
                <a:ea typeface="Verdana"/>
              </a:rPr>
              <a:t> </a:t>
            </a:r>
            <a:r>
              <a:rPr lang="fr-FR" dirty="0">
                <a:latin typeface="Verdana"/>
                <a:ea typeface="Verdana"/>
              </a:rPr>
              <a:t>les </a:t>
            </a:r>
            <a:r>
              <a:rPr lang="fr-FR" sz="1200" b="1" dirty="0">
                <a:solidFill>
                  <a:schemeClr val="tx1"/>
                </a:solidFill>
                <a:latin typeface="Verdana"/>
                <a:ea typeface="Verdana"/>
                <a:cs typeface="+mn-cs"/>
              </a:rPr>
              <a:t>chapitres </a:t>
            </a:r>
            <a:r>
              <a:rPr lang="fr-FR" sz="1200" b="1" dirty="0" smtClean="0">
                <a:solidFill>
                  <a:schemeClr val="tx1"/>
                </a:solidFill>
                <a:latin typeface="Verdana"/>
                <a:ea typeface="Verdana"/>
                <a:cs typeface="+mn-cs"/>
              </a:rPr>
              <a:t>qui ne </a:t>
            </a:r>
            <a:r>
              <a:rPr lang="fr-FR" sz="1200" b="1" dirty="0">
                <a:solidFill>
                  <a:schemeClr val="tx1"/>
                </a:solidFill>
                <a:latin typeface="Verdana"/>
                <a:ea typeface="Verdana"/>
                <a:cs typeface="+mn-cs"/>
              </a:rPr>
              <a:t>font pas partie du programme </a:t>
            </a:r>
            <a:r>
              <a:rPr lang="fr-FR" sz="1200" b="1" dirty="0" smtClean="0">
                <a:solidFill>
                  <a:schemeClr val="tx1"/>
                </a:solidFill>
                <a:latin typeface="Verdana"/>
                <a:ea typeface="Verdana"/>
                <a:cs typeface="+mn-cs"/>
              </a:rPr>
              <a:t>des</a:t>
            </a:r>
            <a:r>
              <a:rPr lang="fr-FR" sz="1200" b="1" baseline="0" dirty="0" smtClean="0">
                <a:solidFill>
                  <a:schemeClr val="tx1"/>
                </a:solidFill>
                <a:latin typeface="Verdana"/>
                <a:ea typeface="Verdana"/>
                <a:cs typeface="+mn-cs"/>
              </a:rPr>
              <a:t> </a:t>
            </a:r>
            <a:r>
              <a:rPr lang="fr-FR" sz="1200" b="1" dirty="0" smtClean="0">
                <a:solidFill>
                  <a:schemeClr val="tx1"/>
                </a:solidFill>
                <a:latin typeface="Verdana"/>
                <a:ea typeface="Verdana"/>
                <a:cs typeface="+mn-cs"/>
              </a:rPr>
              <a:t>épreuves</a:t>
            </a:r>
            <a:r>
              <a:rPr lang="fr-FR" sz="1200" b="1" baseline="0" dirty="0" smtClean="0">
                <a:solidFill>
                  <a:schemeClr val="tx1"/>
                </a:solidFill>
                <a:latin typeface="Verdana"/>
                <a:ea typeface="Verdana"/>
                <a:cs typeface="+mn-cs"/>
              </a:rPr>
              <a:t> suivantes </a:t>
            </a:r>
            <a:r>
              <a:rPr lang="fr-FR" sz="1200" dirty="0" smtClean="0">
                <a:solidFill>
                  <a:schemeClr val="tx1"/>
                </a:solidFill>
                <a:latin typeface="Verdana"/>
                <a:ea typeface="Verdana"/>
                <a:cs typeface="+mn-cs"/>
              </a:rPr>
              <a:t>:</a:t>
            </a:r>
            <a:endParaRPr dirty="0"/>
          </a:p>
          <a:p>
            <a:pPr marL="171450" indent="-171450">
              <a:buFontTx/>
              <a:buChar char="-"/>
              <a:defRPr/>
            </a:pPr>
            <a:r>
              <a:rPr lang="fr-FR" sz="1200" dirty="0" smtClean="0">
                <a:solidFill>
                  <a:schemeClr val="tx1"/>
                </a:solidFill>
                <a:latin typeface="Verdana"/>
                <a:ea typeface="Verdana"/>
                <a:cs typeface="+mn-cs"/>
              </a:rPr>
              <a:t>En</a:t>
            </a:r>
            <a:r>
              <a:rPr lang="fr-FR" sz="1200" baseline="0" dirty="0" smtClean="0">
                <a:solidFill>
                  <a:schemeClr val="tx1"/>
                </a:solidFill>
                <a:latin typeface="Verdana"/>
                <a:ea typeface="Verdana"/>
                <a:cs typeface="+mn-cs"/>
              </a:rPr>
              <a:t> s</a:t>
            </a:r>
            <a:r>
              <a:rPr lang="fr-FR" sz="1200" dirty="0" smtClean="0">
                <a:solidFill>
                  <a:schemeClr val="tx1"/>
                </a:solidFill>
                <a:latin typeface="Verdana"/>
                <a:ea typeface="Verdana"/>
                <a:cs typeface="+mn-cs"/>
              </a:rPr>
              <a:t>pécialité </a:t>
            </a:r>
            <a:r>
              <a:rPr lang="fr-FR" sz="1200" dirty="0">
                <a:solidFill>
                  <a:schemeClr val="tx1"/>
                </a:solidFill>
                <a:latin typeface="Verdana"/>
                <a:ea typeface="Verdana"/>
                <a:cs typeface="+mn-cs"/>
              </a:rPr>
              <a:t>Maths en terminale </a:t>
            </a:r>
            <a:r>
              <a:rPr lang="fr-FR" sz="1200" dirty="0" smtClean="0">
                <a:solidFill>
                  <a:schemeClr val="tx1"/>
                </a:solidFill>
                <a:latin typeface="Verdana"/>
                <a:ea typeface="Verdana"/>
                <a:cs typeface="+mn-cs"/>
              </a:rPr>
              <a:t>générale : </a:t>
            </a:r>
            <a:r>
              <a:rPr lang="fr-FR" sz="1200" u="sng" dirty="0">
                <a:solidFill>
                  <a:schemeClr val="tx1"/>
                </a:solidFill>
                <a:latin typeface="Verdana"/>
                <a:ea typeface="Verdana"/>
                <a:cs typeface="+mn-cs"/>
                <a:hlinkClick r:id="rId3" tooltip="https://www.education.gouv.fr/pid285/bulletin_officiel.html?cid_bo=149243"/>
              </a:rPr>
              <a:t>https://www.education.gouv.fr/pid285/bulletin_officiel.html?cid_bo=149243</a:t>
            </a:r>
            <a:endParaRPr lang="fr-FR" sz="1200" u="sng" dirty="0">
              <a:solidFill>
                <a:schemeClr val="tx1"/>
              </a:solidFill>
              <a:latin typeface="Verdana"/>
              <a:ea typeface="Verdana"/>
              <a:cs typeface="+mn-cs"/>
            </a:endParaRPr>
          </a:p>
          <a:p>
            <a:pPr>
              <a:defRPr/>
            </a:pPr>
            <a:r>
              <a:rPr lang="fr-FR" dirty="0">
                <a:latin typeface="Verdana"/>
                <a:ea typeface="Verdana"/>
              </a:rPr>
              <a:t>Le sujet de 4 h comporte de trois à cinq exercices indépendants les uns des autres, qui permettent d'évaluer les connaissances et compétences des candidats.</a:t>
            </a:r>
            <a:endParaRPr dirty="0"/>
          </a:p>
          <a:p>
            <a:pPr>
              <a:defRPr/>
            </a:pPr>
            <a:r>
              <a:rPr lang="fr-FR" dirty="0">
                <a:latin typeface="Verdana"/>
                <a:ea typeface="Verdana"/>
              </a:rPr>
              <a:t>Le sujet aborde une grande variété des contenus du programme de spécialité, à </a:t>
            </a:r>
            <a:r>
              <a:rPr lang="fr-FR" b="1" dirty="0">
                <a:latin typeface="Verdana"/>
                <a:ea typeface="Verdana"/>
              </a:rPr>
              <a:t>l'exception des sections suivantes</a:t>
            </a:r>
            <a:r>
              <a:rPr lang="fr-FR" dirty="0">
                <a:latin typeface="Verdana"/>
                <a:ea typeface="Verdana"/>
              </a:rPr>
              <a:t> du programme de spécialité de terminale :</a:t>
            </a:r>
            <a:endParaRPr dirty="0"/>
          </a:p>
          <a:p>
            <a:pPr marL="171450" indent="-171450">
              <a:buFont typeface="Arial" panose="020B0604020202020204" pitchFamily="34" charset="0"/>
              <a:buChar char="•"/>
              <a:defRPr/>
            </a:pPr>
            <a:r>
              <a:rPr lang="fr-FR" dirty="0">
                <a:latin typeface="Verdana"/>
                <a:ea typeface="Verdana"/>
              </a:rPr>
              <a:t>fonctions sinus et cosinus </a:t>
            </a:r>
            <a:r>
              <a:rPr lang="fr-FR" dirty="0" smtClean="0">
                <a:latin typeface="Verdana"/>
                <a:ea typeface="Verdana"/>
              </a:rPr>
              <a:t>;</a:t>
            </a:r>
          </a:p>
          <a:p>
            <a:pPr marL="171450" indent="-171450">
              <a:buFont typeface="Arial" panose="020B0604020202020204" pitchFamily="34" charset="0"/>
              <a:buChar char="•"/>
              <a:defRPr/>
            </a:pPr>
            <a:r>
              <a:rPr lang="fr-FR" dirty="0" smtClean="0">
                <a:latin typeface="Verdana"/>
                <a:ea typeface="Verdana"/>
              </a:rPr>
              <a:t>calcul intégral</a:t>
            </a:r>
            <a:r>
              <a:rPr lang="fr-FR" dirty="0">
                <a:latin typeface="Verdana"/>
                <a:ea typeface="Verdana"/>
              </a:rPr>
              <a:t> ;</a:t>
            </a:r>
            <a:endParaRPr dirty="0"/>
          </a:p>
          <a:p>
            <a:pPr marL="171450" indent="-171450">
              <a:buFont typeface="Arial" panose="020B0604020202020204" pitchFamily="34" charset="0"/>
              <a:buChar char="•"/>
              <a:defRPr/>
            </a:pPr>
            <a:r>
              <a:rPr lang="fr-FR" dirty="0">
                <a:latin typeface="Verdana"/>
                <a:ea typeface="Verdana"/>
              </a:rPr>
              <a:t>concentration, loi des grands nombres.</a:t>
            </a:r>
            <a:endParaRPr dirty="0"/>
          </a:p>
          <a:p>
            <a:pPr>
              <a:defRPr/>
            </a:pPr>
            <a:r>
              <a:rPr lang="fr-FR" dirty="0">
                <a:latin typeface="Verdana"/>
                <a:ea typeface="Verdana"/>
              </a:rPr>
              <a:t>De plus, la section Combinatoire et dénombrement du programme de spécialité de terminale est mobilisable mais ne peut constituer le ressort essentiel d'un exercice</a:t>
            </a:r>
            <a:endParaRPr dirty="0"/>
          </a:p>
          <a:p>
            <a:pPr marL="0" indent="0">
              <a:buFontTx/>
              <a:buNone/>
              <a:defRPr/>
            </a:pPr>
            <a:r>
              <a:rPr lang="fr-FR" sz="1200" dirty="0">
                <a:solidFill>
                  <a:schemeClr val="tx1"/>
                </a:solidFill>
                <a:latin typeface="Verdana"/>
                <a:ea typeface="Verdana"/>
                <a:cs typeface="+mn-cs"/>
              </a:rPr>
              <a:t/>
            </a:r>
            <a:br>
              <a:rPr lang="fr-FR" sz="1200" dirty="0">
                <a:solidFill>
                  <a:schemeClr val="tx1"/>
                </a:solidFill>
                <a:latin typeface="Verdana"/>
                <a:ea typeface="Verdana"/>
                <a:cs typeface="+mn-cs"/>
              </a:rPr>
            </a:br>
            <a:r>
              <a:rPr lang="fr-FR" sz="1200" dirty="0">
                <a:solidFill>
                  <a:schemeClr val="tx1"/>
                </a:solidFill>
                <a:latin typeface="Verdana"/>
                <a:ea typeface="Verdana"/>
                <a:cs typeface="+mn-cs"/>
              </a:rPr>
              <a:t>- </a:t>
            </a:r>
            <a:r>
              <a:rPr lang="fr-FR" sz="1200" dirty="0" smtClean="0">
                <a:solidFill>
                  <a:schemeClr val="tx1"/>
                </a:solidFill>
                <a:latin typeface="Verdana"/>
                <a:ea typeface="Verdana"/>
                <a:cs typeface="+mn-cs"/>
              </a:rPr>
              <a:t>En spécialité </a:t>
            </a:r>
            <a:r>
              <a:rPr lang="fr-FR" sz="1200" dirty="0">
                <a:solidFill>
                  <a:schemeClr val="tx1"/>
                </a:solidFill>
                <a:latin typeface="Verdana"/>
                <a:ea typeface="Verdana"/>
                <a:cs typeface="+mn-cs"/>
              </a:rPr>
              <a:t>SPC maths en STI2D : </a:t>
            </a:r>
            <a:r>
              <a:rPr lang="fr-FR" sz="1200" u="sng" dirty="0">
                <a:solidFill>
                  <a:schemeClr val="tx1"/>
                </a:solidFill>
                <a:latin typeface="Verdana"/>
                <a:ea typeface="Verdana"/>
                <a:cs typeface="+mn-cs"/>
                <a:hlinkClick r:id="rId4" tooltip="https://www.education.gouv.fr/pid285/bulletin_officiel.html?cid_bo=149054"/>
              </a:rPr>
              <a:t>https://www.education.gouv.fr/pid285/bulletin_officiel.html?cid_bo=149054</a:t>
            </a:r>
            <a:endParaRPr lang="fr-FR" sz="1200" u="sng" dirty="0">
              <a:solidFill>
                <a:schemeClr val="tx1"/>
              </a:solidFill>
              <a:latin typeface="Verdana"/>
              <a:ea typeface="Verdana"/>
              <a:cs typeface="+mn-cs"/>
            </a:endParaRPr>
          </a:p>
          <a:p>
            <a:pPr>
              <a:defRPr/>
            </a:pPr>
            <a:r>
              <a:rPr lang="fr-FR" sz="1200" dirty="0">
                <a:solidFill>
                  <a:schemeClr val="tx1"/>
                </a:solidFill>
                <a:latin typeface="Verdana"/>
                <a:ea typeface="Verdana"/>
                <a:cs typeface="+mn-cs"/>
              </a:rPr>
              <a:t>Ne figure pas au programme de maths :</a:t>
            </a:r>
            <a:endParaRPr dirty="0"/>
          </a:p>
          <a:p>
            <a:pPr marL="171450" indent="-171450">
              <a:buFont typeface="Arial" panose="020B0604020202020204" pitchFamily="34" charset="0"/>
              <a:buChar char="•"/>
              <a:defRPr/>
            </a:pPr>
            <a:r>
              <a:rPr lang="fr-FR" dirty="0" smtClean="0">
                <a:latin typeface="Verdana"/>
                <a:ea typeface="Verdana"/>
              </a:rPr>
              <a:t>tout </a:t>
            </a:r>
            <a:r>
              <a:rPr lang="fr-FR" dirty="0">
                <a:latin typeface="Verdana"/>
                <a:ea typeface="Verdana"/>
              </a:rPr>
              <a:t>le chapitre sur la composition des fonctions ;</a:t>
            </a:r>
            <a:endParaRPr dirty="0"/>
          </a:p>
          <a:p>
            <a:pPr marL="171450" indent="-171450">
              <a:buFont typeface="Arial" panose="020B0604020202020204" pitchFamily="34" charset="0"/>
              <a:buChar char="•"/>
              <a:defRPr/>
            </a:pPr>
            <a:r>
              <a:rPr lang="fr-FR" dirty="0" smtClean="0">
                <a:latin typeface="Verdana"/>
                <a:ea typeface="Verdana"/>
              </a:rPr>
              <a:t>dans </a:t>
            </a:r>
            <a:r>
              <a:rPr lang="fr-FR" dirty="0">
                <a:latin typeface="Verdana"/>
                <a:ea typeface="Verdana"/>
              </a:rPr>
              <a:t>le chapitre sur les nombres complexes :</a:t>
            </a:r>
            <a:endParaRPr dirty="0"/>
          </a:p>
          <a:p>
            <a:pPr marL="171450" indent="-171450">
              <a:buFont typeface="Arial" panose="020B0604020202020204" pitchFamily="34" charset="0"/>
              <a:buChar char="•"/>
              <a:defRPr/>
            </a:pPr>
            <a:r>
              <a:rPr lang="fr-FR" dirty="0">
                <a:latin typeface="Verdana"/>
                <a:ea typeface="Verdana"/>
              </a:rPr>
              <a:t>la résolution dans C d'une équation du premier degré ou d'une équation du type z^2=a avec a réel,</a:t>
            </a:r>
            <a:endParaRPr dirty="0"/>
          </a:p>
          <a:p>
            <a:pPr marL="171450" indent="-171450">
              <a:buFont typeface="Arial" panose="020B0604020202020204" pitchFamily="34" charset="0"/>
              <a:buChar char="•"/>
              <a:defRPr/>
            </a:pPr>
            <a:r>
              <a:rPr lang="fr-FR" dirty="0">
                <a:latin typeface="Verdana"/>
                <a:ea typeface="Verdana"/>
              </a:rPr>
              <a:t>l'interprétation géométrique des transformations du type z-&gt;</a:t>
            </a:r>
            <a:r>
              <a:rPr lang="fr-FR" dirty="0" err="1">
                <a:latin typeface="Verdana"/>
                <a:ea typeface="Verdana"/>
              </a:rPr>
              <a:t>az+b</a:t>
            </a:r>
            <a:r>
              <a:rPr lang="fr-FR" dirty="0">
                <a:latin typeface="Verdana"/>
                <a:ea typeface="Verdana"/>
              </a:rPr>
              <a:t>.</a:t>
            </a:r>
            <a:endParaRPr dirty="0"/>
          </a:p>
          <a:p>
            <a:pPr>
              <a:defRPr/>
            </a:pPr>
            <a:r>
              <a:rPr lang="fr-FR" dirty="0">
                <a:latin typeface="Verdana"/>
                <a:ea typeface="Verdana"/>
              </a:rPr>
              <a:t>L'épreuve est notée sur 20 points. Le barème est construit de manière à attribuer 6 points à l'évaluation des compétences propres aux mathématiques et 14 points pour celles propres à la physique-chimie. L'épreuve est corrigée par un professeur de mathématiques et un professeur de physique-chimie.</a:t>
            </a:r>
            <a:endParaRPr dirty="0"/>
          </a:p>
          <a:p>
            <a:pPr>
              <a:defRPr/>
            </a:pPr>
            <a:r>
              <a:rPr lang="fr-FR" sz="1200" dirty="0">
                <a:solidFill>
                  <a:schemeClr val="tx1"/>
                </a:solidFill>
                <a:latin typeface="Verdana"/>
                <a:ea typeface="Verdana"/>
                <a:cs typeface="+mn-cs"/>
              </a:rPr>
              <a:t/>
            </a:r>
            <a:br>
              <a:rPr lang="fr-FR" sz="1200" dirty="0">
                <a:solidFill>
                  <a:schemeClr val="tx1"/>
                </a:solidFill>
                <a:latin typeface="Verdana"/>
                <a:ea typeface="Verdana"/>
                <a:cs typeface="+mn-cs"/>
              </a:rPr>
            </a:br>
            <a:r>
              <a:rPr lang="fr-FR" sz="1200" dirty="0">
                <a:solidFill>
                  <a:schemeClr val="tx1"/>
                </a:solidFill>
                <a:latin typeface="Verdana"/>
                <a:ea typeface="Verdana"/>
                <a:cs typeface="+mn-cs"/>
              </a:rPr>
              <a:t>- </a:t>
            </a:r>
            <a:r>
              <a:rPr lang="fr-FR" sz="1200" dirty="0" smtClean="0">
                <a:solidFill>
                  <a:schemeClr val="tx1"/>
                </a:solidFill>
                <a:latin typeface="Verdana"/>
                <a:ea typeface="Verdana"/>
                <a:cs typeface="+mn-cs"/>
              </a:rPr>
              <a:t>En spécialité</a:t>
            </a:r>
            <a:r>
              <a:rPr lang="fr-FR" sz="1200" baseline="0" dirty="0" smtClean="0">
                <a:solidFill>
                  <a:schemeClr val="tx1"/>
                </a:solidFill>
                <a:latin typeface="Verdana"/>
                <a:ea typeface="Verdana"/>
                <a:cs typeface="+mn-cs"/>
              </a:rPr>
              <a:t> </a:t>
            </a:r>
            <a:r>
              <a:rPr lang="fr-FR" sz="1200" dirty="0">
                <a:solidFill>
                  <a:schemeClr val="tx1"/>
                </a:solidFill>
                <a:latin typeface="Verdana"/>
                <a:ea typeface="Verdana"/>
                <a:cs typeface="+mn-cs"/>
              </a:rPr>
              <a:t>SPC maths </a:t>
            </a:r>
            <a:r>
              <a:rPr lang="fr-FR" sz="1200" baseline="0" dirty="0">
                <a:solidFill>
                  <a:schemeClr val="tx1"/>
                </a:solidFill>
                <a:latin typeface="Verdana"/>
                <a:ea typeface="Verdana"/>
                <a:cs typeface="+mn-cs"/>
              </a:rPr>
              <a:t>en </a:t>
            </a:r>
            <a:r>
              <a:rPr lang="fr-FR" sz="1200" dirty="0">
                <a:solidFill>
                  <a:schemeClr val="tx1"/>
                </a:solidFill>
                <a:latin typeface="Verdana"/>
                <a:ea typeface="Verdana"/>
                <a:cs typeface="+mn-cs"/>
              </a:rPr>
              <a:t>STL : </a:t>
            </a:r>
            <a:r>
              <a:rPr lang="fr-FR" sz="1200" u="sng" dirty="0">
                <a:solidFill>
                  <a:schemeClr val="tx1"/>
                </a:solidFill>
                <a:latin typeface="Verdana"/>
                <a:ea typeface="Verdana"/>
                <a:cs typeface="+mn-cs"/>
                <a:hlinkClick r:id="rId5" tooltip="https://www.education.gouv.fr/pid285/bulletin_officiel.html?cid_bo=149044"/>
              </a:rPr>
              <a:t>https://www.education.gouv.fr/pid285/bulletin_officiel.html?cid_bo=149044</a:t>
            </a:r>
            <a:endParaRPr lang="fr-FR" sz="1200" u="sng" dirty="0">
              <a:solidFill>
                <a:schemeClr val="tx1"/>
              </a:solidFill>
              <a:latin typeface="Verdana"/>
              <a:ea typeface="Verdana"/>
              <a:cs typeface="+mn-cs"/>
            </a:endParaRPr>
          </a:p>
          <a:p>
            <a:pPr>
              <a:defRPr/>
            </a:pPr>
            <a:r>
              <a:rPr lang="fr-FR" dirty="0">
                <a:latin typeface="Verdana"/>
                <a:ea typeface="Verdana"/>
              </a:rPr>
              <a:t>Ne figure pas au programme de maths :</a:t>
            </a:r>
            <a:endParaRPr dirty="0"/>
          </a:p>
          <a:p>
            <a:pPr marL="171450" indent="-171450">
              <a:buFont typeface="Arial" panose="020B0604020202020204" pitchFamily="34" charset="0"/>
              <a:buChar char="•"/>
              <a:defRPr/>
            </a:pPr>
            <a:r>
              <a:rPr lang="fr-FR" dirty="0" smtClean="0">
                <a:latin typeface="Verdana"/>
                <a:ea typeface="Verdana"/>
              </a:rPr>
              <a:t>tout </a:t>
            </a:r>
            <a:r>
              <a:rPr lang="fr-FR" dirty="0">
                <a:latin typeface="Verdana"/>
                <a:ea typeface="Verdana"/>
              </a:rPr>
              <a:t>le chapitre sur la composition des fonctions.</a:t>
            </a:r>
            <a:endParaRPr dirty="0"/>
          </a:p>
          <a:p>
            <a:pPr>
              <a:defRPr/>
            </a:pPr>
            <a:r>
              <a:rPr lang="fr-FR" dirty="0">
                <a:latin typeface="Verdana"/>
                <a:ea typeface="Verdana"/>
              </a:rPr>
              <a:t>Les notions du programme de physique-chimie et mathématiques enseignées en classe de première et non approfondies en classe de terminale, ainsi que les contenus et capacités attendues figurant au programme de l'enseignement commun de mathématiques du cycle terminal, sont mobilisables. Elles ne peuvent cependant constituer un ressort essentiel du sujet.</a:t>
            </a:r>
            <a:endParaRPr dirty="0"/>
          </a:p>
          <a:p>
            <a:pPr>
              <a:defRPr/>
            </a:pPr>
            <a:r>
              <a:rPr lang="fr-FR" dirty="0">
                <a:latin typeface="Verdana"/>
                <a:ea typeface="Verdana"/>
              </a:rPr>
              <a:t>Cette épreuve est notée sur 20 points. Le barème est construit de manière à attribuer 6 points à l'évaluation des compétences propres aux mathématiques et 14 points pour celles propres à la physique-chimie. L'épreuve est corrigée par un professeur de mathématiques pour les compétences propres aux mathématiques et un professeur de physique-chimie pour les compétences propres à la physique-chimie.  </a:t>
            </a:r>
            <a:endParaRPr dirty="0"/>
          </a:p>
          <a:p>
            <a:pPr>
              <a:defRPr/>
            </a:pPr>
            <a:endParaRPr lang="fr-FR" dirty="0"/>
          </a:p>
          <a:p>
            <a:pPr>
              <a:defRPr/>
            </a:pPr>
            <a:endParaRPr lang="fr-F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08A69655-4406-457C-A7B3-FAC803047547}" type="slidenum">
              <a:rPr lang="fr-FR" sz="1300" b="0" i="0" u="none" strike="noStrike" cap="none" spc="0">
                <a:ln>
                  <a:noFill/>
                </a:ln>
                <a:solidFill>
                  <a:prstClr val="black"/>
                </a:solidFill>
                <a:latin typeface="Calibri"/>
                <a:ea typeface="+mn-ea"/>
                <a:cs typeface="+mn-cs"/>
              </a:rPr>
              <a:t>22</a:t>
            </a:fld>
            <a:endParaRPr lang="fr-FR" sz="13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lvl="0">
              <a:defRPr/>
            </a:pPr>
            <a:r>
              <a:rPr lang="fr-FR" sz="1100" b="1" u="sng" dirty="0">
                <a:latin typeface="+mn-lt"/>
                <a:ea typeface="Verdana"/>
                <a:cs typeface="Arial"/>
              </a:rPr>
              <a:t>Les mathématiques dans le tronc commun de la voie technologique :</a:t>
            </a:r>
            <a:endParaRPr dirty="0"/>
          </a:p>
          <a:p>
            <a:pPr>
              <a:buFont typeface="Wingdings"/>
              <a:buNone/>
              <a:defRPr/>
            </a:pPr>
            <a:r>
              <a:rPr lang="fr-FR" sz="1100" dirty="0">
                <a:solidFill>
                  <a:schemeClr val="accent6"/>
                </a:solidFill>
                <a:latin typeface="+mn-lt"/>
                <a:ea typeface="Verdana"/>
                <a:cs typeface="Arial"/>
              </a:rPr>
              <a:t>Préparer aux poursuites d’études</a:t>
            </a:r>
            <a:r>
              <a:rPr lang="fr-FR" sz="1100" dirty="0">
                <a:latin typeface="+mn-lt"/>
                <a:ea typeface="Verdana"/>
                <a:cs typeface="Arial"/>
              </a:rPr>
              <a:t>, en particulier IUT et formations technologiques des universités.</a:t>
            </a:r>
            <a:endParaRPr dirty="0"/>
          </a:p>
          <a:p>
            <a:pPr lvl="1">
              <a:buFont typeface="Wingdings"/>
              <a:buChar char="§"/>
              <a:defRPr/>
            </a:pPr>
            <a:r>
              <a:rPr lang="fr-FR" sz="1100" dirty="0">
                <a:latin typeface="+mn-lt"/>
                <a:ea typeface="Verdana"/>
                <a:cs typeface="Arial"/>
              </a:rPr>
              <a:t> Affermir la </a:t>
            </a:r>
            <a:r>
              <a:rPr lang="fr-FR" sz="1100" dirty="0">
                <a:solidFill>
                  <a:schemeClr val="accent6"/>
                </a:solidFill>
                <a:latin typeface="+mn-lt"/>
                <a:ea typeface="Verdana"/>
                <a:cs typeface="Arial"/>
              </a:rPr>
              <a:t>maîtrise du calcul </a:t>
            </a:r>
            <a:r>
              <a:rPr lang="fr-FR" sz="1100" dirty="0">
                <a:latin typeface="+mn-lt"/>
                <a:ea typeface="Verdana"/>
                <a:cs typeface="Arial"/>
              </a:rPr>
              <a:t>et les capacités </a:t>
            </a:r>
            <a:r>
              <a:rPr lang="fr-FR" sz="1100" dirty="0">
                <a:solidFill>
                  <a:schemeClr val="accent6"/>
                </a:solidFill>
                <a:latin typeface="+mn-lt"/>
                <a:ea typeface="Verdana"/>
                <a:cs typeface="Arial"/>
              </a:rPr>
              <a:t>de lecture et d’interprétation graphiques</a:t>
            </a:r>
            <a:endParaRPr dirty="0"/>
          </a:p>
          <a:p>
            <a:pPr lvl="1">
              <a:buFont typeface="Wingdings"/>
              <a:buChar char="§"/>
              <a:defRPr/>
            </a:pPr>
            <a:r>
              <a:rPr lang="fr-FR" sz="1100" dirty="0">
                <a:solidFill>
                  <a:schemeClr val="accent6"/>
                </a:solidFill>
                <a:latin typeface="+mn-lt"/>
                <a:ea typeface="Verdana"/>
                <a:cs typeface="Arial"/>
              </a:rPr>
              <a:t> Limiter les contenus </a:t>
            </a:r>
            <a:r>
              <a:rPr lang="fr-FR" sz="1100" dirty="0">
                <a:latin typeface="+mn-lt"/>
                <a:ea typeface="Verdana"/>
                <a:cs typeface="Arial"/>
              </a:rPr>
              <a:t>à quelques concepts et notions ayant un degré de généralité suffisant pour répondre aux besoins des différentes spécialités tout en permettant de développer des capacités </a:t>
            </a:r>
            <a:r>
              <a:rPr lang="fr-FR" sz="1100" dirty="0">
                <a:solidFill>
                  <a:schemeClr val="accent6"/>
                </a:solidFill>
                <a:latin typeface="+mn-lt"/>
                <a:ea typeface="Verdana"/>
                <a:cs typeface="Arial"/>
              </a:rPr>
              <a:t>d’abstraction</a:t>
            </a:r>
            <a:r>
              <a:rPr lang="fr-FR" sz="1100" dirty="0">
                <a:latin typeface="+mn-lt"/>
                <a:ea typeface="Verdana"/>
                <a:cs typeface="Arial"/>
              </a:rPr>
              <a:t> </a:t>
            </a:r>
            <a:endParaRPr dirty="0"/>
          </a:p>
          <a:p>
            <a:pPr lvl="1">
              <a:buFont typeface="Wingdings"/>
              <a:buChar char="§"/>
              <a:defRPr/>
            </a:pPr>
            <a:r>
              <a:rPr lang="fr-FR" sz="1100" dirty="0">
                <a:latin typeface="+mn-lt"/>
                <a:ea typeface="Verdana"/>
                <a:cs typeface="Arial"/>
              </a:rPr>
              <a:t> Développer un </a:t>
            </a:r>
            <a:r>
              <a:rPr lang="fr-FR" sz="1100" dirty="0">
                <a:solidFill>
                  <a:schemeClr val="accent6"/>
                </a:solidFill>
                <a:latin typeface="+mn-lt"/>
                <a:ea typeface="Verdana"/>
                <a:cs typeface="Arial"/>
              </a:rPr>
              <a:t>mode de pensée algorithmique et numérique</a:t>
            </a:r>
            <a:endParaRPr dirty="0"/>
          </a:p>
          <a:p>
            <a:pPr>
              <a:defRPr/>
            </a:pPr>
            <a:endParaRPr lang="fr-FR" sz="1100" dirty="0">
              <a:latin typeface="+mn-lt"/>
              <a:ea typeface="Verdana"/>
              <a:cs typeface="Arial"/>
            </a:endParaRPr>
          </a:p>
          <a:p>
            <a:pPr lvl="0">
              <a:defRPr/>
            </a:pPr>
            <a:r>
              <a:rPr lang="fr-FR" sz="1100" b="1" u="sng" dirty="0">
                <a:latin typeface="+mn-lt"/>
                <a:ea typeface="Verdana"/>
                <a:cs typeface="Arial"/>
              </a:rPr>
              <a:t>Les maths en spécialité STI2D et STL de la voie technologique </a:t>
            </a:r>
            <a:r>
              <a:rPr lang="fr-FR" sz="1100" dirty="0">
                <a:latin typeface="+mn-lt"/>
                <a:ea typeface="Verdana"/>
                <a:cs typeface="Arial"/>
              </a:rPr>
              <a:t>:</a:t>
            </a:r>
            <a:endParaRPr dirty="0"/>
          </a:p>
          <a:p>
            <a:pPr>
              <a:buFontTx/>
              <a:buChar char="-"/>
              <a:defRPr/>
            </a:pPr>
            <a:r>
              <a:rPr lang="fr-FR" sz="1100" dirty="0">
                <a:latin typeface="+mn-lt"/>
                <a:ea typeface="Verdana"/>
                <a:cs typeface="Arial"/>
              </a:rPr>
              <a:t>Acquisition de connaissances et développement de compétences mathématiques </a:t>
            </a:r>
            <a:r>
              <a:rPr lang="fr-FR" sz="1100" dirty="0">
                <a:solidFill>
                  <a:schemeClr val="accent6"/>
                </a:solidFill>
                <a:latin typeface="+mn-lt"/>
                <a:ea typeface="Verdana"/>
                <a:cs typeface="Arial"/>
              </a:rPr>
              <a:t>immédiatement utiles </a:t>
            </a:r>
            <a:r>
              <a:rPr lang="fr-FR" sz="1100" dirty="0">
                <a:latin typeface="+mn-lt"/>
                <a:ea typeface="Verdana"/>
                <a:cs typeface="Arial"/>
              </a:rPr>
              <a:t>pour la </a:t>
            </a:r>
            <a:r>
              <a:rPr lang="fr-FR" sz="1100" dirty="0">
                <a:solidFill>
                  <a:schemeClr val="accent6"/>
                </a:solidFill>
                <a:latin typeface="+mn-lt"/>
                <a:ea typeface="Verdana"/>
                <a:cs typeface="Arial"/>
              </a:rPr>
              <a:t>physique et la chimie </a:t>
            </a:r>
            <a:r>
              <a:rPr lang="fr-FR" sz="1100" dirty="0">
                <a:latin typeface="+mn-lt"/>
                <a:ea typeface="Verdana"/>
                <a:cs typeface="Arial"/>
              </a:rPr>
              <a:t>(intégration, fonction exponentielle) ;</a:t>
            </a:r>
            <a:endParaRPr dirty="0"/>
          </a:p>
          <a:p>
            <a:pPr>
              <a:buFontTx/>
              <a:buChar char="-"/>
              <a:defRPr/>
            </a:pPr>
            <a:r>
              <a:rPr lang="fr-FR" sz="1100" dirty="0">
                <a:latin typeface="+mn-lt"/>
                <a:ea typeface="Verdana"/>
                <a:cs typeface="Arial"/>
              </a:rPr>
              <a:t>Développer des capacités </a:t>
            </a:r>
            <a:r>
              <a:rPr lang="fr-FR" sz="1100" dirty="0">
                <a:solidFill>
                  <a:schemeClr val="accent6"/>
                </a:solidFill>
                <a:latin typeface="+mn-lt"/>
                <a:ea typeface="Verdana"/>
                <a:cs typeface="Arial"/>
              </a:rPr>
              <a:t>d’abstraction, de raisonnement et d’analyse critique</a:t>
            </a:r>
            <a:r>
              <a:rPr lang="fr-FR" sz="1100" dirty="0">
                <a:latin typeface="+mn-lt"/>
                <a:ea typeface="Verdana"/>
                <a:cs typeface="Arial"/>
              </a:rPr>
              <a:t> en vue des études supérieures.</a:t>
            </a:r>
            <a:endParaRPr lang="fr-FR" sz="1100" b="1" dirty="0">
              <a:latin typeface="+mn-lt"/>
              <a:ea typeface="Verdana"/>
              <a:cs typeface="Arial"/>
            </a:endParaRPr>
          </a:p>
          <a:p>
            <a:pPr>
              <a:defRPr/>
            </a:pPr>
            <a:endParaRPr lang="fr-FR" sz="1100" dirty="0">
              <a:latin typeface="+mn-lt"/>
              <a:ea typeface="Verdana"/>
              <a:cs typeface="Arial"/>
            </a:endParaRPr>
          </a:p>
          <a:p>
            <a:pPr defTabSz="964783">
              <a:defRPr/>
            </a:pPr>
            <a:endParaRPr lang="fr-FR" sz="1100" dirty="0">
              <a:latin typeface="+mn-lt"/>
              <a:ea typeface="Verdana"/>
              <a:cs typeface="Arial"/>
            </a:endParaRPr>
          </a:p>
        </p:txBody>
      </p:sp>
      <p:sp>
        <p:nvSpPr>
          <p:cNvPr id="6" name="Espace réservé du numéro de diapositive 3"/>
          <p:cNvSpPr>
            <a:spLocks noGrp="1"/>
          </p:cNvSpPr>
          <p:nvPr>
            <p:ph type="sldNum" sz="quarter" idx="10"/>
          </p:nvPr>
        </p:nvSpPr>
        <p:spPr bwMode="auto"/>
        <p:txBody>
          <a:bodyPr/>
          <a:lstStyle/>
          <a:p>
            <a:pPr>
              <a:defRPr/>
            </a:pPr>
            <a:fld id="{0101843C-56C5-4F45-BE90-E21DCACB5C22}" type="slidenum">
              <a:rPr lang="fr-FR"/>
              <a:t>23</a:t>
            </a:fld>
            <a:endParaRPr lang="fr-FR"/>
          </a:p>
        </p:txBody>
      </p:sp>
      <p:sp>
        <p:nvSpPr>
          <p:cNvPr id="7" name="Espace réservé du pied de page 4"/>
          <p:cNvSpPr>
            <a:spLocks noGrp="1"/>
          </p:cNvSpPr>
          <p:nvPr>
            <p:ph type="ftr" sz="quarter" idx="4"/>
          </p:nvPr>
        </p:nvSpPr>
        <p:spPr bwMode="auto"/>
        <p:txBody>
          <a:bodyPr/>
          <a:lstStyle/>
          <a:p>
            <a:pPr>
              <a:defRPr/>
            </a:pP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Merci à tous les professeurs qui participent activement à ces initiatives académiques et qui les font</a:t>
            </a:r>
            <a:r>
              <a:rPr lang="fr-FR" baseline="0" dirty="0"/>
              <a:t> vivre.</a:t>
            </a:r>
            <a:endParaRPr lang="fr-FR" dirty="0"/>
          </a:p>
          <a:p>
            <a:pPr>
              <a:defRPr/>
            </a:pPr>
            <a:r>
              <a:rPr lang="fr-FR" dirty="0"/>
              <a:t>Toutes</a:t>
            </a:r>
            <a:r>
              <a:rPr lang="fr-FR" baseline="0" dirty="0"/>
              <a:t> les bonnes volontés sont les </a:t>
            </a:r>
            <a:r>
              <a:rPr lang="fr-FR" baseline="0" dirty="0" smtClean="0"/>
              <a:t>bienvenues </a:t>
            </a:r>
            <a:r>
              <a:rPr lang="fr-FR" baseline="0" dirty="0"/>
              <a:t>pour :</a:t>
            </a:r>
          </a:p>
          <a:p>
            <a:pPr marL="171450" indent="-171450">
              <a:buFontTx/>
              <a:buChar char="-"/>
              <a:defRPr/>
            </a:pPr>
            <a:r>
              <a:rPr lang="fr-FR" baseline="0" dirty="0"/>
              <a:t>la correction des copies d’olympiades soit en s’inscrivant en ligne après une actualité sur </a:t>
            </a:r>
            <a:r>
              <a:rPr lang="fr-FR" baseline="0" dirty="0" err="1"/>
              <a:t>euler</a:t>
            </a:r>
            <a:r>
              <a:rPr lang="fr-FR" baseline="0" dirty="0"/>
              <a:t> soit en écrivant directement à Evelyne Roudneff</a:t>
            </a:r>
          </a:p>
          <a:p>
            <a:pPr marL="171450" indent="-171450">
              <a:buFontTx/>
              <a:buChar char="-"/>
              <a:defRPr/>
            </a:pPr>
            <a:r>
              <a:rPr lang="fr-FR" baseline="0" dirty="0"/>
              <a:t>la participation comme professeur accompagnateur ou comme animateur pour un des stages de la pépinière académique (voir feuille de rentrée)</a:t>
            </a:r>
          </a:p>
          <a:p>
            <a:pPr marL="171450" indent="-171450">
              <a:buFontTx/>
              <a:buChar char="-"/>
              <a:defRPr/>
            </a:pPr>
            <a:r>
              <a:rPr lang="fr-FR" baseline="0" dirty="0"/>
              <a:t>l</a:t>
            </a:r>
            <a:r>
              <a:rPr lang="fr-FR" baseline="0" dirty="0" smtClean="0"/>
              <a:t>a </a:t>
            </a:r>
            <a:r>
              <a:rPr lang="fr-FR" baseline="0" dirty="0"/>
              <a:t>remontée </a:t>
            </a:r>
            <a:r>
              <a:rPr lang="fr-FR" baseline="0" dirty="0" smtClean="0"/>
              <a:t>aux IPR du programme prévu au sein de l’établissement </a:t>
            </a:r>
            <a:r>
              <a:rPr lang="fr-FR" baseline="0" dirty="0"/>
              <a:t>pour la semaine des mathématiques</a:t>
            </a:r>
          </a:p>
          <a:p>
            <a:pPr marL="171450" indent="-171450">
              <a:buFontTx/>
              <a:buChar char="-"/>
              <a:defRPr/>
            </a:pPr>
            <a:endParaRPr lang="fr-FR" baseline="0" dirty="0"/>
          </a:p>
          <a:p>
            <a:pPr marL="0" indent="0">
              <a:buFontTx/>
              <a:buNone/>
              <a:defRPr/>
            </a:pP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6</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defTabSz="964783">
              <a:defRPr/>
            </a:pPr>
            <a:r>
              <a:rPr lang="fr-FR" sz="1200" b="1" u="sng" dirty="0"/>
              <a:t>Les mathématiques en terminale - voie générale </a:t>
            </a:r>
            <a:endParaRPr dirty="0"/>
          </a:p>
          <a:p>
            <a:pPr defTabSz="964783">
              <a:defRPr/>
            </a:pPr>
            <a:r>
              <a:rPr lang="fr-FR" sz="1200" u="sng" dirty="0"/>
              <a:t>Spé</a:t>
            </a:r>
            <a:r>
              <a:rPr lang="fr-FR" sz="1200" u="none" dirty="0"/>
              <a:t> </a:t>
            </a:r>
            <a:r>
              <a:rPr lang="fr-FR" sz="1200" u="sng" dirty="0"/>
              <a:t>maths</a:t>
            </a:r>
            <a:r>
              <a:rPr lang="fr-FR" sz="1200" dirty="0"/>
              <a:t> : Dans une logique d’exigence disciplinaire et de </a:t>
            </a:r>
            <a:r>
              <a:rPr lang="fr-FR" sz="1200" b="1" dirty="0"/>
              <a:t>préparation à </a:t>
            </a:r>
            <a:r>
              <a:rPr lang="fr-FR" sz="1200" b="1" i="1" dirty="0"/>
              <a:t>l’enseignement supérieur</a:t>
            </a:r>
            <a:r>
              <a:rPr lang="fr-FR" sz="1200" i="1" dirty="0"/>
              <a:t>, </a:t>
            </a:r>
            <a:r>
              <a:rPr lang="fr-FR" sz="1200" i="0" dirty="0"/>
              <a:t>les élèves </a:t>
            </a:r>
            <a:r>
              <a:rPr lang="fr-FR" sz="1200" dirty="0"/>
              <a:t>sont amenés à </a:t>
            </a:r>
            <a:r>
              <a:rPr lang="fr-FR" sz="1200" b="1" dirty="0"/>
              <a:t>approfondir leurs connaissances </a:t>
            </a:r>
            <a:r>
              <a:rPr lang="fr-FR" sz="1200" dirty="0"/>
              <a:t>et à développer </a:t>
            </a:r>
            <a:r>
              <a:rPr lang="fr-FR" sz="1200" b="1" dirty="0"/>
              <a:t>un solide niveau de compétences.</a:t>
            </a:r>
            <a:endParaRPr dirty="0"/>
          </a:p>
          <a:p>
            <a:pPr defTabSz="964783">
              <a:defRPr/>
            </a:pPr>
            <a:r>
              <a:rPr lang="fr-FR" sz="1200" u="sng" dirty="0"/>
              <a:t>Maths expertes </a:t>
            </a:r>
            <a:r>
              <a:rPr lang="fr-FR" sz="1200" dirty="0"/>
              <a:t>: - Les nombres complexes, vus comme objets algébriques et géométriques - L’arithmétique -Les matrices et les graphes</a:t>
            </a:r>
            <a:endParaRPr dirty="0"/>
          </a:p>
          <a:p>
            <a:pPr defTabSz="964783">
              <a:defRPr/>
            </a:pPr>
            <a:endParaRPr lang="fr-FR" sz="1200" dirty="0"/>
          </a:p>
          <a:p>
            <a:pPr lvl="0">
              <a:defRPr/>
            </a:pPr>
            <a:endParaRPr lang="fr-FR" sz="1200"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0101843C-56C5-4F45-BE90-E21DCACB5C22}" type="slidenum">
              <a:rPr lang="fr-FR"/>
              <a:t>24</a:t>
            </a:fld>
            <a:endParaRPr lang="fr-FR"/>
          </a:p>
        </p:txBody>
      </p:sp>
      <p:sp>
        <p:nvSpPr>
          <p:cNvPr id="7" name="Espace réservé du pied de page 4"/>
          <p:cNvSpPr>
            <a:spLocks noGrp="1"/>
          </p:cNvSpPr>
          <p:nvPr>
            <p:ph type="ftr" sz="quarter" idx="4"/>
          </p:nvPr>
        </p:nvSpPr>
        <p:spPr bwMode="auto"/>
        <p:txBody>
          <a:bodyPr/>
          <a:lstStyle/>
          <a:p>
            <a:pPr>
              <a:defRPr/>
            </a:pPr>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Le BO spécial n°2 de février 2020 précise les modalités du Grand Oral :</a:t>
            </a:r>
          </a:p>
          <a:p>
            <a:pPr>
              <a:defRPr/>
            </a:pPr>
            <a:r>
              <a:rPr lang="fr-FR" dirty="0" smtClean="0"/>
              <a:t>- L'épreuve </a:t>
            </a:r>
            <a:r>
              <a:rPr lang="fr-FR" dirty="0"/>
              <a:t>orale terminale est l'une des cinq épreuves terminales de l'examen du baccalauréat</a:t>
            </a:r>
            <a:r>
              <a:rPr lang="fr-FR" dirty="0" smtClean="0"/>
              <a:t>. Elle </a:t>
            </a:r>
            <a:r>
              <a:rPr lang="fr-FR" dirty="0"/>
              <a:t>est obligatoire pour tous les </a:t>
            </a:r>
            <a:r>
              <a:rPr lang="fr-FR" dirty="0" smtClean="0"/>
              <a:t>candidats.</a:t>
            </a:r>
            <a:endParaRPr dirty="0"/>
          </a:p>
          <a:p>
            <a:pPr>
              <a:defRPr/>
            </a:pPr>
            <a:r>
              <a:rPr lang="fr-FR" dirty="0" smtClean="0"/>
              <a:t>- Les </a:t>
            </a:r>
            <a:r>
              <a:rPr lang="fr-FR" dirty="0"/>
              <a:t>candidats à besoins éducatifs particuliers peuvent demander à bénéficier d'aménagements de l'épreuve conformément à l'annexe 2.</a:t>
            </a:r>
            <a:endParaRPr dirty="0"/>
          </a:p>
          <a:p>
            <a:pPr>
              <a:defRPr/>
            </a:pPr>
            <a:r>
              <a:rPr lang="fr-FR" dirty="0" smtClean="0"/>
              <a:t>-</a:t>
            </a:r>
            <a:r>
              <a:rPr lang="fr-FR" baseline="0" dirty="0" smtClean="0"/>
              <a:t> Une g</a:t>
            </a:r>
            <a:r>
              <a:rPr lang="fr-FR" dirty="0" smtClean="0"/>
              <a:t>rille des </a:t>
            </a:r>
            <a:r>
              <a:rPr lang="fr-FR" b="1" dirty="0" smtClean="0"/>
              <a:t>compétences</a:t>
            </a:r>
            <a:r>
              <a:rPr lang="fr-FR" b="1" baseline="0" dirty="0" smtClean="0"/>
              <a:t> visées </a:t>
            </a:r>
            <a:r>
              <a:rPr lang="fr-FR" baseline="0" dirty="0" smtClean="0"/>
              <a:t>est </a:t>
            </a:r>
            <a:r>
              <a:rPr lang="fr-FR" dirty="0" smtClean="0"/>
              <a:t>donnée </a:t>
            </a:r>
            <a:r>
              <a:rPr lang="fr-FR" dirty="0"/>
              <a:t>à titre indicatif </a:t>
            </a:r>
            <a:r>
              <a:rPr lang="fr-FR" dirty="0" smtClean="0"/>
              <a:t>:</a:t>
            </a:r>
            <a:endParaRPr lang="fr-FR" dirty="0"/>
          </a:p>
          <a:p>
            <a:pPr marL="171450" lvl="0" indent="-171450">
              <a:buFont typeface="Arial" panose="020B0604020202020204" pitchFamily="34" charset="0"/>
              <a:buChar char="•"/>
              <a:defRPr/>
            </a:pPr>
            <a:r>
              <a:rPr lang="fr-FR" dirty="0" smtClean="0"/>
              <a:t>Apprendre </a:t>
            </a:r>
            <a:r>
              <a:rPr lang="fr-FR" dirty="0"/>
              <a:t>à s’exprimer en public (clairement et correctement)</a:t>
            </a:r>
            <a:endParaRPr dirty="0"/>
          </a:p>
          <a:p>
            <a:pPr marL="171450" lvl="0" indent="-171450">
              <a:buFont typeface="Arial" panose="020B0604020202020204" pitchFamily="34" charset="0"/>
              <a:buChar char="•"/>
              <a:defRPr/>
            </a:pPr>
            <a:r>
              <a:rPr lang="fr-FR" dirty="0"/>
              <a:t>Montrer son intérêt pour un point du programme</a:t>
            </a:r>
            <a:endParaRPr dirty="0"/>
          </a:p>
          <a:p>
            <a:pPr marL="171450" lvl="0" indent="-171450">
              <a:buFont typeface="Arial" panose="020B0604020202020204" pitchFamily="34" charset="0"/>
              <a:buChar char="•"/>
              <a:defRPr/>
            </a:pPr>
            <a:r>
              <a:rPr lang="fr-FR" dirty="0"/>
              <a:t>Expliciter les obstacles didactiques rencontrés et la façon dont on a levé ces obstacles </a:t>
            </a:r>
            <a:endParaRPr dirty="0"/>
          </a:p>
          <a:p>
            <a:pPr marL="171450" lvl="0" indent="-171450">
              <a:buFont typeface="Arial" panose="020B0604020202020204" pitchFamily="34" charset="0"/>
              <a:buChar char="•"/>
              <a:defRPr/>
            </a:pPr>
            <a:r>
              <a:rPr lang="fr-FR" dirty="0"/>
              <a:t>Donner les grandes étapes d’une démonstration </a:t>
            </a:r>
            <a:endParaRPr dirty="0"/>
          </a:p>
          <a:p>
            <a:pPr marL="171450" lvl="0" indent="-171450">
              <a:buFont typeface="Arial" panose="020B0604020202020204" pitchFamily="34" charset="0"/>
              <a:buChar char="•"/>
              <a:defRPr/>
            </a:pPr>
            <a:r>
              <a:rPr lang="fr-FR" dirty="0"/>
              <a:t>Raconter un point de l’Histoire des Mathématiques sur une notion donnée pour mieux réfléchir sur les enjeux de demain </a:t>
            </a:r>
            <a:endParaRPr dirty="0"/>
          </a:p>
          <a:p>
            <a:pPr marL="171450" lvl="0" indent="-171450">
              <a:buFont typeface="Arial" panose="020B0604020202020204" pitchFamily="34" charset="0"/>
              <a:buChar char="•"/>
              <a:defRPr/>
            </a:pPr>
            <a:r>
              <a:rPr lang="fr-FR" dirty="0"/>
              <a:t>Réflexion sur une utilisation des Mathématiques en Physique-Chimie ou en SVT ou en sciences économiques ou …</a:t>
            </a:r>
            <a:endParaRPr dirty="0"/>
          </a:p>
          <a:p>
            <a:pPr marL="171450" lvl="0" indent="-171450">
              <a:buFont typeface="Arial" panose="020B0604020202020204" pitchFamily="34" charset="0"/>
              <a:buChar char="•"/>
              <a:defRPr/>
            </a:pPr>
            <a:r>
              <a:rPr lang="fr-FR" dirty="0"/>
              <a:t>Apprendre à écouter les autres, leurs avis, leurs questions. Apprendre à accepter le point de vue d’autrui et à enrichir son propre point de vue </a:t>
            </a:r>
            <a:endParaRPr dirty="0"/>
          </a:p>
          <a:p>
            <a:pPr marL="171450" lvl="0" indent="-171450">
              <a:buFont typeface="Arial" panose="020B0604020202020204" pitchFamily="34" charset="0"/>
              <a:buChar char="•"/>
              <a:defRPr/>
            </a:pPr>
            <a:r>
              <a:rPr lang="fr-FR" dirty="0"/>
              <a:t>Apprendre à synthétiser sa réflexion rapidement et à trouver une réponse construite aux questions posées </a:t>
            </a:r>
            <a:endParaRPr dirty="0"/>
          </a:p>
          <a:p>
            <a:pPr marL="171450" lvl="0" indent="-171450">
              <a:buFont typeface="Arial" panose="020B0604020202020204" pitchFamily="34" charset="0"/>
              <a:buChar char="•"/>
              <a:defRPr/>
            </a:pPr>
            <a:r>
              <a:rPr lang="fr-FR" dirty="0"/>
              <a:t>Apprendre à soutenir un raisonnement logique, de convictions, en apportant des preuves</a:t>
            </a:r>
            <a:endParaRPr dirty="0"/>
          </a:p>
          <a:p>
            <a:pPr marL="171450" lvl="0" indent="-171450">
              <a:buFont typeface="Arial" panose="020B0604020202020204" pitchFamily="34" charset="0"/>
              <a:buChar char="•"/>
              <a:defRPr/>
            </a:pPr>
            <a:r>
              <a:rPr lang="fr-FR" dirty="0"/>
              <a:t>Apprendre à mettre en valeur sa personnalité tout en développant une notion du programme, une argumentation, un point de vue</a:t>
            </a:r>
            <a:endParaRPr dirty="0"/>
          </a:p>
          <a:p>
            <a:pPr lvl="0">
              <a:defRPr/>
            </a:pPr>
            <a:endParaRPr lang="fr-FR" dirty="0"/>
          </a:p>
          <a:p>
            <a:pPr>
              <a:defRPr/>
            </a:pPr>
            <a:endParaRPr lang="fr-FR" dirty="0"/>
          </a:p>
          <a:p>
            <a:pPr>
              <a:defRPr/>
            </a:pPr>
            <a:endParaRPr lang="fr-FR" dirty="0"/>
          </a:p>
        </p:txBody>
      </p:sp>
      <p:sp>
        <p:nvSpPr>
          <p:cNvPr id="6" name="Espace réservé du numéro de diapositive 3"/>
          <p:cNvSpPr>
            <a:spLocks noGrp="1"/>
          </p:cNvSpPr>
          <p:nvPr>
            <p:ph type="sldNum" sz="quarter" idx="5"/>
          </p:nvPr>
        </p:nvSpPr>
        <p:spPr bwMode="auto"/>
        <p:txBody>
          <a:bodyPr/>
          <a:lstStyle/>
          <a:p>
            <a:pPr>
              <a:defRPr/>
            </a:pPr>
            <a:fld id="{13389B45-2987-3246-AA07-2C65A5E95996}" type="slidenum">
              <a:rPr lang="fr-F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Chaque élève propose deux questions au jury qui choisit l’une des deux questions. L’élève dispose alors de 20 min </a:t>
            </a:r>
            <a:r>
              <a:rPr lang="fr-FR" dirty="0" smtClean="0"/>
              <a:t>de préparation pour mettre en ordre ses idées et réaliser, s’il le souhaite,</a:t>
            </a:r>
            <a:r>
              <a:rPr lang="fr-FR" baseline="0" dirty="0" smtClean="0"/>
              <a:t> un support qu’il remettra au jury sur une feuille qui lui est fournie. Ce support ne fait pas l’objet d’une évaluation. L’exposé du candidat se fait sans note. </a:t>
            </a:r>
            <a:endParaRPr lang="fr-FR" dirty="0"/>
          </a:p>
          <a:p>
            <a:pPr>
              <a:defRPr/>
            </a:pPr>
            <a:endParaRPr lang="fr-FR" dirty="0"/>
          </a:p>
          <a:p>
            <a:pPr>
              <a:defRPr/>
            </a:pPr>
            <a:r>
              <a:rPr lang="fr-FR" dirty="0"/>
              <a:t>Pour proposer des thématiques aux</a:t>
            </a:r>
            <a:r>
              <a:rPr lang="fr-FR" baseline="0" dirty="0"/>
              <a:t> élèves en manque d’idée, v</a:t>
            </a:r>
            <a:r>
              <a:rPr lang="fr-FR" dirty="0"/>
              <a:t>oir document ressource interne sur le Grand Oral et les Mathématiques.</a:t>
            </a:r>
          </a:p>
          <a:p>
            <a:pPr>
              <a:defRPr/>
            </a:pPr>
            <a:endParaRPr lang="fr-FR" dirty="0"/>
          </a:p>
          <a:p>
            <a:pPr>
              <a:defRPr/>
            </a:pPr>
            <a:r>
              <a:rPr lang="fr-FR" dirty="0"/>
              <a:t>La préparation peut commencer</a:t>
            </a:r>
            <a:r>
              <a:rPr lang="fr-FR" baseline="0" dirty="0"/>
              <a:t> en début d’année de terminale en demandant aux élèves de réfléchir à deux thématiques, en fixant des échéances sur l’affinage de ces thématiques. Certains élèves peuvent travailler en groupe pour les recherches.</a:t>
            </a:r>
          </a:p>
          <a:p>
            <a:pPr>
              <a:defRPr/>
            </a:pPr>
            <a:r>
              <a:rPr lang="fr-FR" baseline="0" dirty="0"/>
              <a:t>Une fois les épreuves finales passées, on peut consacrer </a:t>
            </a:r>
            <a:r>
              <a:rPr lang="fr-FR" baseline="0" dirty="0" smtClean="0"/>
              <a:t>2 </a:t>
            </a:r>
            <a:r>
              <a:rPr lang="fr-FR" baseline="0" dirty="0"/>
              <a:t>heures sur les 6 pour une préparation  plus active de l’oral : préparation pour chaque élèves du contenu des 2 exposés, de l’écrit laissé sur la feuille A 4 et entrainement en groupe pour présenter l’oral aux camarades.</a:t>
            </a:r>
            <a:endParaRPr dirty="0"/>
          </a:p>
        </p:txBody>
      </p:sp>
      <p:sp>
        <p:nvSpPr>
          <p:cNvPr id="6" name="Espace réservé du numéro de diapositive 3"/>
          <p:cNvSpPr>
            <a:spLocks noGrp="1"/>
          </p:cNvSpPr>
          <p:nvPr>
            <p:ph type="sldNum" sz="quarter" idx="5"/>
          </p:nvPr>
        </p:nvSpPr>
        <p:spPr bwMode="auto"/>
        <p:txBody>
          <a:bodyPr/>
          <a:lstStyle/>
          <a:p>
            <a:pPr>
              <a:defRPr/>
            </a:pPr>
            <a:fld id="{13389B45-2987-3246-AA07-2C65A5E95996}" type="slidenum">
              <a:rPr lang="fr-FR"/>
              <a:t>26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Le temps de préparation de 20 minutes sur la question choisie par le jury permet à l’élève de proposer un support</a:t>
            </a:r>
            <a:r>
              <a:rPr lang="fr-FR" baseline="0" dirty="0"/>
              <a:t> au jury pour suivre par exemple des étapes de démonstration ou des écrits difficiles à évoquer uniquement à l’oral.</a:t>
            </a:r>
            <a:endParaRPr lang="fr-FR" dirty="0"/>
          </a:p>
          <a:p>
            <a:pPr>
              <a:defRPr/>
            </a:pPr>
            <a:endParaRPr lang="fr-FR" dirty="0"/>
          </a:p>
          <a:p>
            <a:pPr>
              <a:defRPr/>
            </a:pPr>
            <a:r>
              <a:rPr lang="fr-FR" dirty="0"/>
              <a:t>Penser à citer le cas de figure où l’une des étapes « fonctionne » et pas l’autre.</a:t>
            </a:r>
            <a:endParaRPr dirty="0"/>
          </a:p>
          <a:p>
            <a:pPr>
              <a:defRPr/>
            </a:pPr>
            <a:r>
              <a:rPr lang="fr-FR" dirty="0"/>
              <a:t>Si l’élève est habile, il peut tenter d’ « appâter » le jury en évoquant dans son exposé des exemples qu’il ne détaille pas .</a:t>
            </a:r>
            <a:endParaRPr dirty="0"/>
          </a:p>
          <a:p>
            <a:pPr>
              <a:defRPr/>
            </a:pPr>
            <a:r>
              <a:rPr lang="fr-FR" dirty="0"/>
              <a:t>Derrière le mot « importance » on peut parler d’Histoire des Mathématique (</a:t>
            </a:r>
            <a:r>
              <a:rPr lang="fr-FR" dirty="0" err="1"/>
              <a:t>Peano</a:t>
            </a:r>
            <a:r>
              <a:rPr lang="fr-FR" dirty="0"/>
              <a:t>), de diverses interventions de ce raisonnement dans les chapitres de Terminale, de l’utilisation dans d’autres sciences (Suite de </a:t>
            </a:r>
            <a:r>
              <a:rPr lang="fr-FR" dirty="0" err="1"/>
              <a:t>Fibonacci</a:t>
            </a:r>
            <a:r>
              <a:rPr lang="fr-FR" dirty="0"/>
              <a:t>,…).</a:t>
            </a:r>
            <a:endParaRPr dirty="0"/>
          </a:p>
          <a:p>
            <a:pPr>
              <a:defRPr/>
            </a:pP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Le programme est très vaste et les professeurs cibleront</a:t>
            </a:r>
            <a:r>
              <a:rPr lang="fr-FR" baseline="0" dirty="0" smtClean="0"/>
              <a:t> leur priorités en fonction des projets d’études post-bac de leurs élèves. </a:t>
            </a:r>
            <a:endParaRPr lang="fr-FR" dirty="0"/>
          </a:p>
          <a:p>
            <a:pPr marL="0" indent="0">
              <a:buFontTx/>
              <a:buNone/>
              <a:defRPr/>
            </a:pPr>
            <a:r>
              <a:rPr lang="fr-FR" baseline="0" dirty="0" smtClean="0"/>
              <a:t>Une différenciation s’appuyant sur une variété de ces projets d’études est à mettre en œuvre, notamment au travers de travaux de groupes. </a:t>
            </a:r>
            <a:endParaRPr dirty="0"/>
          </a:p>
          <a:p>
            <a:pPr>
              <a:defRPr/>
            </a:pPr>
            <a:r>
              <a:rPr lang="fr-FR" dirty="0" smtClean="0"/>
              <a:t>Pour l’évaluation </a:t>
            </a:r>
            <a:r>
              <a:rPr lang="fr-FR" dirty="0"/>
              <a:t>en </a:t>
            </a:r>
            <a:r>
              <a:rPr lang="fr-FR" dirty="0" smtClean="0"/>
              <a:t>classe, on peut avoir recours à différentes modalités :</a:t>
            </a:r>
          </a:p>
          <a:p>
            <a:pPr>
              <a:defRPr/>
            </a:pPr>
            <a:r>
              <a:rPr lang="fr-FR" dirty="0" smtClean="0"/>
              <a:t>- sujet comportant une partie commune avec des </a:t>
            </a:r>
            <a:r>
              <a:rPr lang="fr-FR" dirty="0"/>
              <a:t>exercices différents à choisir par les élèves ou </a:t>
            </a:r>
            <a:r>
              <a:rPr lang="fr-FR" dirty="0" smtClean="0"/>
              <a:t>imposés ;</a:t>
            </a:r>
          </a:p>
          <a:p>
            <a:pPr>
              <a:defRPr/>
            </a:pPr>
            <a:r>
              <a:rPr lang="fr-FR" dirty="0" smtClean="0"/>
              <a:t>- sujet constitués d’exercices </a:t>
            </a:r>
            <a:r>
              <a:rPr lang="fr-FR" dirty="0"/>
              <a:t>avec difficultés étoilées…</a:t>
            </a:r>
            <a:endParaRP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6B2E1CC0-9ECC-4723-9E80-88A86082B7DE}" type="slidenum">
              <a:rPr lang="fr-FR" sz="1200" b="0" i="0" u="none" strike="noStrike" cap="none" spc="0">
                <a:ln>
                  <a:noFill/>
                </a:ln>
                <a:solidFill>
                  <a:prstClr val="black"/>
                </a:solidFill>
                <a:latin typeface="Calibri"/>
                <a:ea typeface="+mn-ea"/>
                <a:cs typeface="+mn-cs"/>
              </a:rPr>
              <a:t>28</a:t>
            </a:fld>
            <a:endParaRPr lang="fr-FR"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Les enseignants peuvent</a:t>
            </a:r>
            <a:r>
              <a:rPr lang="fr-FR" baseline="0" dirty="0" smtClean="0"/>
              <a:t> décider d’</a:t>
            </a:r>
            <a:r>
              <a:rPr lang="fr-FR" dirty="0" smtClean="0"/>
              <a:t>entrer </a:t>
            </a:r>
            <a:r>
              <a:rPr lang="fr-FR" dirty="0"/>
              <a:t>par les notions ou par les </a:t>
            </a:r>
            <a:r>
              <a:rPr lang="fr-FR" dirty="0" smtClean="0"/>
              <a:t>thèmes ou même de </a:t>
            </a:r>
            <a:r>
              <a:rPr lang="fr-FR" dirty="0"/>
              <a:t>varier les entrées au cours de </a:t>
            </a:r>
            <a:r>
              <a:rPr lang="fr-FR" dirty="0" smtClean="0"/>
              <a:t>l’année</a:t>
            </a:r>
            <a:endParaRP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29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La </a:t>
            </a:r>
            <a:r>
              <a:rPr lang="fr-FR" dirty="0"/>
              <a:t>place des mathématiques </a:t>
            </a:r>
            <a:r>
              <a:rPr lang="fr-FR" dirty="0" smtClean="0"/>
              <a:t>dans l’enseignement scientifique est </a:t>
            </a:r>
            <a:r>
              <a:rPr lang="fr-FR" dirty="0"/>
              <a:t>renforcée par rapport à </a:t>
            </a:r>
            <a:r>
              <a:rPr lang="fr-FR" dirty="0" smtClean="0"/>
              <a:t>cet enseignement dans la </a:t>
            </a:r>
            <a:r>
              <a:rPr lang="fr-FR" dirty="0"/>
              <a:t>classe de première.</a:t>
            </a:r>
          </a:p>
          <a:p>
            <a:pPr>
              <a:defRPr/>
            </a:pPr>
            <a:r>
              <a:rPr lang="fr-FR" dirty="0" smtClean="0"/>
              <a:t>Dans le</a:t>
            </a:r>
            <a:r>
              <a:rPr lang="fr-FR" baseline="0" dirty="0" smtClean="0"/>
              <a:t> thème 1 (Sciences, Climat et Société), les mathématiques n’interviennent qu’au travers de lectures de graphiques.</a:t>
            </a:r>
            <a:endParaRPr lang="fr-FR" dirty="0" smtClean="0"/>
          </a:p>
          <a:p>
            <a:pPr>
              <a:defRPr/>
            </a:pPr>
            <a:r>
              <a:rPr lang="fr-FR" dirty="0" smtClean="0"/>
              <a:t>La présence </a:t>
            </a:r>
            <a:r>
              <a:rPr lang="fr-FR" dirty="0"/>
              <a:t>des mathématiques </a:t>
            </a:r>
            <a:r>
              <a:rPr lang="fr-FR" dirty="0" smtClean="0"/>
              <a:t>est bien </a:t>
            </a:r>
            <a:r>
              <a:rPr lang="fr-FR" dirty="0"/>
              <a:t>plus marquée dans les autres </a:t>
            </a:r>
            <a:r>
              <a:rPr lang="fr-FR" dirty="0" smtClean="0"/>
              <a:t>thèmes</a:t>
            </a:r>
            <a:r>
              <a:rPr lang="fr-FR" baseline="0" dirty="0" smtClean="0"/>
              <a:t> (Le futur des énergies et L’histoire du vivant)</a:t>
            </a:r>
            <a:endParaRP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32</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Sept ressources thématiques textuelles et un livret </a:t>
            </a:r>
            <a:r>
              <a:rPr lang="fr-FR" dirty="0" err="1"/>
              <a:t>GeoGebra</a:t>
            </a:r>
            <a:r>
              <a:rPr lang="fr-FR" dirty="0"/>
              <a:t> compagnon de ressources numériques pour la classe.</a:t>
            </a:r>
          </a:p>
          <a:p>
            <a:pPr>
              <a:defRPr/>
            </a:pPr>
            <a:r>
              <a:rPr lang="fr-FR" dirty="0"/>
              <a:t>Certaines</a:t>
            </a:r>
            <a:r>
              <a:rPr lang="fr-FR" baseline="0" dirty="0"/>
              <a:t> </a:t>
            </a:r>
            <a:r>
              <a:rPr lang="fr-FR" baseline="0" dirty="0" smtClean="0"/>
              <a:t>de ces ressources </a:t>
            </a:r>
            <a:r>
              <a:rPr lang="fr-FR" baseline="0" dirty="0"/>
              <a:t>(par exemple Inférence bayésienne) sont très utiles aussi pour </a:t>
            </a:r>
            <a:r>
              <a:rPr lang="fr-FR" baseline="0" dirty="0" smtClean="0"/>
              <a:t>l’option Mathématiques </a:t>
            </a:r>
            <a:r>
              <a:rPr lang="fr-FR" baseline="0" dirty="0"/>
              <a:t>complémentaires.</a:t>
            </a:r>
            <a:endParaRP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33</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PNF : Plan national le formation. </a:t>
            </a:r>
            <a:r>
              <a:rPr lang="fr-FR" dirty="0" smtClean="0"/>
              <a:t>Il y a des interventions de chercheurs pour se former et des interventions de formateurs pour une mise en œuvre en classe.</a:t>
            </a:r>
          </a:p>
          <a:p>
            <a:pPr>
              <a:defRPr/>
            </a:pPr>
            <a:r>
              <a:rPr lang="fr-FR" dirty="0" smtClean="0"/>
              <a:t>Les </a:t>
            </a:r>
            <a:r>
              <a:rPr lang="fr-FR" dirty="0"/>
              <a:t>ressources (nombreuses capsules vidéos et webinaire de synthèse pour chaque thème) sont accessibles à tous. </a:t>
            </a:r>
            <a:endParaRPr dirty="0"/>
          </a:p>
        </p:txBody>
      </p:sp>
      <p:sp>
        <p:nvSpPr>
          <p:cNvPr id="6" name="Espace réservé du numéro de diapositive 3"/>
          <p:cNvSpPr>
            <a:spLocks noGrp="1"/>
          </p:cNvSpPr>
          <p:nvPr>
            <p:ph type="sldNum" sz="quarter" idx="10"/>
          </p:nvPr>
        </p:nvSpPr>
        <p:spPr bwMode="auto"/>
        <p:txBody>
          <a:bodyPr/>
          <a:lstStyle/>
          <a:p>
            <a:pPr>
              <a:defRPr/>
            </a:pPr>
            <a:fld id="{C0F53716-F809-45C3-AEDF-F8EE0A3B9E58}" type="slidenum">
              <a:rPr lang="fr-FR"/>
              <a:t>34</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plateforme </a:t>
            </a:r>
            <a:r>
              <a:rPr lang="fr-FR" dirty="0" err="1"/>
              <a:t>euler-Wims</a:t>
            </a:r>
            <a:r>
              <a:rPr lang="fr-FR" dirty="0"/>
              <a:t> remplace les ressources interactives depuis l’année scolaire</a:t>
            </a:r>
            <a:r>
              <a:rPr lang="fr-FR" baseline="0" dirty="0"/>
              <a:t> 2019-2020. Toutes </a:t>
            </a:r>
            <a:r>
              <a:rPr lang="fr-FR" baseline="0" dirty="0" smtClean="0"/>
              <a:t>ces </a:t>
            </a:r>
            <a:r>
              <a:rPr lang="fr-FR" baseline="0" dirty="0"/>
              <a:t>ressources </a:t>
            </a:r>
            <a:r>
              <a:rPr lang="fr-FR" baseline="0" dirty="0" smtClean="0"/>
              <a:t>sont progressivement </a:t>
            </a:r>
            <a:r>
              <a:rPr lang="fr-FR" baseline="0" dirty="0"/>
              <a:t>réécrites et intégrées à la plateforme </a:t>
            </a:r>
            <a:r>
              <a:rPr lang="fr-FR" baseline="0" dirty="0" err="1" smtClean="0"/>
              <a:t>euler-Wims</a:t>
            </a:r>
            <a:r>
              <a:rPr lang="fr-FR" baseline="0" dirty="0"/>
              <a:t>.</a:t>
            </a:r>
          </a:p>
          <a:p>
            <a:r>
              <a:rPr lang="fr-FR" baseline="0" dirty="0"/>
              <a:t>Le </a:t>
            </a:r>
            <a:r>
              <a:rPr lang="fr-FR" baseline="0" dirty="0" smtClean="0"/>
              <a:t>« groupe de production </a:t>
            </a:r>
            <a:r>
              <a:rPr lang="fr-FR" baseline="0" dirty="0" err="1" smtClean="0"/>
              <a:t>euler</a:t>
            </a:r>
            <a:r>
              <a:rPr lang="fr-FR" baseline="0" dirty="0" smtClean="0"/>
              <a:t> » </a:t>
            </a:r>
            <a:r>
              <a:rPr lang="fr-FR" baseline="0" dirty="0"/>
              <a:t>y a construit les « programmes augmentés </a:t>
            </a:r>
            <a:r>
              <a:rPr lang="fr-FR" baseline="0" dirty="0" smtClean="0"/>
              <a:t>», programmes officiels </a:t>
            </a:r>
            <a:r>
              <a:rPr lang="fr-FR" baseline="0" dirty="0"/>
              <a:t>qui contiennent des liens vers des ressources interactives correspondant aux notions citées.</a:t>
            </a:r>
          </a:p>
          <a:p>
            <a:r>
              <a:rPr lang="fr-FR" baseline="0" dirty="0"/>
              <a:t>Les programmes augmentés sont accessibles soit par le portail du site </a:t>
            </a:r>
            <a:r>
              <a:rPr lang="fr-FR" baseline="0" dirty="0" err="1"/>
              <a:t>euler</a:t>
            </a:r>
            <a:r>
              <a:rPr lang="fr-FR" baseline="0" dirty="0"/>
              <a:t> à la rubrique Enseigner soit dans </a:t>
            </a:r>
            <a:r>
              <a:rPr lang="fr-FR" baseline="0" dirty="0" err="1"/>
              <a:t>euler-Wims</a:t>
            </a:r>
            <a:r>
              <a:rPr lang="fr-FR" baseline="0" dirty="0"/>
              <a:t> à la </a:t>
            </a:r>
            <a:r>
              <a:rPr lang="fr-FR" baseline="0" dirty="0" smtClean="0"/>
              <a:t>rubrique </a:t>
            </a:r>
            <a:r>
              <a:rPr lang="fr-FR" baseline="0" dirty="0"/>
              <a:t>Programmes officiels</a:t>
            </a:r>
          </a:p>
          <a:p>
            <a:r>
              <a:rPr lang="fr-FR" baseline="0" dirty="0"/>
              <a:t>Ces ressources peuvent être insérées dans une feuille d’exercices.</a:t>
            </a:r>
          </a:p>
          <a:p>
            <a:endParaRPr lang="fr-FR" baseline="0" dirty="0"/>
          </a:p>
          <a:p>
            <a:r>
              <a:rPr lang="fr-FR" baseline="0" dirty="0"/>
              <a:t>Les ressources construites par le groupe </a:t>
            </a:r>
            <a:r>
              <a:rPr lang="fr-FR" baseline="0" dirty="0" err="1"/>
              <a:t>euler</a:t>
            </a:r>
            <a:r>
              <a:rPr lang="fr-FR" baseline="0" dirty="0"/>
              <a:t> et donc validées par les IPR sont celles qui contiennent le logo </a:t>
            </a:r>
            <a:r>
              <a:rPr lang="fr-FR" baseline="0" dirty="0" err="1"/>
              <a:t>euler</a:t>
            </a:r>
            <a:r>
              <a:rPr lang="fr-FR" baseline="0" dirty="0"/>
              <a:t>.</a:t>
            </a:r>
          </a:p>
          <a:p>
            <a:r>
              <a:rPr lang="fr-FR" b="1" baseline="0" dirty="0" smtClean="0"/>
              <a:t>Point de vigilance :</a:t>
            </a:r>
          </a:p>
          <a:p>
            <a:r>
              <a:rPr lang="fr-FR" baseline="0" dirty="0" smtClean="0"/>
              <a:t>D’autres </a:t>
            </a:r>
            <a:r>
              <a:rPr lang="fr-FR" baseline="0" dirty="0"/>
              <a:t>ressources </a:t>
            </a:r>
            <a:r>
              <a:rPr lang="fr-FR" baseline="0" dirty="0" err="1"/>
              <a:t>Wims</a:t>
            </a:r>
            <a:r>
              <a:rPr lang="fr-FR" baseline="0" dirty="0"/>
              <a:t> sont disponibles directement mais une vigilance s’impose quant à leur contenu. Certaines sont très bien d’autres plus critiquables</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35</a:t>
            </a:fld>
            <a:endParaRPr lang="fr-FR"/>
          </a:p>
        </p:txBody>
      </p:sp>
    </p:spTree>
    <p:extLst>
      <p:ext uri="{BB962C8B-B14F-4D97-AF65-F5344CB8AC3E}">
        <p14:creationId xmlns:p14="http://schemas.microsoft.com/office/powerpoint/2010/main" val="117971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0" i="0" u="none" strike="noStrike" cap="none" spc="0" dirty="0">
                <a:solidFill>
                  <a:schemeClr val="tx1"/>
                </a:solidFill>
                <a:latin typeface="+mn-lt"/>
                <a:ea typeface="+mn-ea"/>
                <a:cs typeface="+mn-cs"/>
              </a:rPr>
              <a:t>Un grand merci aux très nombreux professeurs qui se sont investis en un temps record pour mettre en place cette continuité pédagogique.</a:t>
            </a:r>
          </a:p>
          <a:p>
            <a:pPr>
              <a:defRPr/>
            </a:pPr>
            <a:endParaRPr lang="fr-FR" sz="1200" b="0" i="0" u="none" strike="noStrike" cap="none" spc="0" dirty="0">
              <a:solidFill>
                <a:schemeClr val="tx1"/>
              </a:solidFill>
              <a:latin typeface="+mn-lt"/>
              <a:ea typeface="+mn-ea"/>
              <a:cs typeface="+mn-cs"/>
            </a:endParaRPr>
          </a:p>
          <a:p>
            <a:pPr>
              <a:defRPr/>
            </a:pPr>
            <a:r>
              <a:rPr lang="fr-FR" sz="1200" b="0" i="0" u="none" strike="noStrike" cap="none" spc="0" dirty="0">
                <a:solidFill>
                  <a:schemeClr val="tx1"/>
                </a:solidFill>
                <a:latin typeface="+mn-lt"/>
                <a:ea typeface="+mn-ea"/>
                <a:cs typeface="+mn-cs"/>
              </a:rPr>
              <a:t>Nous avons été pris de court. Dans l’urgence, nous avons adapté au mieux l’enseignement en présentiel, à distance.</a:t>
            </a:r>
            <a:endParaRPr sz="1200" dirty="0"/>
          </a:p>
          <a:p>
            <a:pPr>
              <a:defRPr/>
            </a:pPr>
            <a:r>
              <a:rPr lang="fr-FR" sz="1200" b="0" i="0" u="none" strike="noStrike" cap="none" spc="0" dirty="0">
                <a:solidFill>
                  <a:schemeClr val="tx1"/>
                </a:solidFill>
                <a:latin typeface="+mn-lt"/>
                <a:ea typeface="+mn-ea"/>
                <a:cs typeface="+mn-cs"/>
              </a:rPr>
              <a:t>Les difficultés, outre les problèmes d’équipement et l’isolement, ont été</a:t>
            </a:r>
            <a:r>
              <a:rPr lang="fr-FR" sz="1200" b="0" i="0" u="none" strike="noStrike" cap="none" spc="0" baseline="0" dirty="0">
                <a:solidFill>
                  <a:schemeClr val="tx1"/>
                </a:solidFill>
                <a:latin typeface="+mn-lt"/>
                <a:ea typeface="+mn-ea"/>
                <a:cs typeface="+mn-cs"/>
              </a:rPr>
              <a:t> nombreuses mais il y a eu aussi </a:t>
            </a:r>
            <a:r>
              <a:rPr lang="fr-FR" sz="1200" b="0" i="0" u="none" strike="noStrike" cap="none" spc="0" dirty="0">
                <a:solidFill>
                  <a:schemeClr val="tx1"/>
                </a:solidFill>
                <a:latin typeface="+mn-lt"/>
                <a:ea typeface="+mn-ea"/>
                <a:cs typeface="+mn-cs"/>
              </a:rPr>
              <a:t>des points positifs</a:t>
            </a:r>
            <a:r>
              <a:rPr lang="fr-FR" sz="1200" b="0" i="0" u="none" strike="noStrike" cap="none" spc="0" baseline="0" dirty="0">
                <a:solidFill>
                  <a:schemeClr val="tx1"/>
                </a:solidFill>
                <a:latin typeface="+mn-lt"/>
                <a:ea typeface="+mn-ea"/>
                <a:cs typeface="+mn-cs"/>
              </a:rPr>
              <a:t> à </a:t>
            </a:r>
            <a:r>
              <a:rPr lang="fr-FR" sz="1200" b="0" i="0" u="none" strike="noStrike" cap="none" spc="0" baseline="0" dirty="0" smtClean="0">
                <a:solidFill>
                  <a:schemeClr val="tx1"/>
                </a:solidFill>
                <a:latin typeface="+mn-lt"/>
                <a:ea typeface="+mn-ea"/>
                <a:cs typeface="+mn-cs"/>
              </a:rPr>
              <a:t>capitaliser y compris en présentiel</a:t>
            </a:r>
            <a:endParaRPr lang="fr-FR" sz="1200"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7</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 glossaire »</a:t>
            </a:r>
            <a:r>
              <a:rPr lang="fr-FR" baseline="0" dirty="0" smtClean="0"/>
              <a:t> (qui remplace </a:t>
            </a:r>
            <a:r>
              <a:rPr lang="fr-FR" baseline="0" dirty="0"/>
              <a:t>ce qui s’appelait </a:t>
            </a:r>
            <a:r>
              <a:rPr lang="fr-FR" baseline="0" dirty="0" smtClean="0"/>
              <a:t>« lexique ») contient des </a:t>
            </a:r>
            <a:r>
              <a:rPr lang="fr-FR" baseline="0" dirty="0"/>
              <a:t>définitions </a:t>
            </a:r>
            <a:r>
              <a:rPr lang="fr-FR" baseline="0" dirty="0" smtClean="0"/>
              <a:t>et propriétés rigoureuses qui peuvent être insérées dans des fiches pour élèves sur </a:t>
            </a:r>
            <a:r>
              <a:rPr lang="fr-FR" baseline="0" dirty="0" err="1" smtClean="0"/>
              <a:t>euler</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36</a:t>
            </a:fld>
            <a:endParaRPr lang="fr-FR"/>
          </a:p>
        </p:txBody>
      </p:sp>
    </p:spTree>
    <p:extLst>
      <p:ext uri="{BB962C8B-B14F-4D97-AF65-F5344CB8AC3E}">
        <p14:creationId xmlns:p14="http://schemas.microsoft.com/office/powerpoint/2010/main" val="229584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Créer</a:t>
            </a:r>
            <a:r>
              <a:rPr lang="fr-FR" baseline="0" dirty="0"/>
              <a:t> des classes virtuelles est plus qu’utile en cette période</a:t>
            </a:r>
          </a:p>
          <a:p>
            <a:r>
              <a:rPr lang="fr-FR" baseline="0" dirty="0"/>
              <a:t>Des tutoriels pour le faire sont en ligne sur le site </a:t>
            </a:r>
            <a:r>
              <a:rPr lang="fr-FR" baseline="0" dirty="0" err="1"/>
              <a:t>euler</a:t>
            </a:r>
            <a:r>
              <a:rPr lang="fr-FR" baseline="0" dirty="0"/>
              <a:t> dans la rubrique Continuité pédagogique</a:t>
            </a:r>
          </a:p>
          <a:p>
            <a:r>
              <a:rPr lang="fr-FR" baseline="0" dirty="0"/>
              <a:t>Des classes ouvertes ont été crées et peuvent aussi être insérées dans une classe virtuelle.</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37</a:t>
            </a:fld>
            <a:endParaRPr lang="fr-FR"/>
          </a:p>
        </p:txBody>
      </p:sp>
    </p:spTree>
    <p:extLst>
      <p:ext uri="{BB962C8B-B14F-4D97-AF65-F5344CB8AC3E}">
        <p14:creationId xmlns:p14="http://schemas.microsoft.com/office/powerpoint/2010/main" val="3470861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Même si les inscriptions aux formations en individuel</a:t>
            </a:r>
            <a:r>
              <a:rPr lang="fr-FR" baseline="0" dirty="0" smtClean="0"/>
              <a:t> sont closes, </a:t>
            </a:r>
            <a:r>
              <a:rPr lang="fr-FR" baseline="0" smtClean="0"/>
              <a:t>les </a:t>
            </a:r>
            <a:r>
              <a:rPr lang="fr-FR" baseline="0" smtClean="0"/>
              <a:t>documents </a:t>
            </a:r>
            <a:r>
              <a:rPr lang="fr-FR" baseline="0" dirty="0" smtClean="0"/>
              <a:t>au format </a:t>
            </a:r>
            <a:r>
              <a:rPr lang="fr-FR" baseline="0" dirty="0" err="1" smtClean="0"/>
              <a:t>pdf</a:t>
            </a:r>
            <a:r>
              <a:rPr lang="fr-FR" baseline="0" dirty="0" smtClean="0"/>
              <a:t> </a:t>
            </a:r>
            <a:r>
              <a:rPr lang="fr-FR" baseline="0" dirty="0" smtClean="0"/>
              <a:t>sur </a:t>
            </a:r>
            <a:r>
              <a:rPr lang="fr-FR" baseline="0" dirty="0" err="1" smtClean="0"/>
              <a:t>euler</a:t>
            </a:r>
            <a:r>
              <a:rPr lang="fr-FR" baseline="0" dirty="0" smtClean="0"/>
              <a:t> peuvent donner des idées sur une formation à suivre l’an prochain.</a:t>
            </a:r>
          </a:p>
          <a:p>
            <a:r>
              <a:rPr lang="fr-FR" baseline="0" dirty="0" smtClean="0"/>
              <a:t>Les demandes de FIL sont à faire par le chef d’établissement chaque semaine faisant suite aux petites vacances. Les professeurs souhaitant une FIL doivent se concerter en amont, notamment s’il faut voir avec d’autres établissements (un minimum de 10 stagiaires est imposé)</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38</a:t>
            </a:fld>
            <a:endParaRPr lang="fr-FR"/>
          </a:p>
        </p:txBody>
      </p:sp>
    </p:spTree>
    <p:extLst>
      <p:ext uri="{BB962C8B-B14F-4D97-AF65-F5344CB8AC3E}">
        <p14:creationId xmlns:p14="http://schemas.microsoft.com/office/powerpoint/2010/main" val="316582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0" i="0" u="none" strike="noStrike" cap="none" spc="0" dirty="0">
                <a:solidFill>
                  <a:schemeClr val="tx1"/>
                </a:solidFill>
                <a:latin typeface="+mn-lt"/>
                <a:ea typeface="+mn-ea"/>
                <a:cs typeface="+mn-cs"/>
              </a:rPr>
              <a:t>Cet épisode a montré ce qui était précieux dans le présentiel et a permis de mesurer ce qui pouvait être délégué à un travail en </a:t>
            </a:r>
            <a:r>
              <a:rPr lang="fr-FR" sz="1200" b="0" i="0" u="none" strike="noStrike" cap="none" spc="0" dirty="0" err="1">
                <a:solidFill>
                  <a:schemeClr val="tx1"/>
                </a:solidFill>
                <a:latin typeface="+mn-lt"/>
                <a:ea typeface="+mn-ea"/>
                <a:cs typeface="+mn-cs"/>
              </a:rPr>
              <a:t>distanciel</a:t>
            </a:r>
            <a:r>
              <a:rPr lang="fr-FR" sz="1200" b="0" i="0" u="none" strike="noStrike" cap="none" spc="0" dirty="0">
                <a:solidFill>
                  <a:schemeClr val="tx1"/>
                </a:solidFill>
                <a:latin typeface="+mn-lt"/>
                <a:ea typeface="+mn-ea"/>
                <a:cs typeface="+mn-cs"/>
              </a:rPr>
              <a:t>.</a:t>
            </a:r>
            <a:br>
              <a:rPr lang="fr-FR" sz="1200" b="0" i="0" u="none" strike="noStrike" cap="none" spc="0" dirty="0">
                <a:solidFill>
                  <a:schemeClr val="tx1"/>
                </a:solidFill>
                <a:latin typeface="+mn-lt"/>
                <a:ea typeface="+mn-ea"/>
                <a:cs typeface="+mn-cs"/>
              </a:rPr>
            </a:br>
            <a:endParaRPr lang="fr-FR" sz="1200" b="0" i="0" u="none" strike="noStrike" cap="none" spc="0" dirty="0">
              <a:solidFill>
                <a:schemeClr val="tx1"/>
              </a:solidFill>
              <a:latin typeface="+mn-lt"/>
              <a:ea typeface="+mn-ea"/>
              <a:cs typeface="+mn-cs"/>
            </a:endParaRPr>
          </a:p>
          <a:p>
            <a:pPr>
              <a:defRPr/>
            </a:pPr>
            <a:r>
              <a:rPr lang="fr-FR" sz="1200" b="0" i="0" u="none" strike="noStrike" cap="none" spc="0" dirty="0">
                <a:solidFill>
                  <a:schemeClr val="tx1"/>
                </a:solidFill>
                <a:latin typeface="+mn-lt"/>
                <a:ea typeface="+mn-ea"/>
                <a:cs typeface="+mn-cs"/>
              </a:rPr>
              <a:t>En suivant le pilotage du chef d'établissement, il est important de planifier le travail des élèves pour la semaine, </a:t>
            </a:r>
            <a:r>
              <a:rPr lang="fr-FR" sz="1200" b="0" i="0" u="none" strike="noStrike" cap="none" spc="0" dirty="0" smtClean="0">
                <a:solidFill>
                  <a:schemeClr val="tx1"/>
                </a:solidFill>
                <a:latin typeface="+mn-lt"/>
                <a:ea typeface="+mn-ea"/>
                <a:cs typeface="+mn-cs"/>
              </a:rPr>
              <a:t>d’avoir </a:t>
            </a:r>
            <a:r>
              <a:rPr lang="fr-FR" sz="1200" b="0" i="0" u="none" strike="noStrike" cap="none" spc="0" dirty="0">
                <a:solidFill>
                  <a:schemeClr val="tx1"/>
                </a:solidFill>
                <a:latin typeface="+mn-lt"/>
                <a:ea typeface="+mn-ea"/>
                <a:cs typeface="+mn-cs"/>
              </a:rPr>
              <a:t>une vision du travail donné par les </a:t>
            </a:r>
            <a:r>
              <a:rPr lang="fr-FR" sz="1200" b="0" i="0" u="none" strike="noStrike" cap="none" spc="0" dirty="0" smtClean="0">
                <a:solidFill>
                  <a:schemeClr val="tx1"/>
                </a:solidFill>
                <a:latin typeface="+mn-lt"/>
                <a:ea typeface="+mn-ea"/>
                <a:cs typeface="+mn-cs"/>
              </a:rPr>
              <a:t>collègues disciplinaires</a:t>
            </a:r>
            <a:r>
              <a:rPr lang="fr-FR" sz="1200" b="0" i="0" u="none" strike="noStrike" cap="none" spc="0" baseline="0" dirty="0" smtClean="0">
                <a:solidFill>
                  <a:schemeClr val="tx1"/>
                </a:solidFill>
                <a:latin typeface="+mn-lt"/>
                <a:ea typeface="+mn-ea"/>
                <a:cs typeface="+mn-cs"/>
              </a:rPr>
              <a:t> mais aussi des différentes équipes pédagogiques :</a:t>
            </a:r>
            <a:endParaRPr dirty="0"/>
          </a:p>
          <a:p>
            <a:pPr marL="171450" indent="-171450">
              <a:buFontTx/>
              <a:buChar char="-"/>
              <a:defRPr/>
            </a:pPr>
            <a:r>
              <a:rPr lang="fr-FR" sz="1200" b="0" i="0" u="none" strike="noStrike" cap="none" spc="0" baseline="0" dirty="0" smtClean="0">
                <a:solidFill>
                  <a:schemeClr val="tx1"/>
                </a:solidFill>
                <a:latin typeface="+mn-lt"/>
                <a:ea typeface="+mn-ea"/>
                <a:cs typeface="+mn-cs"/>
              </a:rPr>
              <a:t>h</a:t>
            </a:r>
            <a:r>
              <a:rPr lang="fr-FR" sz="1200" b="0" i="0" u="none" strike="noStrike" cap="none" spc="0" dirty="0" smtClean="0">
                <a:solidFill>
                  <a:schemeClr val="tx1"/>
                </a:solidFill>
                <a:latin typeface="+mn-lt"/>
                <a:ea typeface="+mn-ea"/>
                <a:cs typeface="+mn-cs"/>
              </a:rPr>
              <a:t>armoniser </a:t>
            </a:r>
            <a:r>
              <a:rPr lang="fr-FR" sz="1200" b="0" i="0" u="none" strike="noStrike" cap="none" spc="0" dirty="0">
                <a:solidFill>
                  <a:schemeClr val="tx1"/>
                </a:solidFill>
                <a:latin typeface="+mn-lt"/>
                <a:ea typeface="+mn-ea"/>
                <a:cs typeface="+mn-cs"/>
              </a:rPr>
              <a:t>ces pratiques au sein des équipes pédagogiques pour équilibrer la charge de travail des </a:t>
            </a:r>
            <a:r>
              <a:rPr lang="fr-FR" sz="1200" b="0" i="0" u="none" strike="noStrike" cap="none" spc="0" dirty="0" smtClean="0">
                <a:solidFill>
                  <a:schemeClr val="tx1"/>
                </a:solidFill>
                <a:latin typeface="+mn-lt"/>
                <a:ea typeface="+mn-ea"/>
                <a:cs typeface="+mn-cs"/>
              </a:rPr>
              <a:t>élèves</a:t>
            </a:r>
            <a:r>
              <a:rPr lang="fr-FR" sz="1200" b="0" i="0" u="none" strike="noStrike" cap="none" spc="0" baseline="0" dirty="0" smtClean="0">
                <a:solidFill>
                  <a:schemeClr val="tx1"/>
                </a:solidFill>
                <a:latin typeface="+mn-lt"/>
                <a:ea typeface="+mn-ea"/>
                <a:cs typeface="+mn-cs"/>
              </a:rPr>
              <a:t> ;</a:t>
            </a:r>
          </a:p>
          <a:p>
            <a:pPr marL="171450" indent="-171450">
              <a:buFontTx/>
              <a:buChar char="-"/>
              <a:defRPr/>
            </a:pPr>
            <a:r>
              <a:rPr lang="fr-FR" sz="1200" b="0" i="0" u="none" strike="noStrike" cap="none" spc="0" baseline="0" dirty="0" smtClean="0">
                <a:solidFill>
                  <a:schemeClr val="tx1"/>
                </a:solidFill>
                <a:latin typeface="+mn-lt"/>
                <a:ea typeface="+mn-ea"/>
                <a:cs typeface="+mn-cs"/>
              </a:rPr>
              <a:t>mutualiser </a:t>
            </a:r>
            <a:r>
              <a:rPr lang="fr-FR" sz="1200" b="0" i="0" u="none" strike="noStrike" cap="none" spc="0" dirty="0" smtClean="0">
                <a:solidFill>
                  <a:schemeClr val="tx1"/>
                </a:solidFill>
                <a:latin typeface="+mn-lt"/>
                <a:ea typeface="+mn-ea"/>
                <a:cs typeface="+mn-cs"/>
              </a:rPr>
              <a:t>et faire des </a:t>
            </a:r>
            <a:r>
              <a:rPr lang="fr-FR" sz="1200" b="0" i="0" u="none" strike="noStrike" cap="none" spc="0" dirty="0">
                <a:solidFill>
                  <a:schemeClr val="tx1"/>
                </a:solidFill>
                <a:latin typeface="+mn-lt"/>
                <a:ea typeface="+mn-ea"/>
                <a:cs typeface="+mn-cs"/>
              </a:rPr>
              <a:t>échanges de pratiques </a:t>
            </a:r>
            <a:r>
              <a:rPr lang="fr-FR" sz="1200" b="0" i="0" u="none" strike="noStrike" cap="none" spc="0" dirty="0" smtClean="0">
                <a:solidFill>
                  <a:schemeClr val="tx1"/>
                </a:solidFill>
                <a:latin typeface="+mn-lt"/>
                <a:ea typeface="+mn-ea"/>
                <a:cs typeface="+mn-cs"/>
              </a:rPr>
              <a:t>qui sont </a:t>
            </a:r>
            <a:r>
              <a:rPr lang="fr-FR" sz="1200" b="0" i="0" u="none" strike="noStrike" cap="none" spc="0" dirty="0">
                <a:solidFill>
                  <a:schemeClr val="tx1"/>
                </a:solidFill>
                <a:latin typeface="+mn-lt"/>
                <a:ea typeface="+mn-ea"/>
                <a:cs typeface="+mn-cs"/>
              </a:rPr>
              <a:t>indispensables car il faudra peut-être suppléer, et cela contribue à former des collègues moins aguerris voire débutants</a:t>
            </a:r>
            <a:r>
              <a:rPr lang="fr-FR" sz="1200" b="0" i="0" u="none" strike="noStrike" cap="none" spc="0" baseline="0" dirty="0">
                <a:solidFill>
                  <a:schemeClr val="tx1"/>
                </a:solidFill>
                <a:latin typeface="+mn-lt"/>
                <a:ea typeface="+mn-ea"/>
                <a:cs typeface="+mn-cs"/>
              </a:rPr>
              <a:t> dans le </a:t>
            </a:r>
            <a:r>
              <a:rPr lang="fr-FR" sz="1200" b="0" i="0" u="none" strike="noStrike" cap="none" spc="0" baseline="0" dirty="0" smtClean="0">
                <a:solidFill>
                  <a:schemeClr val="tx1"/>
                </a:solidFill>
                <a:latin typeface="+mn-lt"/>
                <a:ea typeface="+mn-ea"/>
                <a:cs typeface="+mn-cs"/>
              </a:rPr>
              <a:t>métier.</a:t>
            </a:r>
          </a:p>
          <a:p>
            <a:pPr marL="0" indent="0">
              <a:buFontTx/>
              <a:buNone/>
              <a:defRPr/>
            </a:pPr>
            <a:r>
              <a:rPr lang="fr-FR" sz="1200" b="0" i="0" u="none" strike="noStrike" cap="none" spc="0" baseline="0" dirty="0" smtClean="0">
                <a:solidFill>
                  <a:schemeClr val="tx1"/>
                </a:solidFill>
                <a:latin typeface="+mn-lt"/>
                <a:ea typeface="+mn-ea"/>
                <a:cs typeface="+mn-cs"/>
              </a:rPr>
              <a:t>Point de vigilance : ne pas multiplier à outrance les supports utilisés.</a:t>
            </a: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1" i="0" u="none" strike="noStrike" cap="none" spc="0" dirty="0" smtClean="0">
                <a:solidFill>
                  <a:schemeClr val="tx1"/>
                </a:solidFill>
                <a:latin typeface="+mn-lt"/>
                <a:ea typeface="+mn-ea"/>
                <a:cs typeface="+mn-cs"/>
              </a:rPr>
              <a:t>Points de vigilance :</a:t>
            </a:r>
          </a:p>
          <a:p>
            <a:pPr>
              <a:defRPr/>
            </a:pPr>
            <a:r>
              <a:rPr lang="fr-FR" sz="1200" b="0" i="0" u="none" strike="noStrike" cap="none" spc="0" dirty="0" smtClean="0">
                <a:solidFill>
                  <a:schemeClr val="tx1"/>
                </a:solidFill>
                <a:latin typeface="+mn-lt"/>
                <a:ea typeface="+mn-ea"/>
                <a:cs typeface="+mn-cs"/>
              </a:rPr>
              <a:t>- les </a:t>
            </a:r>
            <a:r>
              <a:rPr lang="fr-FR" sz="1200" b="0" i="0" u="none" strike="noStrike" cap="none" spc="0" dirty="0" err="1">
                <a:solidFill>
                  <a:schemeClr val="tx1"/>
                </a:solidFill>
                <a:latin typeface="+mn-lt"/>
                <a:ea typeface="+mn-ea"/>
                <a:cs typeface="+mn-cs"/>
              </a:rPr>
              <a:t>visios</a:t>
            </a:r>
            <a:r>
              <a:rPr lang="fr-FR" sz="1200" b="0" i="0" u="none" strike="noStrike" cap="none" spc="0" dirty="0">
                <a:solidFill>
                  <a:schemeClr val="tx1"/>
                </a:solidFill>
                <a:latin typeface="+mn-lt"/>
                <a:ea typeface="+mn-ea"/>
                <a:cs typeface="+mn-cs"/>
              </a:rPr>
              <a:t> rendent les cours descendants et sont parfois peu efficaces pour transmettre des connaissances…</a:t>
            </a:r>
            <a:endParaRPr dirty="0"/>
          </a:p>
          <a:p>
            <a:pPr>
              <a:defRPr/>
            </a:pPr>
            <a:r>
              <a:rPr lang="fr-FR" sz="1200" b="0" i="0" u="none" strike="noStrike" cap="none" spc="0" dirty="0" smtClean="0">
                <a:solidFill>
                  <a:schemeClr val="tx1"/>
                </a:solidFill>
                <a:latin typeface="+mn-lt"/>
                <a:ea typeface="+mn-ea"/>
                <a:cs typeface="+mn-cs"/>
              </a:rPr>
              <a:t>- faire </a:t>
            </a:r>
            <a:r>
              <a:rPr lang="fr-FR" sz="1200" b="0" i="0" u="none" strike="noStrike" cap="none" spc="0" dirty="0">
                <a:solidFill>
                  <a:schemeClr val="tx1"/>
                </a:solidFill>
                <a:latin typeface="+mn-lt"/>
                <a:ea typeface="+mn-ea"/>
                <a:cs typeface="+mn-cs"/>
              </a:rPr>
              <a:t>attention aux difficultés éventuelles de connexion</a:t>
            </a:r>
            <a:endParaRPr dirty="0"/>
          </a:p>
          <a:p>
            <a:pPr>
              <a:defRPr/>
            </a:pPr>
            <a:r>
              <a:rPr lang="fr-FR" sz="1200" b="0" i="0" u="none" strike="noStrike" cap="none" spc="0" dirty="0" smtClean="0">
                <a:solidFill>
                  <a:schemeClr val="tx1"/>
                </a:solidFill>
                <a:latin typeface="+mn-lt"/>
                <a:ea typeface="+mn-ea"/>
                <a:cs typeface="+mn-cs"/>
              </a:rPr>
              <a:t>- on </a:t>
            </a:r>
            <a:r>
              <a:rPr lang="fr-FR" sz="1200" b="0" i="0" u="none" strike="noStrike" cap="none" spc="0" dirty="0">
                <a:solidFill>
                  <a:schemeClr val="tx1"/>
                </a:solidFill>
                <a:latin typeface="+mn-lt"/>
                <a:ea typeface="+mn-ea"/>
                <a:cs typeface="+mn-cs"/>
              </a:rPr>
              <a:t>peut penser à la « classe inversée » qui recouvre différents dispositifs pédagogiques en évitant de réduire cette « classe inversée » à laisser le cours pour la maison et faire les exercices en classe. </a:t>
            </a:r>
            <a:endParaRPr dirty="0"/>
          </a:p>
          <a:p>
            <a:pPr marL="171450" indent="-171450">
              <a:buFontTx/>
              <a:buChar char="-"/>
              <a:defRPr/>
            </a:pPr>
            <a:r>
              <a:rPr lang="fr-FR" sz="1200" b="0" i="0" u="none" strike="noStrike" cap="none" spc="0" dirty="0" smtClean="0">
                <a:solidFill>
                  <a:schemeClr val="tx1"/>
                </a:solidFill>
                <a:latin typeface="+mn-lt"/>
                <a:ea typeface="+mn-ea"/>
                <a:cs typeface="+mn-cs"/>
              </a:rPr>
              <a:t>en </a:t>
            </a:r>
            <a:r>
              <a:rPr lang="fr-FR" sz="1200" b="0" i="0" u="none" strike="noStrike" cap="none" spc="0" dirty="0">
                <a:solidFill>
                  <a:schemeClr val="tx1"/>
                </a:solidFill>
                <a:latin typeface="+mn-lt"/>
                <a:ea typeface="+mn-ea"/>
                <a:cs typeface="+mn-cs"/>
              </a:rPr>
              <a:t>cas d’alternance du présentiel avec le </a:t>
            </a:r>
            <a:r>
              <a:rPr lang="fr-FR" sz="1200" b="0" i="0" u="none" strike="noStrike" cap="none" spc="0" dirty="0" err="1">
                <a:solidFill>
                  <a:schemeClr val="tx1"/>
                </a:solidFill>
                <a:latin typeface="+mn-lt"/>
                <a:ea typeface="+mn-ea"/>
                <a:cs typeface="+mn-cs"/>
              </a:rPr>
              <a:t>distanciel</a:t>
            </a:r>
            <a:r>
              <a:rPr lang="fr-FR" sz="1200" b="0" i="0" u="none" strike="noStrike" cap="none" spc="0" dirty="0">
                <a:solidFill>
                  <a:schemeClr val="tx1"/>
                </a:solidFill>
                <a:latin typeface="+mn-lt"/>
                <a:ea typeface="+mn-ea"/>
                <a:cs typeface="+mn-cs"/>
              </a:rPr>
              <a:t>, éviter de transformer en un systématisme alternance cours et séances </a:t>
            </a:r>
            <a:r>
              <a:rPr lang="fr-FR" sz="1200" b="0" i="0" u="none" strike="noStrike" cap="none" spc="0" dirty="0" smtClean="0">
                <a:solidFill>
                  <a:schemeClr val="tx1"/>
                </a:solidFill>
                <a:latin typeface="+mn-lt"/>
                <a:ea typeface="+mn-ea"/>
                <a:cs typeface="+mn-cs"/>
              </a:rPr>
              <a:t>d’exercices</a:t>
            </a:r>
          </a:p>
          <a:p>
            <a:pPr marL="171450" indent="-171450">
              <a:buFontTx/>
              <a:buChar char="-"/>
              <a:defRPr/>
            </a:pPr>
            <a:endParaRPr lang="fr-FR" sz="1200" b="0" i="0" u="none" strike="noStrike" cap="none" spc="0" dirty="0" smtClean="0">
              <a:solidFill>
                <a:schemeClr val="tx1"/>
              </a:solidFill>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0" i="0" u="none" strike="noStrike" cap="none" spc="0" dirty="0" smtClean="0">
                <a:solidFill>
                  <a:schemeClr val="tx1"/>
                </a:solidFill>
                <a:latin typeface="+mn-lt"/>
                <a:ea typeface="+mn-ea"/>
                <a:cs typeface="+mn-cs"/>
              </a:rPr>
              <a:t>Ressource : de Sylvain </a:t>
            </a:r>
            <a:r>
              <a:rPr lang="fr-FR" sz="1200" b="0" i="0" u="none" strike="noStrike" cap="none" spc="0" dirty="0" err="1" smtClean="0">
                <a:solidFill>
                  <a:schemeClr val="tx1"/>
                </a:solidFill>
                <a:latin typeface="+mn-lt"/>
                <a:ea typeface="+mn-ea"/>
                <a:cs typeface="+mn-cs"/>
              </a:rPr>
              <a:t>Connac</a:t>
            </a:r>
            <a:r>
              <a:rPr lang="fr-FR" sz="1200" b="0" i="0" u="none" strike="noStrike" cap="none" spc="0" dirty="0" smtClean="0">
                <a:solidFill>
                  <a:schemeClr val="tx1"/>
                </a:solidFill>
                <a:latin typeface="+mn-lt"/>
                <a:ea typeface="+mn-ea"/>
                <a:cs typeface="+mn-cs"/>
              </a:rPr>
              <a:t> : cahiers-pédagogiques.com/une-</a:t>
            </a:r>
            <a:r>
              <a:rPr lang="fr-FR" sz="1200" b="0" i="0" u="none" strike="noStrike" cap="none" spc="0" dirty="0" err="1" smtClean="0">
                <a:solidFill>
                  <a:schemeClr val="tx1"/>
                </a:solidFill>
                <a:latin typeface="+mn-lt"/>
                <a:ea typeface="+mn-ea"/>
                <a:cs typeface="+mn-cs"/>
              </a:rPr>
              <a:t>pedagogie</a:t>
            </a:r>
            <a:r>
              <a:rPr lang="fr-FR" sz="1200" b="0" i="0" u="none" strike="noStrike" cap="none" spc="0" dirty="0" smtClean="0">
                <a:solidFill>
                  <a:schemeClr val="tx1"/>
                </a:solidFill>
                <a:latin typeface="+mn-lt"/>
                <a:ea typeface="+mn-ea"/>
                <a:cs typeface="+mn-cs"/>
              </a:rPr>
              <a:t>-</a:t>
            </a:r>
            <a:r>
              <a:rPr lang="fr-FR" sz="1200" b="0" i="0" u="none" strike="noStrike" cap="none" spc="0" dirty="0" err="1" smtClean="0">
                <a:solidFill>
                  <a:schemeClr val="tx1"/>
                </a:solidFill>
                <a:latin typeface="+mn-lt"/>
                <a:ea typeface="+mn-ea"/>
                <a:cs typeface="+mn-cs"/>
              </a:rPr>
              <a:t>cooperative</a:t>
            </a:r>
            <a:r>
              <a:rPr lang="fr-FR" sz="1200" b="0" i="0" u="none" strike="noStrike" cap="none" spc="0" dirty="0" smtClean="0">
                <a:solidFill>
                  <a:schemeClr val="tx1"/>
                </a:solidFill>
                <a:latin typeface="+mn-lt"/>
                <a:ea typeface="+mn-ea"/>
                <a:cs typeface="+mn-cs"/>
              </a:rPr>
              <a:t>-sans-contact</a:t>
            </a:r>
            <a:endParaRPr lang="fr-FR" dirty="0" smtClean="0"/>
          </a:p>
          <a:p>
            <a:pPr marL="0" indent="0">
              <a:buFontTx/>
              <a:buNone/>
              <a:defRPr/>
            </a:pPr>
            <a:endParaRP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Pas d’aménagements de programmes prévus mais des priorités précisées pour la fin de l’année scolaire 2019-2020 et pour le début de l’année 2020-2021.</a:t>
            </a:r>
          </a:p>
          <a:p>
            <a:pPr>
              <a:defRPr/>
            </a:pPr>
            <a:r>
              <a:rPr lang="fr-FR" dirty="0" smtClean="0"/>
              <a:t>La </a:t>
            </a:r>
            <a:r>
              <a:rPr lang="fr-FR" dirty="0"/>
              <a:t>première période plus que jamais comme le prolongement de l’année scolaire 2019-2020.</a:t>
            </a:r>
            <a:endParaRPr dirty="0"/>
          </a:p>
          <a:p>
            <a:pPr marL="0" marR="0" lvl="0" indent="0" algn="l" defTabSz="914400" eaLnBrk="1" fontAlgn="auto" latinLnBrk="0" hangingPunct="1">
              <a:lnSpc>
                <a:spcPct val="100000"/>
              </a:lnSpc>
              <a:spcBef>
                <a:spcPts val="0"/>
              </a:spcBef>
              <a:spcAft>
                <a:spcPts val="0"/>
              </a:spcAft>
              <a:buClrTx/>
              <a:buSzTx/>
              <a:buFontTx/>
              <a:buNone/>
              <a:tabLst/>
              <a:defRPr/>
            </a:pPr>
            <a:r>
              <a:rPr lang="fr-FR" dirty="0" smtClean="0"/>
              <a:t>Des évaluations diagnostiques rapides, en grande partie orales à</a:t>
            </a:r>
            <a:r>
              <a:rPr lang="fr-FR" baseline="0" dirty="0" smtClean="0"/>
              <a:t> mettre en place au fil des premières semaines</a:t>
            </a:r>
            <a:r>
              <a:rPr lang="fr-FR" dirty="0" smtClean="0"/>
              <a:t>.</a:t>
            </a:r>
          </a:p>
          <a:p>
            <a:pPr>
              <a:defRPr/>
            </a:pPr>
            <a:r>
              <a:rPr lang="fr-FR" b="1" dirty="0" smtClean="0"/>
              <a:t>Points </a:t>
            </a:r>
            <a:r>
              <a:rPr lang="fr-FR" b="1" dirty="0"/>
              <a:t>de vigilance :</a:t>
            </a:r>
            <a:endParaRPr b="1" dirty="0"/>
          </a:p>
          <a:p>
            <a:pPr lvl="1">
              <a:defRPr/>
            </a:pPr>
            <a:r>
              <a:rPr lang="fr-FR" dirty="0"/>
              <a:t>ne pas traiter en début d’année toutes les notions non acquises ;</a:t>
            </a:r>
          </a:p>
          <a:p>
            <a:pPr lvl="1">
              <a:defRPr/>
            </a:pPr>
            <a:r>
              <a:rPr lang="fr-FR" dirty="0"/>
              <a:t>ne pas faire un chapitre de révision ;</a:t>
            </a:r>
            <a:endParaRPr dirty="0"/>
          </a:p>
          <a:p>
            <a:pPr lvl="1">
              <a:defRPr/>
            </a:pPr>
            <a:r>
              <a:rPr lang="fr-FR" dirty="0"/>
              <a:t>certaines notions sont identifiées comme prioritaires.</a:t>
            </a:r>
            <a:endParaRP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priorités de fin de troisième ont été fixées par l’inspection générale</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11</a:t>
            </a:fld>
            <a:endParaRPr lang="fr-FR"/>
          </a:p>
        </p:txBody>
      </p:sp>
    </p:spTree>
    <p:extLst>
      <p:ext uri="{BB962C8B-B14F-4D97-AF65-F5344CB8AC3E}">
        <p14:creationId xmlns:p14="http://schemas.microsoft.com/office/powerpoint/2010/main" val="293893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extrait du document sur les priorités jusqu’aux vacances </a:t>
            </a:r>
            <a:r>
              <a:rPr lang="fr-FR" dirty="0" smtClean="0"/>
              <a:t>d’automne</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12</a:t>
            </a:fld>
            <a:endParaRPr lang="fr-FR"/>
          </a:p>
        </p:txBody>
      </p:sp>
    </p:spTree>
    <p:extLst>
      <p:ext uri="{BB962C8B-B14F-4D97-AF65-F5344CB8AC3E}">
        <p14:creationId xmlns:p14="http://schemas.microsoft.com/office/powerpoint/2010/main" val="171817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b="1" dirty="0" smtClean="0"/>
              <a:t>L’oral est un </a:t>
            </a:r>
            <a:r>
              <a:rPr lang="fr-FR" b="1" dirty="0"/>
              <a:t>moyen de détecter les notions acquises ou les fragilités, de consolider certains apprentissages</a:t>
            </a:r>
            <a:endParaRPr dirty="0"/>
          </a:p>
          <a:p>
            <a:pPr marL="0" marR="0" lvl="0" indent="0" algn="l" defTabSz="914400">
              <a:lnSpc>
                <a:spcPct val="100000"/>
              </a:lnSpc>
              <a:spcBef>
                <a:spcPts val="0"/>
              </a:spcBef>
              <a:spcAft>
                <a:spcPts val="0"/>
              </a:spcAft>
              <a:buClrTx/>
              <a:buSzTx/>
              <a:buFontTx/>
              <a:buNone/>
              <a:defRPr/>
            </a:pPr>
            <a:r>
              <a:rPr lang="fr-FR" dirty="0"/>
              <a:t>Début de cours : correction </a:t>
            </a:r>
            <a:r>
              <a:rPr lang="fr-FR" dirty="0" smtClean="0"/>
              <a:t>d’activités mentales, </a:t>
            </a:r>
            <a:r>
              <a:rPr lang="fr-FR" dirty="0"/>
              <a:t>restitution du cours précédent </a:t>
            </a:r>
            <a:r>
              <a:rPr lang="fr-FR" dirty="0" smtClean="0"/>
              <a:t>(un </a:t>
            </a:r>
            <a:r>
              <a:rPr lang="fr-FR" dirty="0" err="1" smtClean="0"/>
              <a:t>visualiseur</a:t>
            </a:r>
            <a:r>
              <a:rPr lang="fr-FR" dirty="0" smtClean="0"/>
              <a:t> peut être très utile)</a:t>
            </a:r>
          </a:p>
          <a:p>
            <a:pPr marL="0" marR="0" lvl="0" indent="0" algn="l" defTabSz="914400">
              <a:lnSpc>
                <a:spcPct val="100000"/>
              </a:lnSpc>
              <a:spcBef>
                <a:spcPts val="0"/>
              </a:spcBef>
              <a:spcAft>
                <a:spcPts val="0"/>
              </a:spcAft>
              <a:buClrTx/>
              <a:buSzTx/>
              <a:buFontTx/>
              <a:buNone/>
              <a:defRPr/>
            </a:pPr>
            <a:r>
              <a:rPr lang="fr-FR" dirty="0" smtClean="0"/>
              <a:t>Construction </a:t>
            </a:r>
            <a:r>
              <a:rPr lang="fr-FR" dirty="0"/>
              <a:t>du cours : </a:t>
            </a:r>
            <a:r>
              <a:rPr lang="fr-FR" b="0" dirty="0"/>
              <a:t>reformulation fréquente d’une définition, d’une propriété, d’un raisonnement, lecture d’expressions symboliques nouvelles, explicitation des malentendus sur un énoncé mathématique (trop concis par exemple).</a:t>
            </a:r>
            <a:endParaRPr dirty="0"/>
          </a:p>
          <a:p>
            <a:pPr>
              <a:defRPr/>
            </a:pPr>
            <a:r>
              <a:rPr lang="fr-FR" dirty="0"/>
              <a:t>Retour de travail de groupe : en classe par îlot mais aussi travail hors la classe en binôme…</a:t>
            </a:r>
            <a:endParaRPr dirty="0"/>
          </a:p>
          <a:p>
            <a:pPr>
              <a:defRPr/>
            </a:pPr>
            <a:r>
              <a:rPr lang="fr-FR" dirty="0"/>
              <a:t>Evaluation plutôt valorisante, pas de nécessité de notes, </a:t>
            </a:r>
            <a:r>
              <a:rPr lang="fr-FR" dirty="0" smtClean="0"/>
              <a:t>grilles </a:t>
            </a:r>
            <a:r>
              <a:rPr lang="fr-FR" dirty="0"/>
              <a:t>de compétences </a:t>
            </a:r>
            <a:r>
              <a:rPr lang="fr-FR" dirty="0" smtClean="0"/>
              <a:t>proposées </a:t>
            </a:r>
            <a:r>
              <a:rPr lang="fr-FR" dirty="0"/>
              <a:t>l’an dernier avec les 6 compétences mathématiques auxquelles on ajoute la connaissance du cours et l’utilisation des outils </a:t>
            </a:r>
            <a:r>
              <a:rPr lang="fr-FR" dirty="0" smtClean="0"/>
              <a:t>numériques (se référer au diaporama des réunions</a:t>
            </a:r>
            <a:r>
              <a:rPr lang="fr-FR" baseline="0" dirty="0" smtClean="0"/>
              <a:t> de rentrée 2019)</a:t>
            </a:r>
            <a:endParaRPr dirty="0"/>
          </a:p>
          <a:p>
            <a:pPr>
              <a:defRPr/>
            </a:pPr>
            <a:r>
              <a:rPr lang="fr-FR" dirty="0"/>
              <a:t>Privilégier le </a:t>
            </a:r>
            <a:r>
              <a:rPr lang="fr-FR" b="1" dirty="0"/>
              <a:t>court</a:t>
            </a:r>
            <a:r>
              <a:rPr lang="fr-FR" dirty="0"/>
              <a:t> et le </a:t>
            </a:r>
            <a:r>
              <a:rPr lang="fr-FR" b="1" dirty="0"/>
              <a:t>fréquent</a:t>
            </a:r>
            <a:r>
              <a:rPr lang="fr-FR" dirty="0"/>
              <a:t> mais avec toujours l’idée d’une </a:t>
            </a:r>
            <a:r>
              <a:rPr lang="fr-FR" b="1" dirty="0"/>
              <a:t>argumentation </a:t>
            </a:r>
            <a:r>
              <a:rPr lang="fr-FR" dirty="0"/>
              <a:t>fournie par l’élève</a:t>
            </a:r>
            <a:endParaRPr dirty="0"/>
          </a:p>
          <a:p>
            <a:pPr>
              <a:defRPr/>
            </a:pPr>
            <a:endParaRPr lang="fr-FR" dirty="0"/>
          </a:p>
          <a:p>
            <a:pPr>
              <a:defRPr/>
            </a:pPr>
            <a:endParaRPr lang="fr-F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371601"/>
            <a:ext cx="10464800" cy="1927225"/>
          </a:xfrm>
        </p:spPr>
        <p:txBody>
          <a:bodyPr anchor="b">
            <a:noAutofit/>
          </a:bodyPr>
          <a:lstStyle>
            <a:lvl1pPr>
              <a:defRPr sz="5400" cap="all"/>
            </a:lvl1pPr>
          </a:lstStyle>
          <a:p>
            <a:pPr>
              <a:defRPr/>
            </a:pPr>
            <a:r>
              <a:rPr lang="fr-FR"/>
              <a:t>Modifiez le style du titre</a:t>
            </a:r>
            <a:endParaRPr lang="en-US"/>
          </a:p>
        </p:txBody>
      </p:sp>
      <p:sp>
        <p:nvSpPr>
          <p:cNvPr id="5" name="Subtitle 2"/>
          <p:cNvSpPr>
            <a:spLocks noGrp="1"/>
          </p:cNvSpPr>
          <p:nvPr>
            <p:ph type="subTitle" idx="1"/>
          </p:nvPr>
        </p:nvSpPr>
        <p:spPr bwMode="auto">
          <a:xfrm>
            <a:off x="914400" y="3505199"/>
            <a:ext cx="8534400" cy="1752599"/>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7"/>
          <p:cNvCxnSpPr>
            <a:cxnSpLocks/>
          </p:cNvCxnSpPr>
          <p:nvPr/>
        </p:nvCxnSpPr>
        <p:spPr bwMode="auto">
          <a:xfrm>
            <a:off x="914400" y="3398520"/>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609600"/>
            <a:ext cx="2743200" cy="5867399"/>
          </a:xfrm>
        </p:spPr>
        <p:txBody>
          <a:bodyPr vert="eaVert" anchor="b"/>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609600" y="609600"/>
            <a:ext cx="8026400" cy="5867399"/>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2362201"/>
            <a:ext cx="10363200" cy="2200275"/>
          </a:xfrm>
        </p:spPr>
        <p:txBody>
          <a:bodyPr anchor="b">
            <a:normAutofit/>
          </a:bodyPr>
          <a:lstStyle>
            <a:lvl1pPr algn="l">
              <a:defRPr sz="4800" b="0" cap="all"/>
            </a:lvl1pPr>
          </a:lstStyle>
          <a:p>
            <a:pPr>
              <a:defRPr/>
            </a:pPr>
            <a:r>
              <a:rPr lang="fr-FR"/>
              <a:t>Modifiez le style du titre</a:t>
            </a:r>
            <a:endParaRPr lang="en-US"/>
          </a:p>
        </p:txBody>
      </p:sp>
      <p:sp>
        <p:nvSpPr>
          <p:cNvPr id="5" name="Text Placeholder 2"/>
          <p:cNvSpPr>
            <a:spLocks noGrp="1"/>
          </p:cNvSpPr>
          <p:nvPr>
            <p:ph type="body" idx="1"/>
          </p:nvPr>
        </p:nvSpPr>
        <p:spPr bwMode="auto">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6"/>
          <p:cNvCxnSpPr>
            <a:cxnSpLocks/>
          </p:cNvCxnSpPr>
          <p:nvPr/>
        </p:nvCxnSpPr>
        <p:spPr bwMode="auto">
          <a:xfrm>
            <a:off x="975360" y="4599432"/>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60960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33984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2" name="Straight Connector 10"/>
          <p:cNvCxnSpPr>
            <a:cxnSpLocks/>
          </p:cNvCxnSpPr>
          <p:nvPr/>
        </p:nvCxnSpPr>
        <p:spPr bwMode="auto">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080"/>
            <a:ext cx="2852928" cy="1261872"/>
          </a:xfrm>
        </p:spPr>
        <p:txBody>
          <a:bodyPr anchor="b">
            <a:noAutofit/>
          </a:bodyPr>
          <a:lstStyle>
            <a:lvl1pPr algn="l">
              <a:defRPr sz="2400" b="0"/>
            </a:lvl1pPr>
          </a:lstStyle>
          <a:p>
            <a:pPr>
              <a:defRPr/>
            </a:pPr>
            <a:r>
              <a:rPr lang="fr-FR"/>
              <a:t>Modifiez le style du titre</a:t>
            </a:r>
            <a:endParaRPr lang="en-US"/>
          </a:p>
        </p:txBody>
      </p:sp>
      <p:sp>
        <p:nvSpPr>
          <p:cNvPr id="5" name="Content Placeholder 2"/>
          <p:cNvSpPr>
            <a:spLocks noGrp="1"/>
          </p:cNvSpPr>
          <p:nvPr>
            <p:ph idx="1"/>
          </p:nvPr>
        </p:nvSpPr>
        <p:spPr bwMode="auto">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0" name="Straight Connector 8"/>
          <p:cNvCxnSpPr>
            <a:cxnSpLocks/>
          </p:cNvCxnSpPr>
          <p:nvPr/>
        </p:nvCxnSpPr>
        <p:spPr bwMode="auto">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480"/>
            <a:ext cx="2856907" cy="1264919"/>
          </a:xfrm>
        </p:spPr>
        <p:txBody>
          <a:bodyPr anchor="b">
            <a:normAutofit/>
          </a:bodyPr>
          <a:lstStyle>
            <a:lvl1pPr algn="l">
              <a:defRPr sz="2400" b="0"/>
            </a:lvl1pPr>
          </a:lstStyle>
          <a:p>
            <a:pPr>
              <a:defRPr/>
            </a:pPr>
            <a:r>
              <a:rPr lang="fr-FR"/>
              <a:t>Modifiez le style du titre</a:t>
            </a:r>
            <a:endParaRPr lang="en-US"/>
          </a:p>
        </p:txBody>
      </p:sp>
      <p:sp>
        <p:nvSpPr>
          <p:cNvPr id="5" name="Picture Placeholder 2"/>
          <p:cNvSpPr>
            <a:spLocks noGrp="1"/>
          </p:cNvSpPr>
          <p:nvPr>
            <p:ph type="pic" idx="1"/>
          </p:nvPr>
        </p:nvSpPr>
        <p:spPr bwMode="auto">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9"/>
          <p:cNvSpPr/>
          <p:nvPr/>
        </p:nvSpPr>
        <p:spPr bwMode="auto">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5" name="Title Placeholder 1"/>
          <p:cNvSpPr>
            <a:spLocks noGrp="1"/>
          </p:cNvSpPr>
          <p:nvPr>
            <p:ph type="title"/>
          </p:nvPr>
        </p:nvSpPr>
        <p:spPr bwMode="auto">
          <a:xfrm>
            <a:off x="609600" y="533400"/>
            <a:ext cx="10972800" cy="990600"/>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6" name="Text Placeholder 2"/>
          <p:cNvSpPr>
            <a:spLocks noGrp="1"/>
          </p:cNvSpPr>
          <p:nvPr>
            <p:ph type="body" idx="1"/>
          </p:nvPr>
        </p:nvSpPr>
        <p:spPr bwMode="auto">
          <a:xfrm>
            <a:off x="609600" y="1600200"/>
            <a:ext cx="10972800" cy="48768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Rectangle 6"/>
          <p:cNvSpPr/>
          <p:nvPr/>
        </p:nvSpPr>
        <p:spPr bwMode="auto">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Date Placeholder 3"/>
          <p:cNvSpPr>
            <a:spLocks noGrp="1"/>
          </p:cNvSpPr>
          <p:nvPr>
            <p:ph type="dt" sz="half" idx="2"/>
          </p:nvPr>
        </p:nvSpPr>
        <p:spPr bwMode="auto">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A932BC9-AC83-46DD-AD68-06679AB2BB0C}" type="datetimeFigureOut">
              <a:rPr lang="fr-FR"/>
              <a:t>27/09/2020</a:t>
            </a:fld>
            <a:endParaRPr lang="fr-FR"/>
          </a:p>
        </p:txBody>
      </p:sp>
      <p:sp>
        <p:nvSpPr>
          <p:cNvPr id="9" name="Footer Placeholder 4"/>
          <p:cNvSpPr>
            <a:spLocks noGrp="1"/>
          </p:cNvSpPr>
          <p:nvPr>
            <p:ph type="ftr" sz="quarter" idx="3"/>
          </p:nvPr>
        </p:nvSpPr>
        <p:spPr bwMode="auto">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10" name="Slide Number Placeholder 5"/>
          <p:cNvSpPr>
            <a:spLocks noGrp="1"/>
          </p:cNvSpPr>
          <p:nvPr>
            <p:ph type="sldNum" sz="quarter" idx="4"/>
          </p:nvPr>
        </p:nvSpPr>
        <p:spPr bwMode="auto">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3EFC0FB-D8B1-4977-A8CD-CE140FD7FD2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spcBef>
          <a:spcPts val="0"/>
        </a:spcBef>
        <a:buNone/>
        <a:defRPr sz="4000" spc="-100">
          <a:solidFill>
            <a:schemeClr val="tx2"/>
          </a:solidFill>
          <a:latin typeface="+mj-lt"/>
          <a:ea typeface="+mj-ea"/>
          <a:cs typeface="+mj-cs"/>
        </a:defRPr>
      </a:lvl1pPr>
    </p:titleStyle>
    <p:body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ache.media.eduscol.education.fr/file/ressources_transversales/93/4/RA16_C4_MATH_ladifferentiation_pedagogique_547934.pdf"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cnesco.fr/fr/differenciation-pedagogique/" TargetMode="External"/><Relationship Id="rId5" Type="http://schemas.openxmlformats.org/officeDocument/2006/relationships/hyperlink" Target="http://acver.fr/diffc4" TargetMode="External"/><Relationship Id="rId4" Type="http://schemas.openxmlformats.org/officeDocument/2006/relationships/image" Target="../media/image12.emf"/><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cnesco.fr/wp-content/uploads/2017/03/170313_16_Tricot_def.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acver.fr/mongrandoral"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hyperlink" Target="https://eduscol.education.fr/cid143130/enseignement-scientifique-bac-2021.html" TargetMode="External"/><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acver.fr/ggb-es-term"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magistere.education.fr/dgesco/course/view.php?id=1980" TargetMode="External"/><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6.pn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hyperlink" Target="https://euler.ac-versailles.fr/article550.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mailto:prenom.nom@ac-versailles.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Frederique.chauvin@ac-versailles.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ler-ressources.ac-versailles.fr/wi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mathsmentales.net/" TargetMode="External"/><Relationship Id="rId4" Type="http://schemas.openxmlformats.org/officeDocument/2006/relationships/hyperlink" Target="https://www.geogebra.org/m/eqxtf55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2"/>
          <a:stretch/>
        </p:blipFill>
        <p:spPr bwMode="auto">
          <a:xfrm>
            <a:off x="152865" y="421821"/>
            <a:ext cx="2808312" cy="2159909"/>
          </a:xfrm>
          <a:prstGeom prst="rect">
            <a:avLst/>
          </a:prstGeom>
        </p:spPr>
      </p:pic>
      <p:sp>
        <p:nvSpPr>
          <p:cNvPr id="5" name="Titre 1"/>
          <p:cNvSpPr>
            <a:spLocks noGrp="1"/>
          </p:cNvSpPr>
          <p:nvPr>
            <p:ph type="ctrTitle"/>
          </p:nvPr>
        </p:nvSpPr>
        <p:spPr bwMode="auto">
          <a:xfrm>
            <a:off x="2207840" y="1501776"/>
            <a:ext cx="7848600" cy="1927225"/>
          </a:xfrm>
        </p:spPr>
        <p:txBody>
          <a:bodyPr/>
          <a:lstStyle/>
          <a:p>
            <a:pPr>
              <a:defRPr/>
            </a:pPr>
            <a:r>
              <a:rPr lang="fr-FR">
                <a:solidFill>
                  <a:schemeClr val="accent5"/>
                </a:solidFill>
              </a:rPr>
              <a:t>Rentrée mathématique</a:t>
            </a:r>
            <a:endParaRPr/>
          </a:p>
        </p:txBody>
      </p:sp>
      <p:sp>
        <p:nvSpPr>
          <p:cNvPr id="6" name="Sous-titre 2"/>
          <p:cNvSpPr>
            <a:spLocks noGrp="1"/>
          </p:cNvSpPr>
          <p:nvPr>
            <p:ph type="subTitle" idx="1"/>
          </p:nvPr>
        </p:nvSpPr>
        <p:spPr bwMode="auto">
          <a:xfrm>
            <a:off x="887104" y="4078406"/>
            <a:ext cx="8534400" cy="1752599"/>
          </a:xfrm>
        </p:spPr>
        <p:txBody>
          <a:bodyPr/>
          <a:lstStyle/>
          <a:p>
            <a:pPr>
              <a:defRPr/>
            </a:pPr>
            <a:r>
              <a:rPr lang="fr-FR" sz="3200" b="1">
                <a:solidFill>
                  <a:srgbClr val="292934"/>
                </a:solidFill>
              </a:rPr>
              <a:t>Septembre 2020</a:t>
            </a:r>
            <a:endParaRPr/>
          </a:p>
        </p:txBody>
      </p:sp>
    </p:spTree>
    <p:extLst>
      <p:ext uri="{BB962C8B-B14F-4D97-AF65-F5344CB8AC3E}">
        <p14:creationId xmlns:p14="http://schemas.microsoft.com/office/powerpoint/2010/main" val="181242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365125"/>
            <a:ext cx="10515600" cy="935037"/>
          </a:xfrm>
        </p:spPr>
        <p:txBody>
          <a:bodyPr/>
          <a:lstStyle/>
          <a:p>
            <a:pPr>
              <a:defRPr/>
            </a:pPr>
            <a:r>
              <a:rPr lang="fr-FR">
                <a:solidFill>
                  <a:srgbClr val="C00000"/>
                </a:solidFill>
              </a:rPr>
              <a:t>Priorités au lycée</a:t>
            </a:r>
            <a:endParaRPr/>
          </a:p>
        </p:txBody>
      </p:sp>
      <p:pic>
        <p:nvPicPr>
          <p:cNvPr id="5" name="Espace réservé du contenu 3"/>
          <p:cNvPicPr>
            <a:picLocks noGrp="1" noChangeAspect="1"/>
          </p:cNvPicPr>
          <p:nvPr>
            <p:ph idx="1"/>
          </p:nvPr>
        </p:nvPicPr>
        <p:blipFill>
          <a:blip r:embed="rId3"/>
          <a:srcRect l="2761" r="1456" b="10164"/>
          <a:stretch/>
        </p:blipFill>
        <p:spPr bwMode="auto">
          <a:xfrm>
            <a:off x="972524" y="1300162"/>
            <a:ext cx="9944099" cy="1481135"/>
          </a:xfrm>
          <a:prstGeom prst="rect">
            <a:avLst/>
          </a:prstGeom>
        </p:spPr>
      </p:pic>
      <p:pic>
        <p:nvPicPr>
          <p:cNvPr id="6" name="Image 4"/>
          <p:cNvPicPr>
            <a:picLocks noChangeAspect="1"/>
          </p:cNvPicPr>
          <p:nvPr/>
        </p:nvPicPr>
        <p:blipFill>
          <a:blip r:embed="rId4"/>
          <a:srcRect b="8851"/>
          <a:stretch/>
        </p:blipFill>
        <p:spPr bwMode="auto">
          <a:xfrm>
            <a:off x="972524" y="2828924"/>
            <a:ext cx="9310538" cy="3571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365125"/>
            <a:ext cx="10515600" cy="975643"/>
          </a:xfrm>
        </p:spPr>
        <p:txBody>
          <a:bodyPr/>
          <a:lstStyle/>
          <a:p>
            <a:pPr>
              <a:defRPr/>
            </a:pPr>
            <a:r>
              <a:rPr lang="fr-FR">
                <a:solidFill>
                  <a:srgbClr val="C00000"/>
                </a:solidFill>
              </a:rPr>
              <a:t>Un exemple en seconde : les fonctions </a:t>
            </a:r>
            <a:endParaRPr/>
          </a:p>
        </p:txBody>
      </p:sp>
      <p:sp>
        <p:nvSpPr>
          <p:cNvPr id="5" name="Espace réservé du contenu 2"/>
          <p:cNvSpPr>
            <a:spLocks noGrp="1"/>
          </p:cNvSpPr>
          <p:nvPr>
            <p:ph idx="1"/>
          </p:nvPr>
        </p:nvSpPr>
        <p:spPr bwMode="auto">
          <a:xfrm>
            <a:off x="838200" y="1825625"/>
            <a:ext cx="10896600" cy="4351338"/>
          </a:xfrm>
        </p:spPr>
        <p:txBody>
          <a:bodyPr/>
          <a:lstStyle/>
          <a:p>
            <a:pPr marL="0" lvl="0" indent="0">
              <a:buNone/>
              <a:defRPr/>
            </a:pPr>
            <a:r>
              <a:rPr lang="fr-FR"/>
              <a:t>Des attendus de fins d’année en 3</a:t>
            </a:r>
            <a:r>
              <a:rPr lang="fr-FR" baseline="30000"/>
              <a:t>e</a:t>
            </a:r>
            <a:r>
              <a:rPr lang="fr-FR"/>
              <a:t> faisant suite au confinement et à sa sortie :</a:t>
            </a:r>
            <a:endParaRPr/>
          </a:p>
          <a:p>
            <a:pPr marL="0" indent="0">
              <a:buNone/>
              <a:defRPr/>
            </a:pPr>
            <a:endParaRPr lang="fr-FR" sz="1600"/>
          </a:p>
          <a:p>
            <a:pPr>
              <a:defRPr/>
            </a:pPr>
            <a:r>
              <a:rPr lang="fr-FR"/>
              <a:t>privilégier les différentes procédures de calcul d’une quatrième proportionnelle ;</a:t>
            </a:r>
            <a:endParaRPr/>
          </a:p>
          <a:p>
            <a:pPr>
              <a:defRPr/>
            </a:pPr>
            <a:r>
              <a:rPr lang="fr-FR"/>
              <a:t>les procédures d’application et de calcul d’un pourcentage ;</a:t>
            </a:r>
            <a:endParaRPr/>
          </a:p>
          <a:p>
            <a:pPr>
              <a:defRPr/>
            </a:pPr>
            <a:r>
              <a:rPr lang="fr-FR"/>
              <a:t>les différents modes de représentation d’une fonction ;</a:t>
            </a:r>
            <a:endParaRPr/>
          </a:p>
          <a:p>
            <a:pPr>
              <a:defRPr/>
            </a:pPr>
            <a:r>
              <a:rPr lang="fr-FR"/>
              <a:t>l’utilisation de la notion de ratio n’est pas prioritaire.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365125"/>
            <a:ext cx="10515600" cy="831627"/>
          </a:xfrm>
        </p:spPr>
        <p:txBody>
          <a:bodyPr/>
          <a:lstStyle/>
          <a:p>
            <a:pPr>
              <a:defRPr/>
            </a:pPr>
            <a:r>
              <a:rPr lang="fr-FR">
                <a:solidFill>
                  <a:srgbClr val="C00000"/>
                </a:solidFill>
              </a:rPr>
              <a:t>Un exemple en seconde : les fonctions </a:t>
            </a:r>
            <a:endParaRPr/>
          </a:p>
        </p:txBody>
      </p:sp>
      <p:pic>
        <p:nvPicPr>
          <p:cNvPr id="5" name="Espace réservé du contenu 3"/>
          <p:cNvPicPr>
            <a:picLocks noGrp="1" noChangeAspect="1"/>
          </p:cNvPicPr>
          <p:nvPr>
            <p:ph idx="1"/>
          </p:nvPr>
        </p:nvPicPr>
        <p:blipFill>
          <a:blip r:embed="rId3"/>
          <a:stretch/>
        </p:blipFill>
        <p:spPr bwMode="auto">
          <a:xfrm>
            <a:off x="1257300" y="1556191"/>
            <a:ext cx="9810750" cy="46177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16131" y="533400"/>
            <a:ext cx="11637817" cy="990600"/>
          </a:xfrm>
        </p:spPr>
        <p:txBody>
          <a:bodyPr/>
          <a:lstStyle/>
          <a:p>
            <a:pPr>
              <a:defRPr/>
            </a:pPr>
            <a:r>
              <a:rPr lang="fr-FR" sz="3600"/>
              <a:t>L’oral en mathématiques : Quand ? Comment ? Pourquoi ?</a:t>
            </a:r>
            <a:endParaRPr sz="3600"/>
          </a:p>
        </p:txBody>
      </p:sp>
      <p:sp>
        <p:nvSpPr>
          <p:cNvPr id="5" name="Espace réservé du contenu 2"/>
          <p:cNvSpPr>
            <a:spLocks noGrp="1"/>
          </p:cNvSpPr>
          <p:nvPr>
            <p:ph idx="1"/>
          </p:nvPr>
        </p:nvSpPr>
        <p:spPr bwMode="auto"/>
        <p:txBody>
          <a:bodyPr/>
          <a:lstStyle/>
          <a:p>
            <a:pPr>
              <a:defRPr/>
            </a:pPr>
            <a:r>
              <a:rPr lang="fr-FR"/>
              <a:t>Pour tous les élèves de la seconde au BTS</a:t>
            </a:r>
            <a:endParaRPr/>
          </a:p>
          <a:p>
            <a:pPr>
              <a:defRPr/>
            </a:pPr>
            <a:r>
              <a:rPr lang="fr-FR"/>
              <a:t>De façon régulière et fréquente : début de cours, corrections d’exercices, construction du cours, retour de travail de groupe, travail en fin de séance…</a:t>
            </a:r>
            <a:endParaRPr/>
          </a:p>
          <a:p>
            <a:pPr>
              <a:defRPr/>
            </a:pPr>
            <a:r>
              <a:rPr lang="fr-FR"/>
              <a:t>Sous des formes variées : réponses parfois brèves mais argumentées, exposés, débats…</a:t>
            </a:r>
            <a:endParaRPr/>
          </a:p>
          <a:p>
            <a:pPr>
              <a:defRPr/>
            </a:pPr>
            <a:r>
              <a:rPr lang="fr-FR"/>
              <a:t>Eventuellement évalué : compétences mises en jeu, disciplinaires ou autres</a:t>
            </a:r>
            <a:endParaRPr/>
          </a:p>
          <a:p>
            <a:pPr>
              <a:defRPr/>
            </a:pPr>
            <a:r>
              <a:rPr lang="fr-FR"/>
              <a:t>Rendre visibles les compétences mises en jeu par l’élève dans son oral</a:t>
            </a:r>
            <a:endParaRPr/>
          </a:p>
          <a:p>
            <a:pPr>
              <a:defRPr/>
            </a:pPr>
            <a:r>
              <a:rPr lang="fr-FR"/>
              <a:t>Favoriser l’engagement des élèves et valoriser la réflexion de chaque élève </a:t>
            </a:r>
            <a:endParaRPr/>
          </a:p>
          <a:p>
            <a:pPr>
              <a:defRPr/>
            </a:pPr>
            <a:r>
              <a:rPr lang="fr-FR"/>
              <a:t>Travailler les automatismes</a:t>
            </a:r>
            <a:endParaRPr/>
          </a:p>
          <a:p>
            <a:pPr marL="0" indent="0">
              <a:buNone/>
              <a:defRPr/>
            </a:pP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200"/>
              <a:t>Automatismes : les intentions d’une pratique d’activités rituelles</a:t>
            </a:r>
            <a:endParaRPr sz="3200"/>
          </a:p>
        </p:txBody>
      </p:sp>
      <p:sp>
        <p:nvSpPr>
          <p:cNvPr id="5" name="Espace réservé du contenu 2"/>
          <p:cNvSpPr>
            <a:spLocks noGrp="1"/>
          </p:cNvSpPr>
          <p:nvPr>
            <p:ph idx="1"/>
          </p:nvPr>
        </p:nvSpPr>
        <p:spPr bwMode="auto">
          <a:xfrm>
            <a:off x="440267" y="2175934"/>
            <a:ext cx="10972800" cy="4224867"/>
          </a:xfrm>
        </p:spPr>
        <p:txBody>
          <a:bodyPr/>
          <a:lstStyle/>
          <a:p>
            <a:pPr>
              <a:defRPr/>
            </a:pPr>
            <a:r>
              <a:rPr lang="fr-FR" sz="2200"/>
              <a:t>consolider et élargir les acquis antérieurs, anticiper une difficulté future ; </a:t>
            </a:r>
            <a:endParaRPr sz="2200"/>
          </a:p>
          <a:p>
            <a:pPr>
              <a:defRPr/>
            </a:pPr>
            <a:r>
              <a:rPr lang="fr-FR" sz="2200"/>
              <a:t>assurer un entraînement faisant appel à des connaissances, procédures, méthodes et stratégies ; </a:t>
            </a:r>
            <a:endParaRPr sz="2200"/>
          </a:p>
          <a:p>
            <a:pPr>
              <a:defRPr/>
            </a:pPr>
            <a:r>
              <a:rPr lang="fr-FR" sz="2200"/>
              <a:t>rendre disponibles des réflexes (par exemple dans le cadre d’une démonstration); </a:t>
            </a:r>
            <a:endParaRPr sz="2200"/>
          </a:p>
          <a:p>
            <a:pPr>
              <a:defRPr/>
            </a:pPr>
            <a:r>
              <a:rPr lang="fr-FR" sz="2200"/>
              <a:t>remémorer régulièrement des éléments en cours d’apprentissage ; </a:t>
            </a:r>
            <a:endParaRPr sz="2200"/>
          </a:p>
          <a:p>
            <a:pPr>
              <a:defRPr/>
            </a:pPr>
            <a:r>
              <a:rPr lang="fr-FR" sz="2200"/>
              <a:t>diagnostiquer des difficultés persistantes ; </a:t>
            </a:r>
            <a:endParaRPr sz="2200"/>
          </a:p>
          <a:p>
            <a:pPr>
              <a:defRPr/>
            </a:pPr>
            <a:r>
              <a:rPr lang="fr-FR" sz="2200"/>
              <a:t>faire verbaliser et formaliser des énoncés et définitions usuels ; </a:t>
            </a:r>
            <a:endParaRPr sz="2200"/>
          </a:p>
          <a:p>
            <a:pPr>
              <a:defRPr/>
            </a:pPr>
            <a:r>
              <a:rPr lang="fr-FR" sz="2200"/>
              <a:t>exploiter les erreurs rencontrées ;</a:t>
            </a:r>
            <a:endParaRPr sz="2200"/>
          </a:p>
          <a:p>
            <a:pPr marL="0" indent="0">
              <a:buNone/>
              <a:defRPr/>
            </a:pPr>
            <a:endParaRPr lang="fr-FR" sz="2200"/>
          </a:p>
          <a:p>
            <a:pPr marL="0" indent="0">
              <a:buNone/>
              <a:defRPr/>
            </a:pPr>
            <a:r>
              <a:rPr lang="fr-FR" sz="2200"/>
              <a:t>et aussi rythmer par un temps court et dynamique une partie de séance. </a:t>
            </a:r>
            <a:endParaRPr sz="2200"/>
          </a:p>
          <a:p>
            <a:pPr>
              <a:defRPr/>
            </a:pPr>
            <a:endParaRPr lang="fr-FR" sz="2200">
              <a:solidFill>
                <a:srgbClr val="FF0000"/>
              </a:solidFill>
            </a:endParaRPr>
          </a:p>
          <a:p>
            <a:pPr marL="0" indent="0">
              <a:buNone/>
              <a:defRPr/>
            </a:pPr>
            <a:endParaRPr lang="fr-F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37146"/>
            <a:ext cx="10972800" cy="990600"/>
          </a:xfrm>
        </p:spPr>
        <p:txBody>
          <a:bodyPr/>
          <a:lstStyle/>
          <a:p>
            <a:pPr>
              <a:defRPr/>
            </a:pPr>
            <a:r>
              <a:rPr lang="fr-FR"/>
              <a:t>Différenciation en mathématiques</a:t>
            </a:r>
            <a:endParaRPr/>
          </a:p>
        </p:txBody>
      </p:sp>
      <p:sp>
        <p:nvSpPr>
          <p:cNvPr id="5" name="Espace réservé du contenu 2"/>
          <p:cNvSpPr>
            <a:spLocks noGrp="1"/>
          </p:cNvSpPr>
          <p:nvPr>
            <p:ph idx="1"/>
          </p:nvPr>
        </p:nvSpPr>
        <p:spPr bwMode="auto"/>
        <p:txBody>
          <a:bodyPr/>
          <a:lstStyle/>
          <a:p>
            <a:pPr marL="0" indent="0">
              <a:buNone/>
              <a:defRPr/>
            </a:pPr>
            <a:r>
              <a:rPr sz="2400" b="0" i="0" u="none">
                <a:solidFill>
                  <a:srgbClr val="292934"/>
                </a:solidFill>
                <a:latin typeface="Arial"/>
                <a:ea typeface="Arial"/>
                <a:cs typeface="Arial"/>
              </a:rPr>
              <a:t>Elle peut se faire :</a:t>
            </a:r>
            <a:endParaRPr/>
          </a:p>
          <a:p>
            <a:pPr>
              <a:defRPr/>
            </a:pPr>
            <a:r>
              <a:rPr sz="2400" b="0" i="0" u="none">
                <a:solidFill>
                  <a:srgbClr val="292934"/>
                </a:solidFill>
                <a:latin typeface="Arial"/>
                <a:ea typeface="Arial"/>
                <a:cs typeface="Arial"/>
              </a:rPr>
              <a:t>dans le travail hors-classe (exercices d’application pour certains, recherche ou rédaction de démonstration pour d’autres) ;</a:t>
            </a:r>
            <a:endParaRPr/>
          </a:p>
          <a:p>
            <a:pPr>
              <a:defRPr/>
            </a:pPr>
            <a:r>
              <a:rPr sz="2400" b="0" i="0" u="none">
                <a:solidFill>
                  <a:srgbClr val="292934"/>
                </a:solidFill>
                <a:latin typeface="Arial"/>
                <a:ea typeface="Arial"/>
                <a:cs typeface="Arial"/>
              </a:rPr>
              <a:t>en classe dans le travail collectif (groupes homogènes de niveaux de compétences différents ou groupes hétérogènes avec mission différentes au sein du groupe) ;</a:t>
            </a:r>
            <a:endParaRPr/>
          </a:p>
          <a:p>
            <a:pPr>
              <a:defRPr/>
            </a:pPr>
            <a:r>
              <a:rPr sz="2400" b="0" i="0" u="none">
                <a:solidFill>
                  <a:srgbClr val="292934"/>
                </a:solidFill>
                <a:latin typeface="Arial"/>
                <a:ea typeface="Arial"/>
                <a:cs typeface="Arial"/>
              </a:rPr>
              <a:t>en séance d’exercices avec auto évaluation des élèves et annonce des difficultés diverses des questions (chacun cible son niveau, un corrigé peut être mis à disposition) ;</a:t>
            </a:r>
            <a:endParaRPr/>
          </a:p>
          <a:p>
            <a:pPr>
              <a:defRPr/>
            </a:pPr>
            <a:r>
              <a:rPr sz="2400" b="0" i="0" u="none">
                <a:solidFill>
                  <a:srgbClr val="292934"/>
                </a:solidFill>
                <a:latin typeface="Arial"/>
                <a:ea typeface="Arial"/>
                <a:cs typeface="Arial"/>
              </a:rPr>
              <a:t>en s’appuyant sur des outils numériques mis à disposition ;</a:t>
            </a:r>
            <a:endParaRPr/>
          </a:p>
          <a:p>
            <a:pPr>
              <a:defRPr/>
            </a:pPr>
            <a:r>
              <a:rPr sz="2400" b="0" i="0" u="none">
                <a:solidFill>
                  <a:srgbClr val="292934"/>
                </a:solidFill>
                <a:latin typeface="Arial"/>
                <a:ea typeface="Arial"/>
                <a:cs typeface="Arial"/>
              </a:rPr>
              <a:t>en évaluation en classe.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437145"/>
            <a:ext cx="10972800" cy="990599"/>
          </a:xfrm>
        </p:spPr>
        <p:txBody>
          <a:bodyPr/>
          <a:lstStyle/>
          <a:p>
            <a:pPr>
              <a:defRPr/>
            </a:pPr>
            <a:r>
              <a:rPr lang="fr-FR"/>
              <a:t>Différenciation en mathématiques</a:t>
            </a:r>
            <a:endParaRPr/>
          </a:p>
        </p:txBody>
      </p:sp>
      <p:sp>
        <p:nvSpPr>
          <p:cNvPr id="5" name="Espace réservé du contenu 2"/>
          <p:cNvSpPr>
            <a:spLocks noGrp="1"/>
          </p:cNvSpPr>
          <p:nvPr>
            <p:ph idx="1"/>
          </p:nvPr>
        </p:nvSpPr>
        <p:spPr bwMode="auto"/>
        <p:txBody>
          <a:bodyPr/>
          <a:lstStyle/>
          <a:p>
            <a:pPr marL="0" indent="0" algn="just">
              <a:buNone/>
              <a:defRPr/>
            </a:pPr>
            <a:r>
              <a:rPr lang="fr-FR"/>
              <a:t>En classe, dans la construction collective des apprentissages :</a:t>
            </a:r>
            <a:endParaRPr/>
          </a:p>
          <a:p>
            <a:pPr lvl="0">
              <a:defRPr/>
            </a:pPr>
            <a:r>
              <a:rPr lang="fr-FR"/>
              <a:t>Cours avec démonstrations à options suivant les acquis des élèves (</a:t>
            </a:r>
            <a:r>
              <a:rPr lang="fr-FR" u="sng">
                <a:hlinkClick r:id="rId3" action="ppaction://hlinksldjump" tooltip="ppaction://hlinksldjumpslide33"/>
              </a:rPr>
              <a:t>voir diapo suivante</a:t>
            </a:r>
            <a:r>
              <a:rPr lang="fr-FR"/>
              <a:t>)</a:t>
            </a:r>
            <a:endParaRPr/>
          </a:p>
          <a:p>
            <a:pPr lvl="0">
              <a:defRPr/>
            </a:pPr>
            <a:r>
              <a:rPr lang="fr-FR"/>
              <a:t>Fiche d’exercices sous forme de plan de travail ou avec difficultés étiquetées (adaptation des variables didactiques) ;</a:t>
            </a:r>
            <a:endParaRPr/>
          </a:p>
          <a:p>
            <a:pPr lvl="0">
              <a:defRPr/>
            </a:pPr>
            <a:r>
              <a:rPr lang="fr-FR"/>
              <a:t>Déclinaison plus ou moins facile d’un </a:t>
            </a:r>
            <a:r>
              <a:rPr lang="fr-FR" u="sng">
                <a:hlinkClick r:id="rId4" action="ppaction://hlinksldjump" tooltip="ppaction://hlinksldjumpslide34"/>
              </a:rPr>
              <a:t>même exercice </a:t>
            </a:r>
            <a:r>
              <a:rPr lang="fr-FR"/>
              <a:t>(coups de pouce).</a:t>
            </a:r>
            <a:endParaRPr/>
          </a:p>
          <a:p>
            <a:pPr marL="0" lvl="0" indent="0">
              <a:buNone/>
              <a:defRPr/>
            </a:pPr>
            <a:endParaRPr lang="fr-FR"/>
          </a:p>
          <a:p>
            <a:pPr marL="0" lvl="0" indent="0">
              <a:buNone/>
              <a:defRPr/>
            </a:pPr>
            <a:r>
              <a:rPr lang="fr-FR"/>
              <a:t>En travail en classe ou hors la classe :</a:t>
            </a:r>
            <a:endParaRPr/>
          </a:p>
          <a:p>
            <a:pPr lvl="0">
              <a:defRPr/>
            </a:pPr>
            <a:r>
              <a:rPr lang="fr-FR"/>
              <a:t>Rédaction de certains raisonnements</a:t>
            </a:r>
            <a:endParaRPr/>
          </a:p>
          <a:p>
            <a:pPr lvl="0">
              <a:defRPr/>
            </a:pPr>
            <a:r>
              <a:rPr lang="fr-FR"/>
              <a:t>Un ou deux exercices différenciés dans les évaluations (en classe comme hors la classe)</a:t>
            </a:r>
            <a:endParaRPr/>
          </a:p>
          <a:p>
            <a:pPr marL="0" indent="0" algn="just">
              <a:buNone/>
              <a:defRPr/>
            </a:pPr>
            <a:endParaRPr lang="fr-FR" b="1"/>
          </a:p>
          <a:p>
            <a:pPr algn="just">
              <a:defRPr/>
            </a:pPr>
            <a:endParaRPr lang="fr-FR" b="1"/>
          </a:p>
          <a:p>
            <a:pPr algn="just">
              <a:defRPr/>
            </a:pPr>
            <a:endParaRPr lang="fr-F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37146"/>
            <a:ext cx="10972800" cy="990600"/>
          </a:xfrm>
        </p:spPr>
        <p:txBody>
          <a:bodyPr/>
          <a:lstStyle/>
          <a:p>
            <a:pPr>
              <a:defRPr/>
            </a:pPr>
            <a:r>
              <a:rPr lang="fr-FR"/>
              <a:t>Différenciation en mathématiques en 1</a:t>
            </a:r>
            <a:r>
              <a:rPr lang="fr-FR" baseline="30000"/>
              <a:t>re</a:t>
            </a:r>
            <a:r>
              <a:rPr lang="fr-FR"/>
              <a:t> générale.</a:t>
            </a:r>
            <a:endParaRPr/>
          </a:p>
        </p:txBody>
      </p:sp>
      <p:sp>
        <p:nvSpPr>
          <p:cNvPr id="5" name="Espace réservé du contenu 2"/>
          <p:cNvSpPr>
            <a:spLocks noGrp="1"/>
          </p:cNvSpPr>
          <p:nvPr>
            <p:ph idx="1"/>
          </p:nvPr>
        </p:nvSpPr>
        <p:spPr bwMode="auto"/>
        <p:txBody>
          <a:bodyPr/>
          <a:lstStyle/>
          <a:p>
            <a:pPr marL="0" indent="0" algn="just">
              <a:buNone/>
              <a:defRPr/>
            </a:pPr>
            <a:r>
              <a:rPr lang="fr-FR" b="1"/>
              <a:t>Proposer les démonstrations au programme sous des formes adaptées.</a:t>
            </a:r>
            <a:endParaRPr/>
          </a:p>
          <a:p>
            <a:pPr marL="0" indent="0" algn="just">
              <a:buNone/>
              <a:defRPr/>
            </a:pPr>
            <a:r>
              <a:rPr lang="fr-FR" i="1"/>
              <a:t>Démontrer c’est convaincre.</a:t>
            </a:r>
            <a:endParaRPr/>
          </a:p>
          <a:p>
            <a:pPr marL="0" indent="0" algn="just">
              <a:buNone/>
              <a:defRPr/>
            </a:pPr>
            <a:r>
              <a:rPr lang="fr-FR"/>
              <a:t>On ne convainc pas tous les élèves avec les mêmes arguments. </a:t>
            </a:r>
            <a:endParaRPr/>
          </a:p>
          <a:p>
            <a:pPr marL="0" indent="0" algn="just">
              <a:buNone/>
              <a:defRPr/>
            </a:pPr>
            <a:endParaRPr lang="fr-FR"/>
          </a:p>
          <a:p>
            <a:pPr marL="0" indent="0" algn="just">
              <a:buNone/>
              <a:defRPr/>
            </a:pPr>
            <a:endParaRPr lang="fr-FR"/>
          </a:p>
          <a:p>
            <a:pPr marL="0" indent="0" algn="just">
              <a:buNone/>
              <a:defRPr/>
            </a:pPr>
            <a:endParaRPr lang="fr-FR"/>
          </a:p>
          <a:p>
            <a:pPr marL="0" indent="0" algn="just">
              <a:buNone/>
              <a:defRPr/>
            </a:pPr>
            <a:endParaRPr lang="fr-FR"/>
          </a:p>
          <a:p>
            <a:pPr algn="just">
              <a:defRPr/>
            </a:pPr>
            <a:endParaRPr lang="fr-FR" b="1"/>
          </a:p>
          <a:p>
            <a:pPr algn="just">
              <a:defRPr/>
            </a:pPr>
            <a:endParaRPr lang="fr-FR" b="1"/>
          </a:p>
          <a:p>
            <a:pPr algn="just">
              <a:defRPr/>
            </a:pPr>
            <a:endParaRPr lang="fr-FR" b="1"/>
          </a:p>
        </p:txBody>
      </p:sp>
      <p:pic>
        <p:nvPicPr>
          <p:cNvPr id="6" name="Image 3"/>
          <p:cNvPicPr>
            <a:picLocks noChangeAspect="1"/>
          </p:cNvPicPr>
          <p:nvPr/>
        </p:nvPicPr>
        <p:blipFill>
          <a:blip r:embed="rId3"/>
          <a:stretch/>
        </p:blipFill>
        <p:spPr bwMode="auto">
          <a:xfrm>
            <a:off x="350808" y="3126287"/>
            <a:ext cx="6119004" cy="3074668"/>
          </a:xfrm>
          <a:prstGeom prst="rect">
            <a:avLst/>
          </a:prstGeom>
        </p:spPr>
      </p:pic>
      <p:pic>
        <p:nvPicPr>
          <p:cNvPr id="7" name="Image 6" descr="Réunions mathématiques_V3 - PowerPoint"/>
          <p:cNvPicPr>
            <a:picLocks noChangeAspect="1"/>
          </p:cNvPicPr>
          <p:nvPr/>
        </p:nvPicPr>
        <p:blipFill>
          <a:blip r:embed="rId4"/>
          <a:srcRect l="31698" t="35345" r="23727" b="23123"/>
          <a:stretch/>
        </p:blipFill>
        <p:spPr bwMode="auto">
          <a:xfrm>
            <a:off x="6469812" y="3162230"/>
            <a:ext cx="5434641" cy="27259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1"/>
          <p:cNvSpPr>
            <a:spLocks noGrp="1"/>
          </p:cNvSpPr>
          <p:nvPr>
            <p:ph type="title"/>
          </p:nvPr>
        </p:nvSpPr>
        <p:spPr bwMode="auto">
          <a:xfrm>
            <a:off x="346364" y="365126"/>
            <a:ext cx="11499272" cy="867930"/>
          </a:xfrm>
        </p:spPr>
        <p:txBody>
          <a:bodyPr/>
          <a:lstStyle/>
          <a:p>
            <a:pPr>
              <a:defRPr/>
            </a:pPr>
            <a:r>
              <a:rPr lang="fr-FR" sz="3600">
                <a:solidFill>
                  <a:srgbClr val="0070C0"/>
                </a:solidFill>
              </a:rPr>
              <a:t>Utiliser le produit scalaire pour démontrer une orthogonalité</a:t>
            </a:r>
            <a:endParaRPr/>
          </a:p>
        </p:txBody>
      </p:sp>
      <p:sp>
        <p:nvSpPr>
          <p:cNvPr id="6" name="Espace réservé du contenu 2"/>
          <p:cNvSpPr>
            <a:spLocks noGrp="1"/>
          </p:cNvSpPr>
          <p:nvPr>
            <p:ph idx="1"/>
          </p:nvPr>
        </p:nvSpPr>
        <p:spPr bwMode="auto">
          <a:xfrm>
            <a:off x="838198" y="1233056"/>
            <a:ext cx="11215255" cy="5417126"/>
          </a:xfrm>
        </p:spPr>
        <p:txBody>
          <a:bodyPr/>
          <a:lstStyle/>
          <a:p>
            <a:pPr>
              <a:defRPr/>
            </a:pPr>
            <a:r>
              <a:rPr lang="fr-FR" b="1"/>
              <a:t>Une situation ouverte.</a:t>
            </a:r>
            <a:endParaRPr/>
          </a:p>
          <a:p>
            <a:pPr>
              <a:defRPr/>
            </a:pPr>
            <a:r>
              <a:rPr lang="fr-FR" i="1"/>
              <a:t>ABCD</a:t>
            </a:r>
            <a:r>
              <a:rPr lang="fr-FR"/>
              <a:t> est un carré. </a:t>
            </a:r>
            <a:endParaRPr/>
          </a:p>
          <a:p>
            <a:pPr marL="0" indent="0">
              <a:buNone/>
              <a:defRPr/>
            </a:pPr>
            <a:endParaRPr lang="fr-FR" b="1"/>
          </a:p>
          <a:p>
            <a:pPr marL="0" indent="0">
              <a:buNone/>
              <a:defRPr/>
            </a:pPr>
            <a:endParaRPr lang="fr-FR"/>
          </a:p>
        </p:txBody>
      </p:sp>
      <p:pic>
        <p:nvPicPr>
          <p:cNvPr id="3" name="Image 2">
            <a:extLst>
              <a:ext uri="{FF2B5EF4-FFF2-40B4-BE49-F238E27FC236}">
                <a16:creationId xmlns:a16="http://schemas.microsoft.com/office/drawing/2014/main" id="{CFBADE53-213C-40C6-8A5D-AB0C57C7F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21" y="2116282"/>
            <a:ext cx="5067300" cy="4533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46364" y="365126"/>
            <a:ext cx="11499272" cy="867930"/>
          </a:xfrm>
        </p:spPr>
        <p:txBody>
          <a:bodyPr/>
          <a:lstStyle/>
          <a:p>
            <a:pPr>
              <a:defRPr/>
            </a:pPr>
            <a:r>
              <a:rPr lang="fr-FR" sz="3600">
                <a:solidFill>
                  <a:srgbClr val="0070C0"/>
                </a:solidFill>
              </a:rPr>
              <a:t>Utiliser le produit scalaire pour démontrer une orthogonalité</a:t>
            </a:r>
            <a:endParaRPr/>
          </a:p>
        </p:txBody>
      </p:sp>
      <p:sp>
        <p:nvSpPr>
          <p:cNvPr id="5" name="Espace réservé du contenu 2"/>
          <p:cNvSpPr>
            <a:spLocks noGrp="1"/>
          </p:cNvSpPr>
          <p:nvPr>
            <p:ph idx="1"/>
          </p:nvPr>
        </p:nvSpPr>
        <p:spPr bwMode="auto">
          <a:xfrm>
            <a:off x="415686" y="1210440"/>
            <a:ext cx="11215255" cy="1313374"/>
          </a:xfrm>
        </p:spPr>
        <p:txBody>
          <a:bodyPr/>
          <a:lstStyle/>
          <a:p>
            <a:pPr>
              <a:defRPr/>
            </a:pPr>
            <a:r>
              <a:rPr lang="fr-FR" b="1"/>
              <a:t>Une même situation déclinée avec des aides différentes.</a:t>
            </a:r>
            <a:endParaRPr/>
          </a:p>
          <a:p>
            <a:pPr marL="0" indent="0">
              <a:buNone/>
              <a:defRPr/>
            </a:pPr>
            <a:r>
              <a:rPr lang="fr-FR"/>
              <a:t>ABCD est un carré. M et N sont les milieux de [BC] et [DC]. </a:t>
            </a:r>
            <a:br>
              <a:rPr lang="fr-FR"/>
            </a:br>
            <a:r>
              <a:rPr lang="fr-FR"/>
              <a:t>Prouver que (AM) et (BN) sont perpendiculaires.</a:t>
            </a:r>
            <a:endParaRPr/>
          </a:p>
          <a:p>
            <a:pPr marL="0" indent="0">
              <a:buNone/>
              <a:defRPr/>
            </a:pPr>
            <a:endParaRPr lang="fr-FR"/>
          </a:p>
        </p:txBody>
      </p:sp>
      <p:grpSp>
        <p:nvGrpSpPr>
          <p:cNvPr id="6" name="Groupe 11"/>
          <p:cNvGrpSpPr/>
          <p:nvPr/>
        </p:nvGrpSpPr>
        <p:grpSpPr bwMode="auto">
          <a:xfrm>
            <a:off x="415686" y="2460403"/>
            <a:ext cx="5105401" cy="2771295"/>
            <a:chOff x="415686" y="2460403"/>
            <a:chExt cx="5105401" cy="2771295"/>
          </a:xfrm>
        </p:grpSpPr>
        <p:pic>
          <p:nvPicPr>
            <p:cNvPr id="7" name="Image 5"/>
            <p:cNvPicPr>
              <a:picLocks noChangeAspect="1"/>
            </p:cNvPicPr>
            <p:nvPr/>
          </p:nvPicPr>
          <p:blipFill>
            <a:blip r:embed="rId3"/>
            <a:stretch/>
          </p:blipFill>
          <p:spPr bwMode="auto">
            <a:xfrm>
              <a:off x="1905470" y="2950762"/>
              <a:ext cx="2810173" cy="2280936"/>
            </a:xfrm>
            <a:prstGeom prst="rect">
              <a:avLst/>
            </a:prstGeom>
          </p:spPr>
        </p:pic>
        <p:sp>
          <p:nvSpPr>
            <p:cNvPr id="8" name="Espace réservé du contenu 2"/>
            <p:cNvSpPr/>
            <p:nvPr/>
          </p:nvSpPr>
          <p:spPr bwMode="auto">
            <a:xfrm>
              <a:off x="415686" y="2460403"/>
              <a:ext cx="5105401" cy="1176941"/>
            </a:xfrm>
            <a:prstGeom prst="rect">
              <a:avLst/>
            </a:prstGeom>
            <a:grpFill/>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buFont typeface="Arial"/>
                <a:buNone/>
                <a:defRPr/>
              </a:pPr>
              <a:r>
                <a:rPr lang="fr-FR" b="1" dirty="0"/>
                <a:t>Enoncé s* </a:t>
              </a:r>
              <a:r>
                <a:rPr lang="fr-FR" dirty="0"/>
                <a:t>Dans un repère explicite.</a:t>
              </a:r>
              <a:endParaRPr dirty="0"/>
            </a:p>
            <a:p>
              <a:pPr marL="0" indent="0">
                <a:buFont typeface="Arial"/>
                <a:buNone/>
                <a:defRPr/>
              </a:pPr>
              <a:endParaRPr lang="fr-FR" dirty="0"/>
            </a:p>
            <a:p>
              <a:pPr marL="0" indent="0">
                <a:buFont typeface="Arial"/>
                <a:buNone/>
                <a:defRPr/>
              </a:pPr>
              <a:endParaRPr lang="fr-FR" dirty="0"/>
            </a:p>
            <a:p>
              <a:pPr marL="0" indent="0">
                <a:buFont typeface="Arial"/>
                <a:buNone/>
                <a:defRPr/>
              </a:pPr>
              <a:endParaRPr lang="fr-FR" dirty="0"/>
            </a:p>
          </p:txBody>
        </p:sp>
      </p:grpSp>
      <p:grpSp>
        <p:nvGrpSpPr>
          <p:cNvPr id="9" name="Groupe 12"/>
          <p:cNvGrpSpPr/>
          <p:nvPr/>
        </p:nvGrpSpPr>
        <p:grpSpPr bwMode="auto">
          <a:xfrm>
            <a:off x="6829125" y="2376628"/>
            <a:ext cx="5105401" cy="3190627"/>
            <a:chOff x="6829125" y="2376628"/>
            <a:chExt cx="5105401" cy="3190627"/>
          </a:xfrm>
        </p:grpSpPr>
        <p:pic>
          <p:nvPicPr>
            <p:cNvPr id="10" name="Image 4"/>
            <p:cNvPicPr>
              <a:picLocks noChangeAspect="1"/>
            </p:cNvPicPr>
            <p:nvPr/>
          </p:nvPicPr>
          <p:blipFill>
            <a:blip r:embed="rId4"/>
            <a:stretch/>
          </p:blipFill>
          <p:spPr bwMode="auto">
            <a:xfrm>
              <a:off x="7765724" y="3286319"/>
              <a:ext cx="2810173" cy="2280936"/>
            </a:xfrm>
            <a:prstGeom prst="rect">
              <a:avLst/>
            </a:prstGeom>
          </p:spPr>
        </p:pic>
        <mc:AlternateContent xmlns:mc="http://schemas.openxmlformats.org/markup-compatibility/2006" xmlns:a14="http://schemas.microsoft.com/office/drawing/2010/main">
          <mc:Choice Requires="a14">
            <p:sp>
              <p:nvSpPr>
                <p:cNvPr id="11" name="Espace réservé du contenu 2"/>
                <p:cNvSpPr/>
                <p:nvPr/>
              </p:nvSpPr>
              <p:spPr bwMode="auto">
                <a:xfrm>
                  <a:off x="6829125" y="2376628"/>
                  <a:ext cx="5105401" cy="1399564"/>
                </a:xfrm>
                <a:prstGeom prst="rect">
                  <a:avLst/>
                </a:prstGeom>
                <a:grpFill/>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buFont typeface="Arial"/>
                    <a:buNone/>
                    <a:defRPr/>
                  </a:pPr>
                  <a:r>
                    <a:rPr lang="fr-FR" b="1" dirty="0"/>
                    <a:t>Enoncé ** </a:t>
                  </a:r>
                  <a:r>
                    <a:rPr lang="fr-FR" dirty="0"/>
                    <a:t>En remarquant que: </a:t>
                  </a:r>
                </a:p>
                <a:p>
                  <a:pPr marL="0" indent="0">
                    <a:buFont typeface="Arial"/>
                    <a:buNone/>
                    <a:defRPr/>
                  </a:pPr>
                  <a14:m>
                    <m:oMath xmlns:m="http://schemas.openxmlformats.org/officeDocument/2006/math">
                      <m:acc>
                        <m:accPr>
                          <m:chr m:val="⃗"/>
                          <m:ctrlPr>
                            <a:rPr lang="ar-AE" i="1">
                              <a:latin typeface="Cambria Math" panose="02040503050406030204" pitchFamily="18" charset="0"/>
                              <a:ea typeface="Cambria Math"/>
                              <a:cs typeface="Cambria Math"/>
                            </a:rPr>
                          </m:ctrlPr>
                        </m:accPr>
                        <m:e>
                          <m:r>
                            <a:rPr lang="ar-AE" i="1">
                              <a:latin typeface="Cambria Math"/>
                            </a:rPr>
                            <m:t>𝐴𝑀</m:t>
                          </m:r>
                        </m:e>
                      </m:acc>
                      <m:r>
                        <a:rPr lang="ar-AE" i="1">
                          <a:latin typeface="Cambria Math"/>
                        </a:rPr>
                        <m:t>=</m:t>
                      </m:r>
                      <m:acc>
                        <m:accPr>
                          <m:chr m:val="⃗"/>
                          <m:ctrlPr>
                            <a:rPr lang="ar-AE" i="1">
                              <a:latin typeface="Cambria Math" panose="02040503050406030204" pitchFamily="18" charset="0"/>
                              <a:ea typeface="Cambria Math"/>
                              <a:cs typeface="Cambria Math"/>
                            </a:rPr>
                          </m:ctrlPr>
                        </m:accPr>
                        <m:e>
                          <m:r>
                            <a:rPr lang="ar-AE" i="1">
                              <a:latin typeface="Cambria Math"/>
                            </a:rPr>
                            <m:t>𝐴𝐵</m:t>
                          </m:r>
                        </m:e>
                      </m:acc>
                      <m:r>
                        <a:rPr lang="ar-AE" i="1">
                          <a:latin typeface="Cambria Math"/>
                        </a:rPr>
                        <m:t>+</m:t>
                      </m:r>
                      <m:acc>
                        <m:accPr>
                          <m:chr m:val="⃗"/>
                          <m:ctrlPr>
                            <a:rPr lang="ar-AE" i="1">
                              <a:latin typeface="Cambria Math" panose="02040503050406030204" pitchFamily="18" charset="0"/>
                              <a:ea typeface="Cambria Math"/>
                              <a:cs typeface="Cambria Math"/>
                            </a:rPr>
                          </m:ctrlPr>
                        </m:accPr>
                        <m:e>
                          <m:r>
                            <a:rPr lang="ar-AE" i="1">
                              <a:latin typeface="Cambria Math"/>
                            </a:rPr>
                            <m:t>𝐵𝑀</m:t>
                          </m:r>
                        </m:e>
                      </m:acc>
                    </m:oMath>
                  </a14:m>
                  <a:r>
                    <a:rPr lang="ar-AE" dirty="0"/>
                    <a:t>, </a:t>
                  </a:r>
                  <a:r>
                    <a:rPr lang="fr-FR" dirty="0"/>
                    <a:t>calculer </a:t>
                  </a:r>
                  <a14:m>
                    <m:oMath xmlns:m="http://schemas.openxmlformats.org/officeDocument/2006/math">
                      <m:acc>
                        <m:accPr>
                          <m:chr m:val="⃗"/>
                          <m:ctrlPr>
                            <a:rPr lang="ar-AE" i="1">
                              <a:latin typeface="Cambria Math" panose="02040503050406030204" pitchFamily="18" charset="0"/>
                              <a:ea typeface="Cambria Math"/>
                              <a:cs typeface="Cambria Math"/>
                            </a:rPr>
                          </m:ctrlPr>
                        </m:accPr>
                        <m:e>
                          <m:r>
                            <a:rPr lang="ar-AE" i="1">
                              <a:latin typeface="Cambria Math"/>
                            </a:rPr>
                            <m:t>𝐴𝑀</m:t>
                          </m:r>
                        </m:e>
                      </m:acc>
                      <m:r>
                        <a:rPr lang="ar-AE" i="1">
                          <a:latin typeface="Cambria Math"/>
                          <a:ea typeface="Cambria Math"/>
                        </a:rPr>
                        <m:t>∙</m:t>
                      </m:r>
                      <m:acc>
                        <m:accPr>
                          <m:chr m:val="⃗"/>
                          <m:ctrlPr>
                            <a:rPr lang="ar-AE" i="1">
                              <a:latin typeface="Cambria Math" panose="02040503050406030204" pitchFamily="18" charset="0"/>
                              <a:ea typeface="Cambria Math"/>
                              <a:cs typeface="Cambria Math"/>
                            </a:rPr>
                          </m:ctrlPr>
                        </m:accPr>
                        <m:e>
                          <m:r>
                            <a:rPr lang="ar-AE" b="0" i="1" smtClean="0">
                              <a:latin typeface="Cambria Math" panose="02040503050406030204" pitchFamily="18" charset="0"/>
                              <a:ea typeface="Cambria Math"/>
                              <a:cs typeface="Cambria Math"/>
                            </a:rPr>
                            <m:t>𝐵</m:t>
                          </m:r>
                          <m:r>
                            <a:rPr lang="ar-AE" i="1">
                              <a:latin typeface="Cambria Math"/>
                              <a:ea typeface="Cambria Math"/>
                            </a:rPr>
                            <m:t>𝑁</m:t>
                          </m:r>
                        </m:e>
                      </m:acc>
                    </m:oMath>
                  </a14:m>
                  <a:r>
                    <a:rPr lang="ar-AE" dirty="0"/>
                    <a:t>. </a:t>
                  </a:r>
                </a:p>
                <a:p>
                  <a:pPr marL="0" indent="0">
                    <a:buFont typeface="Arial"/>
                    <a:buNone/>
                    <a:defRPr/>
                  </a:pPr>
                  <a:endParaRPr lang="fr-FR" dirty="0"/>
                </a:p>
              </p:txBody>
            </p:sp>
          </mc:Choice>
          <mc:Fallback xmlns="">
            <p:sp>
              <p:nvSpPr>
                <p:cNvPr id="11" name="Espace réservé du contenu 2"/>
                <p:cNvSpPr>
                  <a:spLocks noRot="1" noChangeAspect="1" noMove="1" noResize="1" noEditPoints="1" noAdjustHandles="1" noChangeArrowheads="1" noChangeShapeType="1" noTextEdit="1"/>
                </p:cNvSpPr>
                <p:nvPr/>
              </p:nvSpPr>
              <p:spPr bwMode="auto">
                <a:xfrm>
                  <a:off x="6829125" y="2376628"/>
                  <a:ext cx="5105401" cy="1399564"/>
                </a:xfrm>
                <a:prstGeom prst="rect">
                  <a:avLst/>
                </a:prstGeom>
                <a:blipFill>
                  <a:blip r:embed="rId5"/>
                  <a:stretch>
                    <a:fillRect l="-1790" t="-3057"/>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2" name="Espace réservé du contenu 2"/>
              <p:cNvSpPr/>
              <p:nvPr/>
            </p:nvSpPr>
            <p:spPr bwMode="auto">
              <a:xfrm>
                <a:off x="420980" y="5274206"/>
                <a:ext cx="11026382" cy="1583794"/>
              </a:xfrm>
              <a:prstGeom prst="rect">
                <a:avLst/>
              </a:prstGeom>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buFont typeface="Arial"/>
                  <a:buNone/>
                  <a:defRPr/>
                </a:pPr>
                <a:r>
                  <a:rPr lang="fr-FR" b="1" dirty="0"/>
                  <a:t>Enoncé *** </a:t>
                </a:r>
                <a:endParaRPr lang="fr-FR" dirty="0"/>
              </a:p>
              <a:p>
                <a:pPr marL="0" indent="0">
                  <a:buFont typeface="Arial"/>
                  <a:buNone/>
                  <a:defRPr/>
                </a:pPr>
                <a:r>
                  <a:rPr lang="fr-FR" dirty="0"/>
                  <a:t>En utilisant un repère orthonormé adapté, calculer </a:t>
                </a:r>
                <a14:m>
                  <m:oMath xmlns:m="http://schemas.openxmlformats.org/officeDocument/2006/math">
                    <m:acc>
                      <m:accPr>
                        <m:chr m:val="⃗"/>
                        <m:ctrlPr>
                          <a:rPr lang="ar-AE" i="1">
                            <a:latin typeface="Cambria Math" panose="02040503050406030204" pitchFamily="18" charset="0"/>
                            <a:ea typeface="Cambria Math"/>
                            <a:cs typeface="Cambria Math"/>
                          </a:rPr>
                        </m:ctrlPr>
                      </m:accPr>
                      <m:e>
                        <m:r>
                          <a:rPr lang="ar-AE" i="1">
                            <a:latin typeface="Cambria Math"/>
                          </a:rPr>
                          <m:t>𝐴𝑀</m:t>
                        </m:r>
                      </m:e>
                    </m:acc>
                    <m:r>
                      <a:rPr lang="ar-AE" i="1">
                        <a:latin typeface="Cambria Math"/>
                        <a:ea typeface="Cambria Math"/>
                      </a:rPr>
                      <m:t>∙</m:t>
                    </m:r>
                    <m:acc>
                      <m:accPr>
                        <m:chr m:val="⃗"/>
                        <m:ctrlPr>
                          <a:rPr lang="ar-AE" i="1">
                            <a:latin typeface="Cambria Math" panose="02040503050406030204" pitchFamily="18" charset="0"/>
                            <a:ea typeface="Cambria Math"/>
                            <a:cs typeface="Cambria Math"/>
                          </a:rPr>
                        </m:ctrlPr>
                      </m:accPr>
                      <m:e>
                        <m:r>
                          <a:rPr lang="ar-AE" b="0" i="1" smtClean="0">
                            <a:latin typeface="Cambria Math" panose="02040503050406030204" pitchFamily="18" charset="0"/>
                            <a:ea typeface="Cambria Math"/>
                            <a:cs typeface="Cambria Math"/>
                          </a:rPr>
                          <m:t>𝐵</m:t>
                        </m:r>
                        <m:r>
                          <a:rPr lang="ar-AE" i="1">
                            <a:latin typeface="Cambria Math"/>
                            <a:ea typeface="Cambria Math"/>
                          </a:rPr>
                          <m:t>𝑁</m:t>
                        </m:r>
                      </m:e>
                    </m:acc>
                  </m:oMath>
                </a14:m>
                <a:r>
                  <a:rPr lang="ar-AE" dirty="0"/>
                  <a:t>.</a:t>
                </a:r>
              </a:p>
              <a:p>
                <a:pPr marL="0" indent="0">
                  <a:buNone/>
                  <a:defRPr/>
                </a:pPr>
                <a:r>
                  <a:rPr lang="fr-FR" b="1" dirty="0"/>
                  <a:t>Prolongements : </a:t>
                </a:r>
                <a:r>
                  <a:rPr lang="fr-FR" dirty="0"/>
                  <a:t>Cas où </a:t>
                </a:r>
                <a14:m>
                  <m:oMath xmlns:m="http://schemas.openxmlformats.org/officeDocument/2006/math">
                    <m:acc>
                      <m:accPr>
                        <m:chr m:val="⃗"/>
                        <m:ctrlPr>
                          <a:rPr lang="ar-AE" i="1">
                            <a:latin typeface="Cambria Math" panose="02040503050406030204" pitchFamily="18" charset="0"/>
                            <a:ea typeface="Cambria Math"/>
                            <a:cs typeface="Cambria Math"/>
                          </a:rPr>
                        </m:ctrlPr>
                      </m:accPr>
                      <m:e>
                        <m:r>
                          <a:rPr lang="ar-AE" i="1">
                            <a:latin typeface="Cambria Math"/>
                          </a:rPr>
                          <m:t>𝐵𝑀</m:t>
                        </m:r>
                      </m:e>
                    </m:acc>
                    <m:r>
                      <a:rPr lang="ar-AE" i="1">
                        <a:latin typeface="Cambria Math"/>
                      </a:rPr>
                      <m:t>=</m:t>
                    </m:r>
                    <m:f>
                      <m:fPr>
                        <m:ctrlPr>
                          <a:rPr lang="ar-AE" i="1">
                            <a:latin typeface="Cambria Math" panose="02040503050406030204" pitchFamily="18" charset="0"/>
                            <a:ea typeface="Cambria Math"/>
                            <a:cs typeface="Cambria Math"/>
                          </a:rPr>
                        </m:ctrlPr>
                      </m:fPr>
                      <m:num>
                        <m:r>
                          <a:rPr lang="ar-AE" i="1">
                            <a:latin typeface="Cambria Math"/>
                          </a:rPr>
                          <m:t>1</m:t>
                        </m:r>
                      </m:num>
                      <m:den>
                        <m:r>
                          <a:rPr lang="ar-AE" i="1">
                            <a:latin typeface="Cambria Math"/>
                          </a:rPr>
                          <m:t>4</m:t>
                        </m:r>
                      </m:den>
                    </m:f>
                    <m:acc>
                      <m:accPr>
                        <m:chr m:val="⃗"/>
                        <m:ctrlPr>
                          <a:rPr lang="ar-AE" i="1">
                            <a:latin typeface="Cambria Math" panose="02040503050406030204" pitchFamily="18" charset="0"/>
                            <a:ea typeface="Cambria Math"/>
                            <a:cs typeface="Cambria Math"/>
                          </a:rPr>
                        </m:ctrlPr>
                      </m:accPr>
                      <m:e>
                        <m:r>
                          <a:rPr lang="ar-AE" i="1">
                            <a:latin typeface="Cambria Math"/>
                          </a:rPr>
                          <m:t>𝐵𝐶</m:t>
                        </m:r>
                      </m:e>
                    </m:acc>
                  </m:oMath>
                </a14:m>
                <a:r>
                  <a:rPr lang="ar-AE" dirty="0"/>
                  <a:t>, </a:t>
                </a:r>
                <a:r>
                  <a:rPr lang="fr-FR" dirty="0"/>
                  <a:t>cas général, lieu du point E, …</a:t>
                </a:r>
              </a:p>
              <a:p>
                <a:pPr marL="0" indent="0">
                  <a:buFont typeface="Arial"/>
                  <a:buNone/>
                  <a:defRPr/>
                </a:pPr>
                <a:endParaRPr lang="fr-FR" dirty="0"/>
              </a:p>
            </p:txBody>
          </p:sp>
        </mc:Choice>
        <mc:Fallback xmlns="">
          <p:sp>
            <p:nvSpPr>
              <p:cNvPr id="12" name="Espace réservé du contenu 2"/>
              <p:cNvSpPr>
                <a:spLocks noRot="1" noChangeAspect="1" noMove="1" noResize="1" noEditPoints="1" noAdjustHandles="1" noChangeArrowheads="1" noChangeShapeType="1" noTextEdit="1"/>
              </p:cNvSpPr>
              <p:nvPr/>
            </p:nvSpPr>
            <p:spPr bwMode="auto">
              <a:xfrm>
                <a:off x="420980" y="5274206"/>
                <a:ext cx="11026382" cy="1583794"/>
              </a:xfrm>
              <a:prstGeom prst="rect">
                <a:avLst/>
              </a:prstGeom>
              <a:blipFill>
                <a:blip r:embed="rId6"/>
                <a:stretch>
                  <a:fillRect l="-829" t="-2692"/>
                </a:stretch>
              </a:blipFill>
            </p:spPr>
            <p:txBody>
              <a:bodyPr/>
              <a:lstStyle/>
              <a:p>
                <a:r>
                  <a:rPr lang="fr-FR">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a:t>Lycée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37146"/>
            <a:ext cx="10972800" cy="990600"/>
          </a:xfrm>
        </p:spPr>
        <p:txBody>
          <a:bodyPr/>
          <a:lstStyle/>
          <a:p>
            <a:pPr>
              <a:defRPr/>
            </a:pPr>
            <a:r>
              <a:rPr lang="fr-FR"/>
              <a:t>Différenciation en mathématiques</a:t>
            </a:r>
            <a:endParaRPr/>
          </a:p>
        </p:txBody>
      </p:sp>
      <p:sp>
        <p:nvSpPr>
          <p:cNvPr id="5" name="Espace réservé du contenu 2"/>
          <p:cNvSpPr>
            <a:spLocks noGrp="1"/>
          </p:cNvSpPr>
          <p:nvPr>
            <p:ph idx="1"/>
          </p:nvPr>
        </p:nvSpPr>
        <p:spPr bwMode="auto"/>
        <p:txBody>
          <a:bodyPr/>
          <a:lstStyle/>
          <a:p>
            <a:pPr marL="0" indent="0" algn="just">
              <a:buNone/>
              <a:defRPr/>
            </a:pPr>
            <a:r>
              <a:rPr lang="fr-FR" b="1">
                <a:solidFill>
                  <a:srgbClr val="D2533C"/>
                </a:solidFill>
              </a:rPr>
              <a:t>Quelques ressources et apports de la recherche</a:t>
            </a:r>
            <a:endParaRPr/>
          </a:p>
          <a:p>
            <a:pPr algn="just">
              <a:defRPr/>
            </a:pPr>
            <a:r>
              <a:rPr lang="fr-FR" b="1"/>
              <a:t>Ressource </a:t>
            </a:r>
            <a:r>
              <a:rPr lang="fr-FR" b="1" u="sng">
                <a:hlinkClick r:id="rId3" tooltip="https://cache.media.eduscol.education.fr/file/ressources_transversales/93/4/RA16_C4_MATH_ladifferentiation_pedagogique_547934.pdf"/>
              </a:rPr>
              <a:t>éduscol</a:t>
            </a:r>
            <a:r>
              <a:rPr lang="fr-FR" b="1"/>
              <a:t> pour le cycle 4.</a:t>
            </a:r>
            <a:endParaRPr/>
          </a:p>
          <a:p>
            <a:pPr algn="just">
              <a:defRPr/>
            </a:pPr>
            <a:endParaRPr/>
          </a:p>
          <a:p>
            <a:pPr algn="just">
              <a:defRPr/>
            </a:pPr>
            <a:endParaRPr lang="fr-FR" b="1"/>
          </a:p>
          <a:p>
            <a:pPr marL="0" indent="0" algn="just">
              <a:buNone/>
              <a:defRPr/>
            </a:pPr>
            <a:endParaRPr lang="fr-FR" b="1"/>
          </a:p>
          <a:p>
            <a:pPr algn="just">
              <a:defRPr/>
            </a:pPr>
            <a:endParaRPr lang="fr-FR" b="1"/>
          </a:p>
          <a:p>
            <a:pPr marL="0" indent="0" algn="just">
              <a:buNone/>
              <a:defRPr/>
            </a:pPr>
            <a:endParaRPr lang="fr-FR" b="1"/>
          </a:p>
          <a:p>
            <a:pPr algn="just">
              <a:defRPr/>
            </a:pPr>
            <a:r>
              <a:rPr lang="fr-FR" b="1"/>
              <a:t>Dossier CNESCO</a:t>
            </a:r>
            <a:endParaRPr/>
          </a:p>
          <a:p>
            <a:pPr marL="0" indent="0" algn="just">
              <a:buNone/>
              <a:defRPr/>
            </a:pPr>
            <a:endParaRPr lang="fr-FR"/>
          </a:p>
          <a:p>
            <a:pPr algn="just">
              <a:defRPr/>
            </a:pPr>
            <a:endParaRPr lang="fr-FR" b="1"/>
          </a:p>
          <a:p>
            <a:pPr algn="just">
              <a:defRPr/>
            </a:pPr>
            <a:endParaRPr lang="fr-FR" b="1"/>
          </a:p>
          <a:p>
            <a:pPr algn="just">
              <a:defRPr/>
            </a:pPr>
            <a:endParaRPr lang="fr-FR" b="1"/>
          </a:p>
        </p:txBody>
      </p:sp>
      <p:pic>
        <p:nvPicPr>
          <p:cNvPr id="6" name="Image 3">
            <a:hlinkClick r:id="rId3"/>
          </p:cNvPr>
          <p:cNvPicPr>
            <a:picLocks noChangeAspect="1"/>
          </p:cNvPicPr>
          <p:nvPr/>
        </p:nvPicPr>
        <p:blipFill>
          <a:blip r:embed="rId4"/>
          <a:stretch/>
        </p:blipFill>
        <p:spPr bwMode="auto">
          <a:xfrm>
            <a:off x="854274" y="2472724"/>
            <a:ext cx="3674648" cy="1515981"/>
          </a:xfrm>
          <a:prstGeom prst="rect">
            <a:avLst/>
          </a:prstGeom>
        </p:spPr>
      </p:pic>
      <p:sp>
        <p:nvSpPr>
          <p:cNvPr id="7" name="Rectangle 4"/>
          <p:cNvSpPr/>
          <p:nvPr/>
        </p:nvSpPr>
        <p:spPr bwMode="auto">
          <a:xfrm>
            <a:off x="5016677" y="2805676"/>
            <a:ext cx="3270512" cy="646331"/>
          </a:xfrm>
          <a:prstGeom prst="rect">
            <a:avLst/>
          </a:prstGeom>
        </p:spPr>
        <p:txBody>
          <a:bodyPr wrap="square">
            <a:spAutoFit/>
          </a:bodyPr>
          <a:lstStyle/>
          <a:p>
            <a:pPr>
              <a:defRPr/>
            </a:pPr>
            <a:r>
              <a:rPr lang="fr-FR" sz="2400" b="1" u="sng" dirty="0">
                <a:solidFill>
                  <a:srgbClr val="B5276B"/>
                </a:solidFill>
                <a:latin typeface="Courier New"/>
                <a:cs typeface="Courier New"/>
                <a:hlinkClick r:id="rId5" tooltip="http://acver.fr/diffc4"/>
              </a:rPr>
              <a:t>acver.fr/diffc4</a:t>
            </a:r>
            <a:endParaRPr lang="fr-FR" sz="2400" b="1" dirty="0">
              <a:solidFill>
                <a:srgbClr val="B5276B"/>
              </a:solidFill>
              <a:latin typeface="Courier New"/>
              <a:cs typeface="Courier New"/>
            </a:endParaRPr>
          </a:p>
          <a:p>
            <a:pPr>
              <a:defRPr/>
            </a:pPr>
            <a:endParaRPr lang="fr-FR" sz="1200" dirty="0"/>
          </a:p>
        </p:txBody>
      </p:sp>
      <p:pic>
        <p:nvPicPr>
          <p:cNvPr id="8" name="Picture 6">
            <a:hlinkClick r:id="rId6"/>
          </p:cNvPr>
          <p:cNvPicPr>
            <a:picLocks noChangeAspect="1" noChangeArrowheads="1"/>
          </p:cNvPicPr>
          <p:nvPr/>
        </p:nvPicPr>
        <p:blipFill>
          <a:blip r:embed="rId7"/>
          <a:srcRect b="21833"/>
          <a:stretch/>
        </p:blipFill>
        <p:spPr bwMode="auto">
          <a:xfrm>
            <a:off x="800886" y="4756485"/>
            <a:ext cx="3781425" cy="1892969"/>
          </a:xfrm>
          <a:prstGeom prst="rect">
            <a:avLst/>
          </a:prstGeom>
          <a:noFill/>
        </p:spPr>
      </p:pic>
      <p:pic>
        <p:nvPicPr>
          <p:cNvPr id="9" name="Picture 8"/>
          <p:cNvPicPr>
            <a:picLocks noChangeAspect="1" noChangeArrowheads="1"/>
          </p:cNvPicPr>
          <p:nvPr/>
        </p:nvPicPr>
        <p:blipFill>
          <a:blip r:embed="rId8"/>
          <a:stretch/>
        </p:blipFill>
        <p:spPr bwMode="auto">
          <a:xfrm>
            <a:off x="5016676" y="4744862"/>
            <a:ext cx="6390528" cy="778932"/>
          </a:xfrm>
          <a:prstGeom prst="rect">
            <a:avLst/>
          </a:prstGeom>
          <a:noFill/>
        </p:spPr>
      </p:pic>
      <p:sp>
        <p:nvSpPr>
          <p:cNvPr id="10" name="ZoneTexte 8"/>
          <p:cNvSpPr/>
          <p:nvPr/>
        </p:nvSpPr>
        <p:spPr bwMode="auto">
          <a:xfrm>
            <a:off x="5016676" y="4208334"/>
            <a:ext cx="6588303" cy="400110"/>
          </a:xfrm>
          <a:prstGeom prst="rect">
            <a:avLst/>
          </a:prstGeom>
          <a:noFill/>
        </p:spPr>
        <p:txBody>
          <a:bodyPr wrap="square">
            <a:spAutoFit/>
          </a:bodyPr>
          <a:lstStyle/>
          <a:p>
            <a:pPr marL="0" indent="0" algn="just">
              <a:buNone/>
              <a:defRPr/>
            </a:pPr>
            <a:r>
              <a:rPr lang="fr-FR" sz="2000" b="1" u="sng">
                <a:latin typeface="Courier New"/>
                <a:cs typeface="Courier New"/>
                <a:hlinkClick r:id="rId6" tooltip="http://www.cnesco.fr/fr/differenciation-pedagogique/"/>
              </a:rPr>
              <a:t>cnesco.fr/fr/differenciation-pedagogique</a:t>
            </a:r>
            <a:endParaRPr lang="fr-FR" sz="2000" b="1" u="sng">
              <a:latin typeface="Courier New"/>
              <a:cs typeface="Courier New"/>
            </a:endParaRPr>
          </a:p>
        </p:txBody>
      </p:sp>
      <p:pic>
        <p:nvPicPr>
          <p:cNvPr id="11" name="Image 7"/>
          <p:cNvPicPr>
            <a:picLocks noChangeAspect="1"/>
          </p:cNvPicPr>
          <p:nvPr/>
        </p:nvPicPr>
        <p:blipFill>
          <a:blip r:embed="rId9"/>
          <a:stretch/>
        </p:blipFill>
        <p:spPr bwMode="auto">
          <a:xfrm>
            <a:off x="10767317" y="381000"/>
            <a:ext cx="1396751" cy="10218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37146"/>
            <a:ext cx="10972800" cy="990600"/>
          </a:xfrm>
        </p:spPr>
        <p:txBody>
          <a:bodyPr/>
          <a:lstStyle/>
          <a:p>
            <a:pPr>
              <a:defRPr/>
            </a:pPr>
            <a:r>
              <a:rPr lang="fr-FR"/>
              <a:t>Différenciation en mathématiques</a:t>
            </a:r>
            <a:endParaRPr/>
          </a:p>
        </p:txBody>
      </p:sp>
      <p:sp>
        <p:nvSpPr>
          <p:cNvPr id="5" name="Espace réservé du contenu 2"/>
          <p:cNvSpPr>
            <a:spLocks noGrp="1"/>
          </p:cNvSpPr>
          <p:nvPr>
            <p:ph idx="1"/>
          </p:nvPr>
        </p:nvSpPr>
        <p:spPr bwMode="auto"/>
        <p:txBody>
          <a:bodyPr/>
          <a:lstStyle/>
          <a:p>
            <a:pPr marL="0" indent="0" algn="just">
              <a:lnSpc>
                <a:spcPct val="90000"/>
              </a:lnSpc>
              <a:buNone/>
              <a:defRPr/>
            </a:pPr>
            <a:r>
              <a:rPr lang="fr-FR" sz="2200" dirty="0"/>
              <a:t>On trouvera dans le dossier </a:t>
            </a:r>
            <a:r>
              <a:rPr lang="fr-FR" sz="2200" b="1" dirty="0"/>
              <a:t>CNESCO </a:t>
            </a:r>
            <a:r>
              <a:rPr lang="fr-FR" sz="2200" dirty="0"/>
              <a:t>une </a:t>
            </a:r>
            <a:r>
              <a:rPr lang="fr-FR" sz="2200" u="sng" dirty="0">
                <a:hlinkClick r:id="rId3" tooltip="http://www.cnesco.fr/wp-content/uploads/2017/03/170313_16_Tricot_def.pdf"/>
              </a:rPr>
              <a:t>note d’André Tricot</a:t>
            </a:r>
            <a:r>
              <a:rPr lang="fr-FR" sz="2200" dirty="0"/>
              <a:t>: Charge mentale et différenciation - 14 pistes concrètes pour adapter des situations d’apprentissage.</a:t>
            </a:r>
            <a:endParaRPr sz="2200" dirty="0"/>
          </a:p>
          <a:p>
            <a:pPr marL="0" indent="0" algn="just">
              <a:lnSpc>
                <a:spcPct val="90000"/>
              </a:lnSpc>
              <a:buNone/>
              <a:defRPr/>
            </a:pPr>
            <a:r>
              <a:rPr lang="fr-FR" sz="2200" i="1" dirty="0"/>
              <a:t>Sélection :</a:t>
            </a:r>
            <a:endParaRPr sz="2200" dirty="0"/>
          </a:p>
          <a:p>
            <a:pPr>
              <a:lnSpc>
                <a:spcPct val="90000"/>
              </a:lnSpc>
              <a:defRPr/>
            </a:pPr>
            <a:r>
              <a:rPr lang="fr-FR" sz="2200" dirty="0"/>
              <a:t>(1) Il peut être plus efficace de ne pas trop spécifier le but d’un problème.</a:t>
            </a:r>
            <a:endParaRPr sz="2200" dirty="0"/>
          </a:p>
          <a:p>
            <a:pPr>
              <a:lnSpc>
                <a:spcPct val="90000"/>
              </a:lnSpc>
              <a:defRPr/>
            </a:pPr>
            <a:r>
              <a:rPr lang="fr-FR" sz="2200" dirty="0"/>
              <a:t>(2) Donner des problèmes résolus puis des (3) problèmes à compléter </a:t>
            </a:r>
            <a:endParaRPr sz="2200" dirty="0"/>
          </a:p>
          <a:p>
            <a:pPr>
              <a:lnSpc>
                <a:spcPct val="90000"/>
              </a:lnSpc>
              <a:defRPr/>
            </a:pPr>
            <a:r>
              <a:rPr lang="fr-FR" sz="2200" dirty="0"/>
              <a:t>(8) Pas trop de variété des exemples au début.</a:t>
            </a:r>
            <a:endParaRPr sz="2200" dirty="0"/>
          </a:p>
          <a:p>
            <a:pPr>
              <a:lnSpc>
                <a:spcPct val="90000"/>
              </a:lnSpc>
              <a:defRPr/>
            </a:pPr>
            <a:r>
              <a:rPr lang="fr-FR" sz="2200" dirty="0"/>
              <a:t>(9) Disparition progressive du guidage. </a:t>
            </a:r>
            <a:endParaRPr sz="2200" dirty="0"/>
          </a:p>
          <a:p>
            <a:pPr>
              <a:lnSpc>
                <a:spcPct val="90000"/>
              </a:lnSpc>
              <a:defRPr/>
            </a:pPr>
            <a:r>
              <a:rPr lang="fr-FR" sz="2200" dirty="0"/>
              <a:t>(13) Quand une tâche est complexe, le travail en groupe est plus efficace que le travail individuel. Quand la tâche est simple, le travail individuel est plus efficace. </a:t>
            </a:r>
            <a:endParaRPr sz="2200" dirty="0"/>
          </a:p>
          <a:p>
            <a:pPr>
              <a:lnSpc>
                <a:spcPct val="90000"/>
              </a:lnSpc>
              <a:defRPr/>
            </a:pPr>
            <a:r>
              <a:rPr lang="fr-FR" sz="2200" dirty="0"/>
              <a:t>(14)</a:t>
            </a:r>
            <a:r>
              <a:rPr lang="fr-FR" sz="2200" b="1" dirty="0"/>
              <a:t> L'effet de renversement dû à l'expertise. </a:t>
            </a:r>
            <a:br>
              <a:rPr lang="fr-FR" sz="2200" b="1" dirty="0"/>
            </a:br>
            <a:r>
              <a:rPr lang="fr-FR" sz="2200" dirty="0"/>
              <a:t>Les effets précédents fonctionnent si, et seulement si, les apprenants ont peu de connaissances dans le domaine. Quand les apprenants sont avancés dans le domaine, ces effets sont inefficaces, puis nocifs avec les experts.</a:t>
            </a:r>
            <a:endParaRPr sz="2200" dirty="0"/>
          </a:p>
          <a:p>
            <a:pPr marL="0" indent="0" algn="just">
              <a:lnSpc>
                <a:spcPct val="90000"/>
              </a:lnSpc>
              <a:buNone/>
              <a:defRPr/>
            </a:pPr>
            <a:endParaRPr lang="fr-FR" sz="2200" dirty="0"/>
          </a:p>
          <a:p>
            <a:pPr marL="0" indent="0" algn="just">
              <a:lnSpc>
                <a:spcPct val="90000"/>
              </a:lnSpc>
              <a:buNone/>
              <a:defRPr/>
            </a:pPr>
            <a:endParaRPr lang="fr-FR" sz="2200" dirty="0"/>
          </a:p>
          <a:p>
            <a:pPr marL="0" indent="0" algn="just">
              <a:lnSpc>
                <a:spcPct val="90000"/>
              </a:lnSpc>
              <a:buNone/>
              <a:defRPr/>
            </a:pPr>
            <a:endParaRPr lang="fr-FR" sz="2200" dirty="0"/>
          </a:p>
          <a:p>
            <a:pPr algn="just">
              <a:lnSpc>
                <a:spcPct val="90000"/>
              </a:lnSpc>
              <a:defRPr/>
            </a:pPr>
            <a:endParaRPr lang="fr-FR" sz="2200" b="1" dirty="0"/>
          </a:p>
          <a:p>
            <a:pPr algn="just">
              <a:lnSpc>
                <a:spcPct val="90000"/>
              </a:lnSpc>
              <a:defRPr/>
            </a:pPr>
            <a:endParaRPr lang="fr-FR" sz="2200" b="1" dirty="0"/>
          </a:p>
          <a:p>
            <a:pPr algn="just">
              <a:lnSpc>
                <a:spcPct val="90000"/>
              </a:lnSpc>
              <a:defRPr/>
            </a:pPr>
            <a:endParaRPr lang="fr-FR" sz="2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5"/>
          <p:cNvSpPr/>
          <p:nvPr/>
        </p:nvSpPr>
        <p:spPr bwMode="auto">
          <a:xfrm>
            <a:off x="1943199" y="350699"/>
            <a:ext cx="8592410" cy="584775"/>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3200" b="1" i="0" u="none" strike="noStrike" cap="none" spc="0">
                <a:ln>
                  <a:noFill/>
                </a:ln>
                <a:solidFill>
                  <a:srgbClr val="FFC000"/>
                </a:solidFill>
                <a:latin typeface="Arial"/>
                <a:ea typeface="+mn-ea"/>
                <a:cs typeface="Arial"/>
              </a:rPr>
              <a:t>           </a:t>
            </a:r>
            <a:r>
              <a:rPr lang="fr-FR" sz="3200" b="1" i="0" u="none" strike="noStrike" cap="none" spc="0">
                <a:ln>
                  <a:noFill/>
                </a:ln>
                <a:solidFill>
                  <a:srgbClr val="FF9933"/>
                </a:solidFill>
                <a:latin typeface="Arial"/>
                <a:ea typeface="+mn-ea"/>
                <a:cs typeface="Arial"/>
              </a:rPr>
              <a:t>BACCALAUREAT session 2021</a:t>
            </a:r>
            <a:endParaRPr/>
          </a:p>
        </p:txBody>
      </p:sp>
      <p:sp>
        <p:nvSpPr>
          <p:cNvPr id="10" name="Espace réservé du contenu 9"/>
          <p:cNvSpPr>
            <a:spLocks noGrp="1"/>
          </p:cNvSpPr>
          <p:nvPr>
            <p:ph sz="half" idx="2"/>
          </p:nvPr>
        </p:nvSpPr>
        <p:spPr>
          <a:xfrm>
            <a:off x="5969479" y="1673352"/>
            <a:ext cx="5900467" cy="4718304"/>
          </a:xfrm>
        </p:spPr>
        <p:txBody>
          <a:bodyPr/>
          <a:lstStyle/>
          <a:p>
            <a:r>
              <a:rPr lang="fr-FR" dirty="0"/>
              <a:t>BO spécial n°2 de février 2020 : épreuves finales</a:t>
            </a:r>
          </a:p>
          <a:p>
            <a:endParaRPr lang="fr-FR" dirty="0"/>
          </a:p>
          <a:p>
            <a:r>
              <a:rPr lang="fr-FR" dirty="0"/>
              <a:t>BO spécial n°6 du 31 juillet 2020 :</a:t>
            </a:r>
          </a:p>
          <a:p>
            <a:pPr marL="173038" indent="0">
              <a:buNone/>
            </a:pPr>
            <a:r>
              <a:rPr lang="fr-FR" dirty="0"/>
              <a:t>aménagements pour les   évaluations communes</a:t>
            </a:r>
          </a:p>
          <a:p>
            <a:endParaRPr lang="fr-FR" dirty="0"/>
          </a:p>
          <a:p>
            <a:r>
              <a:rPr lang="fr-FR" dirty="0"/>
              <a:t>BO n° 31 du 29 août 2019 :</a:t>
            </a:r>
          </a:p>
          <a:p>
            <a:pPr marL="0" indent="0">
              <a:buNone/>
            </a:pPr>
            <a:r>
              <a:rPr lang="fr-FR" dirty="0"/>
              <a:t> pour les redoublants du bac 2020</a:t>
            </a:r>
          </a:p>
        </p:txBody>
      </p:sp>
      <p:pic>
        <p:nvPicPr>
          <p:cNvPr id="13" name="Graphique 12"/>
          <p:cNvPicPr>
            <a:picLocks noGrp="1" noRot="1" noChangeAspect="1" noMove="1" noResize="1" noEditPoints="1" noAdjustHandles="1" noChangeArrowheads="1" noChangeShapeType="1"/>
          </p:cNvPicPr>
          <p:nvPr>
            <p:ph sz="half" idx="1"/>
          </p:nvPr>
        </p:nvPicPr>
        <p:blipFill rotWithShape="1">
          <a:blip r:embed="rId3"/>
          <a:srcRect l="19867" t="-49" r="19787"/>
          <a:stretch/>
        </p:blipFill>
        <p:spPr bwMode="auto">
          <a:xfrm>
            <a:off x="867703" y="1673225"/>
            <a:ext cx="4868594" cy="4718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Voie technologique</a:t>
            </a:r>
            <a:endParaRPr/>
          </a:p>
        </p:txBody>
      </p:sp>
      <p:sp>
        <p:nvSpPr>
          <p:cNvPr id="5" name="Espace réservé du contenu 2"/>
          <p:cNvSpPr>
            <a:spLocks noGrp="1"/>
          </p:cNvSpPr>
          <p:nvPr>
            <p:ph sz="half" idx="1"/>
          </p:nvPr>
        </p:nvSpPr>
        <p:spPr bwMode="auto">
          <a:xfrm>
            <a:off x="609600" y="1529336"/>
            <a:ext cx="10972800" cy="1128214"/>
          </a:xfrm>
        </p:spPr>
        <p:txBody>
          <a:bodyPr/>
          <a:lstStyle/>
          <a:p>
            <a:pPr>
              <a:defRPr/>
            </a:pPr>
            <a:r>
              <a:rPr lang="fr-FR" dirty="0"/>
              <a:t>tronc commun</a:t>
            </a:r>
            <a:endParaRPr dirty="0"/>
          </a:p>
          <a:p>
            <a:pPr>
              <a:defRPr/>
            </a:pPr>
            <a:r>
              <a:rPr lang="fr-FR" dirty="0"/>
              <a:t>spécialité en voies STI2D et STL</a:t>
            </a:r>
            <a:endParaRPr dirty="0"/>
          </a:p>
        </p:txBody>
      </p:sp>
      <p:pic>
        <p:nvPicPr>
          <p:cNvPr id="6" name="Image 8"/>
          <p:cNvPicPr/>
          <p:nvPr/>
        </p:nvPicPr>
        <p:blipFill>
          <a:blip r:embed="rId3"/>
          <a:srcRect r="20720" b="17495"/>
          <a:stretch/>
        </p:blipFill>
        <p:spPr bwMode="auto">
          <a:xfrm>
            <a:off x="609600" y="2657550"/>
            <a:ext cx="9168436" cy="4030459"/>
          </a:xfrm>
          <a:prstGeom prst="rect">
            <a:avLst/>
          </a:prstGeom>
          <a:ln>
            <a:noFill/>
          </a:ln>
        </p:spPr>
      </p:pic>
      <p:sp>
        <p:nvSpPr>
          <p:cNvPr id="7" name="Rectangle : coins arrondis 3"/>
          <p:cNvSpPr/>
          <p:nvPr/>
        </p:nvSpPr>
        <p:spPr bwMode="auto">
          <a:xfrm>
            <a:off x="609600" y="1484784"/>
            <a:ext cx="6045200" cy="1128214"/>
          </a:xfrm>
          <a:prstGeom prst="roundRect">
            <a:avLst>
              <a:gd name="adj"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Voie générale</a:t>
            </a:r>
            <a:endParaRPr/>
          </a:p>
        </p:txBody>
      </p:sp>
      <p:sp>
        <p:nvSpPr>
          <p:cNvPr id="5" name="Espace réservé du contenu 2"/>
          <p:cNvSpPr>
            <a:spLocks noGrp="1"/>
          </p:cNvSpPr>
          <p:nvPr>
            <p:ph sz="half" idx="1"/>
          </p:nvPr>
        </p:nvSpPr>
        <p:spPr bwMode="auto">
          <a:xfrm>
            <a:off x="609600" y="1391920"/>
            <a:ext cx="10546080" cy="1604199"/>
          </a:xfrm>
        </p:spPr>
        <p:txBody>
          <a:bodyPr/>
          <a:lstStyle/>
          <a:p>
            <a:pPr>
              <a:lnSpc>
                <a:spcPct val="95000"/>
              </a:lnSpc>
              <a:defRPr/>
            </a:pPr>
            <a:r>
              <a:rPr lang="fr-FR" sz="2000" b="1"/>
              <a:t>En classe de première </a:t>
            </a:r>
            <a:endParaRPr sz="2000"/>
          </a:p>
          <a:p>
            <a:pPr marL="0" indent="0">
              <a:lnSpc>
                <a:spcPct val="80000"/>
              </a:lnSpc>
              <a:buNone/>
              <a:defRPr/>
            </a:pPr>
            <a:r>
              <a:rPr lang="fr-FR" sz="2000"/>
              <a:t>   tronc commun : enseignement scientifique  /  spécialité mathématiques </a:t>
            </a:r>
            <a:endParaRPr sz="2000"/>
          </a:p>
          <a:p>
            <a:pPr>
              <a:lnSpc>
                <a:spcPct val="80000"/>
              </a:lnSpc>
              <a:defRPr/>
            </a:pPr>
            <a:r>
              <a:rPr lang="fr-FR" sz="2000" b="1"/>
              <a:t>En classe de terminale </a:t>
            </a:r>
            <a:endParaRPr sz="2000"/>
          </a:p>
          <a:p>
            <a:pPr marL="0" indent="0">
              <a:lnSpc>
                <a:spcPct val="80000"/>
              </a:lnSpc>
              <a:buNone/>
              <a:defRPr/>
            </a:pPr>
            <a:r>
              <a:rPr lang="fr-FR" sz="2000"/>
              <a:t>    tronc commun : enseignement scientifique /  spécialité mathématiques  </a:t>
            </a:r>
            <a:endParaRPr sz="2000"/>
          </a:p>
          <a:p>
            <a:pPr marL="0" indent="0">
              <a:lnSpc>
                <a:spcPct val="80000"/>
              </a:lnSpc>
              <a:buNone/>
              <a:defRPr/>
            </a:pPr>
            <a:r>
              <a:rPr lang="fr-FR" sz="2000"/>
              <a:t>    options mathématiques expertes et complémentaires</a:t>
            </a:r>
            <a:endParaRPr sz="2000"/>
          </a:p>
        </p:txBody>
      </p:sp>
      <p:pic>
        <p:nvPicPr>
          <p:cNvPr id="6" name="Image 4"/>
          <p:cNvPicPr/>
          <p:nvPr/>
        </p:nvPicPr>
        <p:blipFill rotWithShape="1">
          <a:blip r:embed="rId3"/>
          <a:srcRect t="5083" r="19626" b="16845"/>
          <a:stretch/>
        </p:blipFill>
        <p:spPr bwMode="auto">
          <a:xfrm>
            <a:off x="609599" y="2825495"/>
            <a:ext cx="8953409" cy="3915873"/>
          </a:xfrm>
          <a:prstGeom prst="rect">
            <a:avLst/>
          </a:prstGeom>
          <a:ln>
            <a:noFill/>
          </a:ln>
        </p:spPr>
      </p:pic>
      <p:sp>
        <p:nvSpPr>
          <p:cNvPr id="7" name="Rectangle : coins arrondis 3"/>
          <p:cNvSpPr/>
          <p:nvPr/>
        </p:nvSpPr>
        <p:spPr bwMode="auto">
          <a:xfrm>
            <a:off x="609600" y="1321815"/>
            <a:ext cx="8747760" cy="1503680"/>
          </a:xfrm>
          <a:prstGeom prst="roundRect">
            <a:avLst>
              <a:gd name="adj"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3911" y="166044"/>
            <a:ext cx="10515600" cy="986632"/>
          </a:xfrm>
        </p:spPr>
        <p:txBody>
          <a:bodyPr/>
          <a:lstStyle/>
          <a:p>
            <a:pPr>
              <a:defRPr/>
            </a:pPr>
            <a:r>
              <a:rPr lang="fr-FR"/>
              <a:t>GRAND ORAL : Épreuve</a:t>
            </a:r>
            <a:endParaRPr/>
          </a:p>
        </p:txBody>
      </p:sp>
      <p:sp>
        <p:nvSpPr>
          <p:cNvPr id="5" name="Espace réservé du contenu 2"/>
          <p:cNvSpPr>
            <a:spLocks noGrp="1"/>
          </p:cNvSpPr>
          <p:nvPr>
            <p:ph idx="1"/>
          </p:nvPr>
        </p:nvSpPr>
        <p:spPr bwMode="auto">
          <a:xfrm>
            <a:off x="114299" y="1507454"/>
            <a:ext cx="4108293" cy="4856005"/>
          </a:xfrm>
        </p:spPr>
        <p:txBody>
          <a:bodyPr/>
          <a:lstStyle/>
          <a:p>
            <a:pPr marL="0" indent="0">
              <a:buNone/>
              <a:defRPr/>
            </a:pPr>
            <a:r>
              <a:rPr lang="fr-FR" dirty="0"/>
              <a:t>Durée : 20 min </a:t>
            </a:r>
            <a:endParaRPr dirty="0"/>
          </a:p>
          <a:p>
            <a:pPr marL="0" indent="0">
              <a:buNone/>
              <a:defRPr/>
            </a:pPr>
            <a:r>
              <a:rPr lang="fr-FR" dirty="0"/>
              <a:t>Préparation : 20 min </a:t>
            </a:r>
            <a:endParaRPr dirty="0"/>
          </a:p>
          <a:p>
            <a:pPr marL="0" indent="0">
              <a:buNone/>
              <a:defRPr/>
            </a:pPr>
            <a:r>
              <a:rPr lang="fr-FR" dirty="0"/>
              <a:t>Coefficient : 10</a:t>
            </a:r>
            <a:endParaRPr dirty="0"/>
          </a:p>
          <a:p>
            <a:pPr marL="0" indent="0">
              <a:buNone/>
              <a:defRPr/>
            </a:pPr>
            <a:r>
              <a:rPr lang="fr-FR" dirty="0"/>
              <a:t>Grille de compétence :</a:t>
            </a:r>
            <a:endParaRP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r>
              <a:rPr lang="fr-FR" dirty="0"/>
              <a:t>Ressources académiques :</a:t>
            </a:r>
          </a:p>
        </p:txBody>
      </p:sp>
      <p:grpSp>
        <p:nvGrpSpPr>
          <p:cNvPr id="6" name="Group 6"/>
          <p:cNvGrpSpPr/>
          <p:nvPr/>
        </p:nvGrpSpPr>
        <p:grpSpPr bwMode="auto">
          <a:xfrm>
            <a:off x="4547043" y="1008957"/>
            <a:ext cx="7530657" cy="5736251"/>
            <a:chOff x="976" y="940"/>
            <a:chExt cx="10205" cy="7016"/>
          </a:xfrm>
        </p:grpSpPr>
        <p:pic>
          <p:nvPicPr>
            <p:cNvPr id="7" name="Picture 8"/>
            <p:cNvPicPr>
              <a:picLocks noChangeAspect="1" noChangeArrowheads="1"/>
            </p:cNvPicPr>
            <p:nvPr/>
          </p:nvPicPr>
          <p:blipFill>
            <a:blip r:embed="rId3"/>
            <a:stretch/>
          </p:blipFill>
          <p:spPr bwMode="auto">
            <a:xfrm>
              <a:off x="984" y="948"/>
              <a:ext cx="10191" cy="444"/>
            </a:xfrm>
            <a:prstGeom prst="rect">
              <a:avLst/>
            </a:prstGeom>
            <a:noFill/>
            <a:ln>
              <a:noFill/>
            </a:ln>
          </p:spPr>
        </p:pic>
        <p:pic>
          <p:nvPicPr>
            <p:cNvPr id="8" name="Picture 7"/>
            <p:cNvPicPr>
              <a:picLocks noChangeAspect="1" noChangeArrowheads="1"/>
            </p:cNvPicPr>
            <p:nvPr/>
          </p:nvPicPr>
          <p:blipFill>
            <a:blip r:embed="rId4"/>
            <a:stretch/>
          </p:blipFill>
          <p:spPr bwMode="auto">
            <a:xfrm>
              <a:off x="976" y="940"/>
              <a:ext cx="10205" cy="7016"/>
            </a:xfrm>
            <a:prstGeom prst="rect">
              <a:avLst/>
            </a:prstGeom>
            <a:noFill/>
            <a:ln>
              <a:noFill/>
            </a:ln>
          </p:spPr>
        </p:pic>
      </p:grpSp>
      <p:sp>
        <p:nvSpPr>
          <p:cNvPr id="2" name="Rectangle 4">
            <a:extLst>
              <a:ext uri="{FF2B5EF4-FFF2-40B4-BE49-F238E27FC236}">
                <a16:creationId xmlns:a16="http://schemas.microsoft.com/office/drawing/2014/main" id="{3646A3B8-109B-4443-8BAB-0B4D22352946}"/>
              </a:ext>
            </a:extLst>
          </p:cNvPr>
          <p:cNvSpPr/>
          <p:nvPr/>
        </p:nvSpPr>
        <p:spPr bwMode="auto">
          <a:xfrm>
            <a:off x="114300" y="5356272"/>
            <a:ext cx="4108293" cy="646331"/>
          </a:xfrm>
          <a:prstGeom prst="rect">
            <a:avLst/>
          </a:prstGeom>
        </p:spPr>
        <p:txBody>
          <a:bodyPr wrap="square">
            <a:spAutoFit/>
          </a:bodyPr>
          <a:lstStyle/>
          <a:p>
            <a:pPr>
              <a:defRPr/>
            </a:pPr>
            <a:r>
              <a:rPr lang="fr-FR" sz="2400" b="1" u="sng" dirty="0">
                <a:solidFill>
                  <a:srgbClr val="B5276B"/>
                </a:solidFill>
                <a:latin typeface="Courier New"/>
                <a:cs typeface="Courier New"/>
                <a:hlinkClick r:id="rId5" tooltip="http://acver.fr/diffc4"/>
              </a:rPr>
              <a:t>acver.fr/</a:t>
            </a:r>
            <a:r>
              <a:rPr lang="fr-FR" sz="2400" b="1" u="sng" dirty="0" err="1">
                <a:solidFill>
                  <a:srgbClr val="B5276B"/>
                </a:solidFill>
                <a:latin typeface="Courier New"/>
                <a:cs typeface="Courier New"/>
                <a:hlinkClick r:id="rId5" tooltip="http://acver.fr/diffc4"/>
              </a:rPr>
              <a:t>mongrandoral</a:t>
            </a:r>
            <a:endParaRPr lang="fr-FR" sz="2400" b="1" dirty="0">
              <a:solidFill>
                <a:srgbClr val="B5276B"/>
              </a:solidFill>
              <a:latin typeface="Courier New"/>
              <a:cs typeface="Courier New"/>
            </a:endParaRPr>
          </a:p>
          <a:p>
            <a:pPr>
              <a:defRPr/>
            </a:pPr>
            <a:endParaRPr lang="fr-FR"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ctrTitle" idx="4294967295"/>
          </p:nvPr>
        </p:nvSpPr>
        <p:spPr bwMode="auto">
          <a:xfrm>
            <a:off x="0" y="236538"/>
            <a:ext cx="7762875" cy="777875"/>
          </a:xfrm>
        </p:spPr>
        <p:txBody>
          <a:bodyPr/>
          <a:lstStyle/>
          <a:p>
            <a:pPr algn="l">
              <a:defRPr/>
            </a:pPr>
            <a:r>
              <a:rPr lang="fr-FR"/>
              <a:t>Quelques exemples </a:t>
            </a:r>
            <a:endParaRPr/>
          </a:p>
        </p:txBody>
      </p:sp>
      <mc:AlternateContent xmlns:mc="http://schemas.openxmlformats.org/markup-compatibility/2006" xmlns:a14="http://schemas.microsoft.com/office/drawing/2010/main">
        <mc:Choice Requires="a14">
          <p:sp>
            <p:nvSpPr>
              <p:cNvPr id="5" name="Sous-titre 2"/>
              <p:cNvSpPr>
                <a:spLocks noGrp="1"/>
              </p:cNvSpPr>
              <p:nvPr>
                <p:ph type="subTitle" idx="4294967295"/>
              </p:nvPr>
            </p:nvSpPr>
            <p:spPr bwMode="auto">
              <a:xfrm>
                <a:off x="1219200" y="1281113"/>
                <a:ext cx="9144000" cy="5000625"/>
              </a:xfrm>
            </p:spPr>
            <p:txBody>
              <a:bodyPr/>
              <a:lstStyle/>
              <a:p>
                <a:pPr marL="342900" indent="-342900" algn="l">
                  <a:lnSpc>
                    <a:spcPct val="104999"/>
                  </a:lnSpc>
                  <a:buFont typeface="Arial"/>
                  <a:buChar char="•"/>
                  <a:defRPr/>
                </a:pPr>
                <a:r>
                  <a:rPr lang="fr-FR" sz="2000" b="1" dirty="0">
                    <a:solidFill>
                      <a:srgbClr val="0070C0"/>
                    </a:solidFill>
                  </a:rPr>
                  <a:t>Récurrence (importance de l’étape d’initialisation, exemples et contre-exemples, exposé de la formule du binôme dans ses grandes lignes, exposé de quelques étapes d’hérédité différentes) voir diapo suivante</a:t>
                </a:r>
                <a:endParaRPr sz="2000" dirty="0"/>
              </a:p>
              <a:p>
                <a:pPr algn="l">
                  <a:lnSpc>
                    <a:spcPct val="90000"/>
                  </a:lnSpc>
                  <a:defRPr/>
                </a:pPr>
                <a:endParaRPr lang="fr-FR" sz="2000" b="1" dirty="0">
                  <a:solidFill>
                    <a:srgbClr val="0070C0"/>
                  </a:solidFill>
                </a:endParaRPr>
              </a:p>
              <a:p>
                <a:pPr marL="342900" indent="-342900" algn="l">
                  <a:lnSpc>
                    <a:spcPct val="90000"/>
                  </a:lnSpc>
                  <a:buFont typeface="Arial"/>
                  <a:buChar char="•"/>
                  <a:defRPr/>
                </a:pPr>
                <a:r>
                  <a:rPr lang="fr-FR" sz="2000" b="1" dirty="0"/>
                  <a:t>Réflexions sur la valeur de vérité de propositions vraies (ou fausses ou indécidables)</a:t>
                </a:r>
                <a:endParaRPr sz="2000" dirty="0"/>
              </a:p>
              <a:p>
                <a:pPr algn="l">
                  <a:lnSpc>
                    <a:spcPct val="90000"/>
                  </a:lnSpc>
                  <a:defRPr/>
                </a:pPr>
                <a:endParaRPr lang="fr-FR" sz="2000" dirty="0"/>
              </a:p>
              <a:p>
                <a:pPr marL="342900" indent="-342900" algn="l">
                  <a:lnSpc>
                    <a:spcPct val="90000"/>
                  </a:lnSpc>
                  <a:buFont typeface="Arial"/>
                  <a:buChar char="•"/>
                  <a:defRPr/>
                </a:pPr>
                <a:r>
                  <a:rPr lang="fr-FR" sz="2000" b="1" dirty="0"/>
                  <a:t>Point historique </a:t>
                </a:r>
                <a:r>
                  <a:rPr lang="fr-FR" sz="2000" dirty="0"/>
                  <a:t>(la notion de fonctions au cours des siècles, les différentes notations de la dérivée, des modèles d’évolution, Histoire des Probabilités, zéro, l’infini, </a:t>
                </a:r>
                <a14:m>
                  <m:oMath xmlns:m="http://schemas.openxmlformats.org/officeDocument/2006/math">
                    <m:r>
                      <m:rPr>
                        <m:sty m:val="p"/>
                      </m:rPr>
                      <a:rPr lang="fr-FR" i="0">
                        <a:latin typeface="Cambria Math"/>
                        <a:ea typeface="Cambria Math"/>
                      </a:rPr>
                      <m:t>π</m:t>
                    </m:r>
                    <m:r>
                      <a:rPr lang="fr-FR" b="1" i="0">
                        <a:latin typeface="Cambria Math"/>
                        <a:ea typeface="Cambria Math"/>
                      </a:rPr>
                      <m:t> </m:t>
                    </m:r>
                  </m:oMath>
                </a14:m>
                <a:r>
                  <a:rPr lang="fr-FR" sz="2000" b="1" dirty="0"/>
                  <a:t>, </a:t>
                </a:r>
                <a:r>
                  <a:rPr lang="fr-FR" sz="2000" dirty="0"/>
                  <a:t>quelques constantes célèbres : </a:t>
                </a:r>
                <a14:m>
                  <m:oMath xmlns:m="http://schemas.openxmlformats.org/officeDocument/2006/math">
                    <m:rad>
                      <m:radPr>
                        <m:degHide m:val="on"/>
                        <m:ctrlPr>
                          <a:rPr lang="fr-FR" i="1">
                            <a:latin typeface="Cambria Math" panose="02040503050406030204" pitchFamily="18" charset="0"/>
                            <a:ea typeface="Cambria Math"/>
                            <a:cs typeface="Cambria Math"/>
                          </a:rPr>
                        </m:ctrlPr>
                      </m:radPr>
                      <m:deg/>
                      <m:e>
                        <m:r>
                          <a:rPr lang="fr-FR" i="1">
                            <a:latin typeface="Cambria Math"/>
                          </a:rPr>
                          <m:t>2</m:t>
                        </m:r>
                      </m:e>
                    </m:rad>
                    <m:r>
                      <a:rPr lang="fr-FR" i="1">
                        <a:latin typeface="Cambria Math"/>
                      </a:rPr>
                      <m:t>, </m:t>
                    </m:r>
                    <m:r>
                      <m:rPr>
                        <m:sty m:val="p"/>
                      </m:rPr>
                      <a:rPr lang="fr-FR" i="0">
                        <a:latin typeface="Cambria Math"/>
                      </a:rPr>
                      <m:t>π</m:t>
                    </m:r>
                    <m:r>
                      <a:rPr lang="fr-FR" i="0">
                        <a:latin typeface="Cambria Math"/>
                      </a:rPr>
                      <m:t>, </m:t>
                    </m:r>
                    <m:r>
                      <m:rPr>
                        <m:sty m:val="p"/>
                      </m:rPr>
                      <a:rPr lang="fr-FR" i="0">
                        <a:latin typeface="Cambria Math"/>
                      </a:rPr>
                      <m:t>γ</m:t>
                    </m:r>
                    <m:r>
                      <a:rPr lang="fr-FR" i="1">
                        <a:latin typeface="Cambria Math"/>
                      </a:rPr>
                      <m:t>,</m:t>
                    </m:r>
                    <m:r>
                      <m:rPr>
                        <m:sty m:val="p"/>
                      </m:rPr>
                      <a:rPr lang="fr-FR" i="0">
                        <a:latin typeface="Cambria Math"/>
                      </a:rPr>
                      <m:t>ln</m:t>
                    </m:r>
                    <m:r>
                      <a:rPr lang="fr-FR" i="1">
                        <a:latin typeface="Cambria Math"/>
                      </a:rPr>
                      <m:t>2</m:t>
                    </m:r>
                    <m:r>
                      <a:rPr lang="fr-FR" i="1">
                        <a:latin typeface="Cambria Math"/>
                      </a:rPr>
                      <m:t>, </m:t>
                    </m:r>
                    <m:r>
                      <m:rPr>
                        <m:sty m:val="p"/>
                      </m:rPr>
                      <a:rPr lang="fr-FR" i="0">
                        <a:latin typeface="Cambria Math"/>
                      </a:rPr>
                      <m:t>e</m:t>
                    </m:r>
                  </m:oMath>
                </a14:m>
                <a:r>
                  <a:rPr lang="fr-FR" sz="2000" dirty="0"/>
                  <a:t> ).</a:t>
                </a:r>
                <a:endParaRPr sz="2000" dirty="0"/>
              </a:p>
              <a:p>
                <a:pPr algn="l">
                  <a:lnSpc>
                    <a:spcPct val="90000"/>
                  </a:lnSpc>
                  <a:defRPr/>
                </a:pPr>
                <a:endParaRPr lang="fr-FR" sz="2000" dirty="0"/>
              </a:p>
              <a:p>
                <a:pPr marL="342900" indent="-342900" algn="l">
                  <a:lnSpc>
                    <a:spcPct val="90000"/>
                  </a:lnSpc>
                  <a:buFont typeface="Arial"/>
                  <a:buChar char="•"/>
                  <a:defRPr/>
                </a:pPr>
                <a:r>
                  <a:rPr lang="fr-FR" sz="2000" b="1" dirty="0"/>
                  <a:t>Mathématiques en lien avec une autre spécialité : NSI, physique-chimie,  SVT, sciences économiques, géographie, philosophie, art …</a:t>
                </a:r>
                <a:endParaRPr sz="2000" dirty="0"/>
              </a:p>
              <a:p>
                <a:pPr marL="0" indent="0" algn="l">
                  <a:lnSpc>
                    <a:spcPct val="90000"/>
                  </a:lnSpc>
                  <a:buNone/>
                  <a:defRPr/>
                </a:pPr>
                <a:endParaRPr lang="fr-FR" sz="2000" dirty="0"/>
              </a:p>
              <a:p>
                <a:pPr marL="342900" indent="-342900">
                  <a:lnSpc>
                    <a:spcPct val="90000"/>
                  </a:lnSpc>
                  <a:defRPr/>
                </a:pPr>
                <a:r>
                  <a:rPr lang="fr-FR" sz="2000" b="1" dirty="0"/>
                  <a:t>Travail sur l’infini </a:t>
                </a:r>
                <a:r>
                  <a:rPr lang="fr-FR" sz="2000" dirty="0"/>
                  <a:t>(approche historique, fractales, </a:t>
                </a:r>
                <a:r>
                  <a:rPr lang="fr-FR" sz="2000" dirty="0" err="1"/>
                  <a:t>etc</a:t>
                </a:r>
                <a:r>
                  <a:rPr lang="fr-FR" sz="2000" dirty="0"/>
                  <a:t>).</a:t>
                </a:r>
                <a:endParaRPr sz="2000" dirty="0"/>
              </a:p>
              <a:p>
                <a:pPr marL="342900" indent="-342900" algn="l">
                  <a:lnSpc>
                    <a:spcPct val="90000"/>
                  </a:lnSpc>
                  <a:buFont typeface="Arial"/>
                  <a:buChar char="•"/>
                  <a:defRPr/>
                </a:pPr>
                <a:endParaRPr lang="fr-FR" sz="2000" dirty="0"/>
              </a:p>
              <a:p>
                <a:pPr algn="l">
                  <a:lnSpc>
                    <a:spcPct val="90000"/>
                  </a:lnSpc>
                  <a:defRPr/>
                </a:pPr>
                <a:endParaRPr lang="fr-FR" sz="2000" dirty="0"/>
              </a:p>
              <a:p>
                <a:pPr marL="342900" indent="-342900" algn="l">
                  <a:lnSpc>
                    <a:spcPct val="90000"/>
                  </a:lnSpc>
                  <a:buFont typeface="Arial"/>
                  <a:buChar char="•"/>
                  <a:defRPr/>
                </a:pPr>
                <a:endParaRPr lang="fr-FR" sz="2000" dirty="0"/>
              </a:p>
            </p:txBody>
          </p:sp>
        </mc:Choice>
        <mc:Fallback xmlns="">
          <p:sp>
            <p:nvSpPr>
              <p:cNvPr id="5" name="Sous-titre 2"/>
              <p:cNvSpPr>
                <a:spLocks noGrp="1" noRot="1" noChangeAspect="1" noMove="1" noResize="1" noEditPoints="1" noAdjustHandles="1" noChangeArrowheads="1" noChangeShapeType="1" noTextEdit="1"/>
              </p:cNvSpPr>
              <p:nvPr>
                <p:ph type="subTitle" idx="4294967295"/>
              </p:nvPr>
            </p:nvSpPr>
            <p:spPr bwMode="auto">
              <a:xfrm>
                <a:off x="1219200" y="1281113"/>
                <a:ext cx="9144000" cy="5000625"/>
              </a:xfrm>
              <a:blipFill>
                <a:blip r:embed="rId3"/>
                <a:stretch>
                  <a:fillRect l="-333" t="-732" r="-1200"/>
                </a:stretch>
              </a:blipFill>
            </p:spPr>
            <p:txBody>
              <a:bodyPr/>
              <a:lstStyle/>
              <a:p>
                <a:r>
                  <a:rPr lang="fr-FR">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32014" y="255815"/>
            <a:ext cx="10972800" cy="772885"/>
          </a:xfrm>
        </p:spPr>
        <p:txBody>
          <a:bodyPr/>
          <a:lstStyle/>
          <a:p>
            <a:pPr>
              <a:defRPr/>
            </a:pPr>
            <a:r>
              <a:rPr lang="fr-FR"/>
              <a:t>Raisonnement par récurrence</a:t>
            </a:r>
            <a:endParaRPr/>
          </a:p>
        </p:txBody>
      </p:sp>
      <p:sp>
        <p:nvSpPr>
          <p:cNvPr id="5" name="Espace réservé du contenu 2"/>
          <p:cNvSpPr>
            <a:spLocks noGrp="1"/>
          </p:cNvSpPr>
          <p:nvPr>
            <p:ph idx="1"/>
          </p:nvPr>
        </p:nvSpPr>
        <p:spPr bwMode="auto">
          <a:xfrm>
            <a:off x="478971" y="1028700"/>
            <a:ext cx="10972800" cy="5573485"/>
          </a:xfrm>
        </p:spPr>
        <p:txBody>
          <a:bodyPr/>
          <a:lstStyle/>
          <a:p>
            <a:pPr marL="0" indent="0">
              <a:lnSpc>
                <a:spcPct val="104999"/>
              </a:lnSpc>
              <a:buNone/>
              <a:defRPr/>
            </a:pPr>
            <a:r>
              <a:rPr lang="fr-FR" sz="2400" b="1" dirty="0"/>
              <a:t>Support pour le jury </a:t>
            </a:r>
            <a:r>
              <a:rPr lang="fr-FR" sz="2400" dirty="0"/>
              <a:t>: </a:t>
            </a:r>
            <a:endParaRPr sz="2000" dirty="0"/>
          </a:p>
          <a:p>
            <a:pPr marL="0" indent="0">
              <a:lnSpc>
                <a:spcPct val="90000"/>
              </a:lnSpc>
              <a:buNone/>
              <a:defRPr/>
            </a:pPr>
            <a:r>
              <a:rPr lang="fr-FR" sz="2400" dirty="0"/>
              <a:t>des exemples, des propriétés évoqués dans l’exposé de 5 minutes.</a:t>
            </a:r>
            <a:endParaRPr sz="2000" dirty="0"/>
          </a:p>
          <a:p>
            <a:pPr marL="0" indent="0">
              <a:lnSpc>
                <a:spcPct val="90000"/>
              </a:lnSpc>
              <a:buNone/>
              <a:defRPr/>
            </a:pPr>
            <a:r>
              <a:rPr lang="fr-FR" sz="2400" b="1" dirty="0"/>
              <a:t>Présentation d’une question (5 min) : nombre d’étapes ? Facilités, difficultés de chacune ?</a:t>
            </a:r>
            <a:endParaRPr sz="2000" dirty="0"/>
          </a:p>
          <a:p>
            <a:pPr marL="0" indent="0">
              <a:lnSpc>
                <a:spcPct val="90000"/>
              </a:lnSpc>
              <a:buNone/>
              <a:defRPr/>
            </a:pPr>
            <a:r>
              <a:rPr lang="fr-FR" sz="2400" dirty="0"/>
              <a:t>ossature du raisonnement</a:t>
            </a:r>
            <a:endParaRPr sz="2000" dirty="0"/>
          </a:p>
          <a:p>
            <a:pPr marL="0" indent="0">
              <a:lnSpc>
                <a:spcPct val="90000"/>
              </a:lnSpc>
              <a:buNone/>
              <a:defRPr/>
            </a:pPr>
            <a:r>
              <a:rPr lang="fr-FR" sz="2400" dirty="0"/>
              <a:t>exemples dans différents cas de figure et de difficulté (initialisation, hérédité) </a:t>
            </a:r>
            <a:endParaRPr sz="2000" dirty="0"/>
          </a:p>
          <a:p>
            <a:pPr marL="0" indent="0">
              <a:lnSpc>
                <a:spcPct val="90000"/>
              </a:lnSpc>
              <a:buNone/>
              <a:defRPr/>
            </a:pPr>
            <a:r>
              <a:rPr lang="fr-FR" sz="2400" b="1" dirty="0"/>
              <a:t>Échange avec le candidat :</a:t>
            </a:r>
            <a:endParaRPr sz="2000" dirty="0"/>
          </a:p>
          <a:p>
            <a:pPr marL="0" indent="0">
              <a:lnSpc>
                <a:spcPct val="90000"/>
              </a:lnSpc>
              <a:buNone/>
              <a:defRPr/>
            </a:pPr>
            <a:r>
              <a:rPr lang="fr-FR" sz="2400" dirty="0"/>
              <a:t>Avoir en réserve d’autres exemples. </a:t>
            </a:r>
            <a:endParaRPr sz="2000" dirty="0"/>
          </a:p>
          <a:p>
            <a:pPr marL="0" indent="0">
              <a:lnSpc>
                <a:spcPct val="90000"/>
              </a:lnSpc>
              <a:buNone/>
              <a:defRPr/>
            </a:pPr>
            <a:r>
              <a:rPr lang="fr-FR" sz="2400" dirty="0"/>
              <a:t>Tout au long de l’échange, être vigilant sur la rigueur absolue dans le formalisme ( utilisation adaptée des quantificateurs,…).</a:t>
            </a:r>
            <a:endParaRPr sz="2000" dirty="0"/>
          </a:p>
          <a:p>
            <a:pPr marL="0" indent="0">
              <a:lnSpc>
                <a:spcPct val="90000"/>
              </a:lnSpc>
              <a:buNone/>
              <a:defRPr/>
            </a:pPr>
            <a:r>
              <a:rPr lang="fr-FR" sz="2400" b="1" dirty="0"/>
              <a:t>Échange sur le projet </a:t>
            </a:r>
            <a:r>
              <a:rPr lang="fr-FR" sz="2400" dirty="0"/>
              <a:t>: </a:t>
            </a:r>
            <a:endParaRPr sz="2000" dirty="0"/>
          </a:p>
          <a:p>
            <a:pPr marL="0" indent="0">
              <a:lnSpc>
                <a:spcPct val="90000"/>
              </a:lnSpc>
              <a:buNone/>
              <a:defRPr/>
            </a:pPr>
            <a:r>
              <a:rPr lang="fr-FR" sz="2400" dirty="0"/>
              <a:t>Expliquer le choix de sa question au regard par exemple des études envisagées.</a:t>
            </a:r>
            <a:endParaRPr sz="2000" dirty="0"/>
          </a:p>
          <a:p>
            <a:pPr marL="0" indent="0">
              <a:lnSpc>
                <a:spcPct val="90000"/>
              </a:lnSpc>
              <a:buNone/>
              <a:defRPr/>
            </a:pPr>
            <a:r>
              <a:rPr lang="fr-FR" sz="2400" dirty="0"/>
              <a:t>Importance pour les mathématiques et pour les autres sciences.</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Mathématiques complémentaires</a:t>
            </a:r>
            <a:endParaRPr/>
          </a:p>
        </p:txBody>
      </p:sp>
      <p:sp>
        <p:nvSpPr>
          <p:cNvPr id="5" name="Espace réservé du contenu 2"/>
          <p:cNvSpPr>
            <a:spLocks noGrp="1"/>
          </p:cNvSpPr>
          <p:nvPr>
            <p:ph idx="1"/>
          </p:nvPr>
        </p:nvSpPr>
        <p:spPr bwMode="auto"/>
        <p:txBody>
          <a:bodyPr/>
          <a:lstStyle/>
          <a:p>
            <a:pPr marL="0" indent="0">
              <a:lnSpc>
                <a:spcPct val="104999"/>
              </a:lnSpc>
              <a:buNone/>
              <a:defRPr/>
            </a:pPr>
            <a:r>
              <a:rPr lang="fr-FR" sz="2000"/>
              <a:t>Intentions :</a:t>
            </a:r>
            <a:endParaRPr sz="2000"/>
          </a:p>
          <a:p>
            <a:pPr algn="just">
              <a:lnSpc>
                <a:spcPct val="90000"/>
              </a:lnSpc>
              <a:defRPr/>
            </a:pPr>
            <a:r>
              <a:rPr lang="fr-FR" sz="2000"/>
              <a:t>un enseignement optionnel adapté à une poursuite d’études, en particulier en médecine, économie ou sciences sociales ;</a:t>
            </a:r>
            <a:endParaRPr sz="2000"/>
          </a:p>
          <a:p>
            <a:pPr algn="just">
              <a:lnSpc>
                <a:spcPct val="90000"/>
              </a:lnSpc>
              <a:defRPr/>
            </a:pPr>
            <a:r>
              <a:rPr lang="fr-FR" sz="2000"/>
              <a:t>un programme qui s’appuie sur celui de première, l’enrichit de connaissances et de compétences, reliées à des thèmes d’étude, mises en situation dans divers champs disciplinaires ;</a:t>
            </a:r>
            <a:endParaRPr sz="2000"/>
          </a:p>
          <a:p>
            <a:pPr algn="just">
              <a:lnSpc>
                <a:spcPct val="90000"/>
              </a:lnSpc>
              <a:defRPr/>
            </a:pPr>
            <a:r>
              <a:rPr lang="fr-FR" sz="2000"/>
              <a:t>les compétences de modélisation et de communication sont particulièrement mises en valeur ;</a:t>
            </a:r>
            <a:endParaRPr sz="2000"/>
          </a:p>
          <a:p>
            <a:pPr algn="just">
              <a:lnSpc>
                <a:spcPct val="90000"/>
              </a:lnSpc>
              <a:defRPr/>
            </a:pPr>
            <a:r>
              <a:rPr lang="fr-FR" sz="2000"/>
              <a:t>un programme qui contribue à une prise de conscience de la richesse et de la variété de la démarche mathématique et de son rôle dans les autres disciplines.</a:t>
            </a:r>
            <a:endParaRPr sz="2000"/>
          </a:p>
          <a:p>
            <a:pPr>
              <a:lnSpc>
                <a:spcPct val="90000"/>
              </a:lnSpc>
              <a:defRPr/>
            </a:pPr>
            <a:endParaRPr lang="fr-FR" sz="2000"/>
          </a:p>
          <a:p>
            <a:pPr marL="0" indent="0">
              <a:lnSpc>
                <a:spcPct val="90000"/>
              </a:lnSpc>
              <a:buNone/>
              <a:defRPr/>
            </a:pPr>
            <a:r>
              <a:rPr lang="fr-FR" sz="2000"/>
              <a:t>En pratique, un espace de liberté : </a:t>
            </a:r>
            <a:endParaRPr sz="2000"/>
          </a:p>
          <a:p>
            <a:pPr algn="just">
              <a:lnSpc>
                <a:spcPct val="90000"/>
              </a:lnSpc>
              <a:defRPr/>
            </a:pPr>
            <a:r>
              <a:rPr lang="fr-FR" sz="2000"/>
              <a:t>des élèves plutôt volontaires ;</a:t>
            </a:r>
            <a:endParaRPr sz="2000"/>
          </a:p>
          <a:p>
            <a:pPr algn="just">
              <a:lnSpc>
                <a:spcPct val="90000"/>
              </a:lnSpc>
              <a:defRPr/>
            </a:pPr>
            <a:r>
              <a:rPr lang="fr-FR" sz="2000"/>
              <a:t>une évaluation peu prise en compte pour l’obtention du bac ;</a:t>
            </a:r>
            <a:endParaRPr sz="2000"/>
          </a:p>
          <a:p>
            <a:pPr algn="just">
              <a:lnSpc>
                <a:spcPct val="90000"/>
              </a:lnSpc>
              <a:defRPr/>
            </a:pPr>
            <a:r>
              <a:rPr lang="fr-FR" sz="2000"/>
              <a:t>un programme avec une double entrée (contenus mathématiques ou des thèmes d’étude).</a:t>
            </a:r>
            <a:endParaRPr sz="2000"/>
          </a:p>
          <a:p>
            <a:pPr marL="0" indent="0">
              <a:lnSpc>
                <a:spcPct val="90000"/>
              </a:lnSpc>
              <a:buNone/>
              <a:defRPr/>
            </a:pPr>
            <a:endParaRPr lang="fr-FR" sz="2000"/>
          </a:p>
          <a:p>
            <a:pPr>
              <a:lnSpc>
                <a:spcPct val="90000"/>
              </a:lnSpc>
              <a:defRPr/>
            </a:pPr>
            <a:endParaRPr lang="fr-F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Espace réservé du contenu 3"/>
          <p:cNvGraphicFramePr>
            <a:graphicFrameLocks noGrp="1"/>
          </p:cNvGraphicFramePr>
          <p:nvPr>
            <p:ph idx="1"/>
          </p:nvPr>
        </p:nvGraphicFramePr>
        <p:xfrm>
          <a:off x="971550" y="794427"/>
          <a:ext cx="10378649" cy="5862735"/>
        </p:xfrm>
        <a:graphic>
          <a:graphicData uri="http://schemas.openxmlformats.org/drawingml/2006/table">
            <a:tbl>
              <a:tblPr firstRow="1" bandRow="1"/>
              <a:tblGrid>
                <a:gridCol w="389865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835543">
                  <a:extLst>
                    <a:ext uri="{9D8B030D-6E8A-4147-A177-3AD203B41FA5}">
                      <a16:colId xmlns:a16="http://schemas.microsoft.com/office/drawing/2014/main" val="20007"/>
                    </a:ext>
                  </a:extLst>
                </a:gridCol>
                <a:gridCol w="604456">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2845215">
                <a:tc>
                  <a:txBody>
                    <a:bodyPr/>
                    <a:lstStyle/>
                    <a:p>
                      <a:pPr>
                        <a:defRPr/>
                      </a:pPr>
                      <a:endParaRPr lang="fr-FR"/>
                    </a:p>
                  </a:txBody>
                  <a:tcPr/>
                </a:tc>
                <a:tc>
                  <a:txBody>
                    <a:bodyPr/>
                    <a:lstStyle/>
                    <a:p>
                      <a:pPr>
                        <a:defRPr/>
                      </a:pPr>
                      <a:r>
                        <a:rPr lang="fr-FR" sz="1600"/>
                        <a:t>Modèles définis par une fonction d’une variable</a:t>
                      </a:r>
                      <a:endParaRPr/>
                    </a:p>
                  </a:txBody>
                  <a:tcPr vert="vert270"/>
                </a:tc>
                <a:tc>
                  <a:txBody>
                    <a:bodyPr/>
                    <a:lstStyle/>
                    <a:p>
                      <a:pPr>
                        <a:defRPr/>
                      </a:pPr>
                      <a:r>
                        <a:rPr lang="fr-FR" sz="1600"/>
                        <a:t>Modèles d’évolution</a:t>
                      </a:r>
                      <a:endParaRPr/>
                    </a:p>
                  </a:txBody>
                  <a:tcPr vert="vert270"/>
                </a:tc>
                <a:tc>
                  <a:txBody>
                    <a:bodyPr/>
                    <a:lstStyle/>
                    <a:p>
                      <a:pPr>
                        <a:defRPr/>
                      </a:pPr>
                      <a:r>
                        <a:rPr lang="fr-FR" sz="1600"/>
                        <a:t>Approche historique de la fonction logarithme</a:t>
                      </a:r>
                      <a:endParaRPr/>
                    </a:p>
                  </a:txBody>
                  <a:tcPr vert="vert270"/>
                </a:tc>
                <a:tc>
                  <a:txBody>
                    <a:bodyPr/>
                    <a:lstStyle/>
                    <a:p>
                      <a:pPr>
                        <a:defRPr/>
                      </a:pPr>
                      <a:r>
                        <a:rPr lang="fr-FR" sz="1600"/>
                        <a:t>Calculs d’aires</a:t>
                      </a:r>
                      <a:endParaRPr/>
                    </a:p>
                  </a:txBody>
                  <a:tcPr vert="vert270"/>
                </a:tc>
                <a:tc>
                  <a:txBody>
                    <a:bodyPr/>
                    <a:lstStyle/>
                    <a:p>
                      <a:pPr>
                        <a:defRPr/>
                      </a:pPr>
                      <a:r>
                        <a:rPr lang="fr-FR" sz="1600"/>
                        <a:t>Répartition des inégalités, inégalités</a:t>
                      </a:r>
                      <a:endParaRPr/>
                    </a:p>
                  </a:txBody>
                  <a:tcPr vert="vert270"/>
                </a:tc>
                <a:tc>
                  <a:txBody>
                    <a:bodyPr/>
                    <a:lstStyle/>
                    <a:p>
                      <a:pPr>
                        <a:defRPr/>
                      </a:pPr>
                      <a:r>
                        <a:rPr lang="fr-FR" sz="1600"/>
                        <a:t>Inférence bayésienne</a:t>
                      </a:r>
                      <a:endParaRPr/>
                    </a:p>
                  </a:txBody>
                  <a:tcPr vert="vert270"/>
                </a:tc>
                <a:tc>
                  <a:txBody>
                    <a:bodyPr/>
                    <a:lstStyle/>
                    <a:p>
                      <a:pPr>
                        <a:defRPr/>
                      </a:pPr>
                      <a:r>
                        <a:rPr lang="fr-FR" sz="1600"/>
                        <a:t>Répétitions d’expériences indépendantes, échantillonnage</a:t>
                      </a:r>
                      <a:endParaRPr/>
                    </a:p>
                  </a:txBody>
                  <a:tcPr vert="vert270"/>
                </a:tc>
                <a:tc>
                  <a:txBody>
                    <a:bodyPr/>
                    <a:lstStyle/>
                    <a:p>
                      <a:pPr>
                        <a:defRPr/>
                      </a:pPr>
                      <a:r>
                        <a:rPr lang="fr-FR" sz="1600"/>
                        <a:t>Temps d’attente</a:t>
                      </a:r>
                      <a:endParaRPr/>
                    </a:p>
                  </a:txBody>
                  <a:tcPr vert="vert270"/>
                </a:tc>
                <a:tc>
                  <a:txBody>
                    <a:bodyPr/>
                    <a:lstStyle/>
                    <a:p>
                      <a:pPr>
                        <a:defRPr/>
                      </a:pPr>
                      <a:r>
                        <a:rPr lang="fr-FR" sz="1600"/>
                        <a:t>Corrélation et causalité</a:t>
                      </a:r>
                      <a:endParaRPr/>
                    </a:p>
                  </a:txBody>
                  <a:tcPr vert="vert270"/>
                </a:tc>
                <a:extLst>
                  <a:ext uri="{0D108BD9-81ED-4DB2-BD59-A6C34878D82A}">
                    <a16:rowId xmlns:a16="http://schemas.microsoft.com/office/drawing/2014/main" val="10000"/>
                  </a:ext>
                </a:extLst>
              </a:tr>
              <a:tr h="344133">
                <a:tc>
                  <a:txBody>
                    <a:bodyPr/>
                    <a:lstStyle/>
                    <a:p>
                      <a:pPr marL="12700" marR="0" lvl="1" indent="0" algn="l" defTabSz="914400">
                        <a:lnSpc>
                          <a:spcPct val="90000"/>
                        </a:lnSpc>
                        <a:spcBef>
                          <a:spcPts val="500"/>
                        </a:spcBef>
                        <a:spcAft>
                          <a:spcPts val="0"/>
                        </a:spcAft>
                        <a:buClrTx/>
                        <a:buSzTx/>
                        <a:buFontTx/>
                        <a:buNone/>
                        <a:defRPr/>
                      </a:pPr>
                      <a:r>
                        <a:rPr lang="fr-FR" sz="2000"/>
                        <a:t>Suites numériques</a:t>
                      </a:r>
                      <a:endParaRPr lang="fr-FR" sz="2000" b="0" i="0" u="none" strike="noStrike" cap="none" spc="0">
                        <a:ln>
                          <a:noFill/>
                        </a:ln>
                        <a:solidFill>
                          <a:prstClr val="black"/>
                        </a:solidFill>
                        <a:latin typeface="Calibri"/>
                        <a:ea typeface="+mn-ea"/>
                        <a:cs typeface="+mn-cs"/>
                      </a:endParaRPr>
                    </a:p>
                  </a:txBody>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extLst>
                  <a:ext uri="{0D108BD9-81ED-4DB2-BD59-A6C34878D82A}">
                    <a16:rowId xmlns:a16="http://schemas.microsoft.com/office/drawing/2014/main" val="10001"/>
                  </a:ext>
                </a:extLst>
              </a:tr>
              <a:tr h="344133">
                <a:tc>
                  <a:txBody>
                    <a:bodyPr/>
                    <a:lstStyle/>
                    <a:p>
                      <a:pPr marL="55563" marR="0" lvl="1" indent="0" algn="l" defTabSz="914400">
                        <a:lnSpc>
                          <a:spcPct val="90000"/>
                        </a:lnSpc>
                        <a:spcBef>
                          <a:spcPts val="500"/>
                        </a:spcBef>
                        <a:spcAft>
                          <a:spcPts val="0"/>
                        </a:spcAft>
                        <a:buClrTx/>
                        <a:buSzTx/>
                        <a:buFontTx/>
                        <a:buNone/>
                        <a:defRPr/>
                      </a:pPr>
                      <a:r>
                        <a:rPr lang="fr-FR" sz="2000"/>
                        <a:t>Fonctions</a:t>
                      </a:r>
                      <a:endParaRPr lang="fr-FR" sz="2000" b="0" i="0" u="none" strike="noStrike" cap="none" spc="0">
                        <a:ln>
                          <a:noFill/>
                        </a:ln>
                        <a:solidFill>
                          <a:prstClr val="black"/>
                        </a:solidFill>
                        <a:latin typeface="Calibri"/>
                        <a:ea typeface="+mn-ea"/>
                        <a:cs typeface="+mn-cs"/>
                      </a:endParaRP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extLst>
                  <a:ext uri="{0D108BD9-81ED-4DB2-BD59-A6C34878D82A}">
                    <a16:rowId xmlns:a16="http://schemas.microsoft.com/office/drawing/2014/main" val="10002"/>
                  </a:ext>
                </a:extLst>
              </a:tr>
              <a:tr h="344133">
                <a:tc>
                  <a:txBody>
                    <a:bodyPr/>
                    <a:lstStyle/>
                    <a:p>
                      <a:pPr marL="12700" marR="0" lvl="1" indent="0" algn="l" defTabSz="914400">
                        <a:lnSpc>
                          <a:spcPct val="90000"/>
                        </a:lnSpc>
                        <a:spcBef>
                          <a:spcPts val="500"/>
                        </a:spcBef>
                        <a:spcAft>
                          <a:spcPts val="0"/>
                        </a:spcAft>
                        <a:buClrTx/>
                        <a:buSzTx/>
                        <a:buFontTx/>
                        <a:buNone/>
                        <a:defRPr/>
                      </a:pPr>
                      <a:r>
                        <a:rPr lang="fr-FR" sz="2000"/>
                        <a:t>Primitives et équations diff.</a:t>
                      </a:r>
                      <a:endParaRP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extLst>
                  <a:ext uri="{0D108BD9-81ED-4DB2-BD59-A6C34878D82A}">
                    <a16:rowId xmlns:a16="http://schemas.microsoft.com/office/drawing/2014/main" val="10003"/>
                  </a:ext>
                </a:extLst>
              </a:tr>
              <a:tr h="344133">
                <a:tc>
                  <a:txBody>
                    <a:bodyPr/>
                    <a:lstStyle/>
                    <a:p>
                      <a:pPr marL="12700" marR="0" lvl="1" indent="0" algn="l" defTabSz="914400">
                        <a:lnSpc>
                          <a:spcPct val="90000"/>
                        </a:lnSpc>
                        <a:spcBef>
                          <a:spcPts val="500"/>
                        </a:spcBef>
                        <a:spcAft>
                          <a:spcPts val="0"/>
                        </a:spcAft>
                        <a:buClrTx/>
                        <a:buSzTx/>
                        <a:buFont typeface="Arial"/>
                        <a:buNone/>
                        <a:defRPr/>
                      </a:pPr>
                      <a:r>
                        <a:rPr lang="fr-FR" sz="2000"/>
                        <a:t>Fonctions convexes</a:t>
                      </a:r>
                      <a:endParaRP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extLst>
                  <a:ext uri="{0D108BD9-81ED-4DB2-BD59-A6C34878D82A}">
                    <a16:rowId xmlns:a16="http://schemas.microsoft.com/office/drawing/2014/main" val="10004"/>
                  </a:ext>
                </a:extLst>
              </a:tr>
              <a:tr h="344133">
                <a:tc>
                  <a:txBody>
                    <a:bodyPr/>
                    <a:lstStyle/>
                    <a:p>
                      <a:pPr marL="0" marR="0" lvl="1" indent="0" algn="l" defTabSz="914400">
                        <a:lnSpc>
                          <a:spcPct val="90000"/>
                        </a:lnSpc>
                        <a:spcBef>
                          <a:spcPts val="500"/>
                        </a:spcBef>
                        <a:spcAft>
                          <a:spcPts val="0"/>
                        </a:spcAft>
                        <a:buClrTx/>
                        <a:buSzTx/>
                        <a:buFontTx/>
                        <a:buNone/>
                        <a:defRPr/>
                      </a:pPr>
                      <a:r>
                        <a:rPr lang="fr-FR" sz="2000" b="0" i="0" u="none" strike="noStrike" cap="none" spc="0">
                          <a:ln>
                            <a:noFill/>
                          </a:ln>
                          <a:solidFill>
                            <a:prstClr val="black"/>
                          </a:solidFill>
                          <a:latin typeface="+mn-lt"/>
                          <a:ea typeface="+mn-ea"/>
                          <a:cs typeface="+mn-cs"/>
                        </a:rPr>
                        <a:t>Intégration</a:t>
                      </a:r>
                      <a:endParaRP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extLst>
                  <a:ext uri="{0D108BD9-81ED-4DB2-BD59-A6C34878D82A}">
                    <a16:rowId xmlns:a16="http://schemas.microsoft.com/office/drawing/2014/main" val="10005"/>
                  </a:ext>
                </a:extLst>
              </a:tr>
              <a:tr h="372811">
                <a:tc>
                  <a:txBody>
                    <a:bodyPr/>
                    <a:lstStyle/>
                    <a:p>
                      <a:pPr>
                        <a:defRPr/>
                      </a:pPr>
                      <a:r>
                        <a:rPr lang="fr-FR" sz="2000"/>
                        <a:t>Lois discrètes</a:t>
                      </a:r>
                      <a:endParaRP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extLst>
                  <a:ext uri="{0D108BD9-81ED-4DB2-BD59-A6C34878D82A}">
                    <a16:rowId xmlns:a16="http://schemas.microsoft.com/office/drawing/2014/main" val="10006"/>
                  </a:ext>
                </a:extLst>
              </a:tr>
              <a:tr h="372811">
                <a:tc>
                  <a:txBody>
                    <a:bodyPr/>
                    <a:lstStyle/>
                    <a:p>
                      <a:pPr>
                        <a:defRPr/>
                      </a:pPr>
                      <a:r>
                        <a:rPr lang="fr-FR" sz="2000"/>
                        <a:t>Lois à densité</a:t>
                      </a:r>
                      <a:endParaRP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tc>
                  <a:txBody>
                    <a:bodyPr/>
                    <a:lstStyle/>
                    <a:p>
                      <a:pPr>
                        <a:defRPr/>
                      </a:pPr>
                      <a:endParaRPr lang="fr-FR"/>
                    </a:p>
                  </a:txBody>
                  <a:tcPr>
                    <a:solidFill>
                      <a:schemeClr val="accent2"/>
                    </a:solidFill>
                  </a:tcPr>
                </a:tc>
                <a:extLst>
                  <a:ext uri="{0D108BD9-81ED-4DB2-BD59-A6C34878D82A}">
                    <a16:rowId xmlns:a16="http://schemas.microsoft.com/office/drawing/2014/main" val="10007"/>
                  </a:ext>
                </a:extLst>
              </a:tr>
              <a:tr h="372811">
                <a:tc>
                  <a:txBody>
                    <a:bodyPr/>
                    <a:lstStyle/>
                    <a:p>
                      <a:pPr>
                        <a:defRPr/>
                      </a:pPr>
                      <a:r>
                        <a:rPr lang="fr-FR" sz="2000"/>
                        <a:t>Statistique à deux variables</a:t>
                      </a:r>
                      <a:endParaRP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solidFill>
                      <a:schemeClr val="accent2"/>
                    </a:solidFill>
                  </a:tcPr>
                </a:tc>
                <a:tc>
                  <a:txBody>
                    <a:bodyPr/>
                    <a:lstStyle/>
                    <a:p>
                      <a:pPr>
                        <a:defRPr/>
                      </a:pPr>
                      <a:endParaRPr lang="fr-FR"/>
                    </a:p>
                  </a:txBody>
                  <a:tcPr/>
                </a:tc>
                <a:tc>
                  <a:txBody>
                    <a:bodyPr/>
                    <a:lstStyle/>
                    <a:p>
                      <a:pPr>
                        <a:defRPr/>
                      </a:pPr>
                      <a:endParaRPr lang="fr-FR"/>
                    </a:p>
                  </a:txBody>
                  <a:tcPr/>
                </a:tc>
                <a:tc>
                  <a:txBody>
                    <a:bodyPr/>
                    <a:lstStyle/>
                    <a:p>
                      <a:pPr>
                        <a:defRPr/>
                      </a:pPr>
                      <a:endParaRPr lang="fr-FR"/>
                    </a:p>
                  </a:txBody>
                  <a:tcPr>
                    <a:solidFill>
                      <a:schemeClr val="accent2"/>
                    </a:solidFill>
                  </a:tcPr>
                </a:tc>
                <a:extLst>
                  <a:ext uri="{0D108BD9-81ED-4DB2-BD59-A6C34878D82A}">
                    <a16:rowId xmlns:a16="http://schemas.microsoft.com/office/drawing/2014/main" val="10008"/>
                  </a:ext>
                </a:extLst>
              </a:tr>
            </a:tbl>
          </a:graphicData>
        </a:graphic>
      </p:graphicFrame>
      <p:sp>
        <p:nvSpPr>
          <p:cNvPr id="5" name="ZoneTexte 1"/>
          <p:cNvSpPr/>
          <p:nvPr/>
        </p:nvSpPr>
        <p:spPr bwMode="auto">
          <a:xfrm rot="20218572">
            <a:off x="4900634" y="3922028"/>
            <a:ext cx="8501063" cy="1015663"/>
          </a:xfrm>
          <a:prstGeom prst="rect">
            <a:avLst/>
          </a:prstGeom>
          <a:noFill/>
        </p:spPr>
        <p:txBody>
          <a:bodyPr wrap="square" rtlCol="0">
            <a:spAutoFit/>
          </a:bodyPr>
          <a:lstStyle/>
          <a:p>
            <a:pPr>
              <a:defRPr/>
            </a:pPr>
            <a:r>
              <a:rPr lang="fr-FR" sz="6000">
                <a:solidFill>
                  <a:schemeClr val="bg2">
                    <a:lumMod val="75000"/>
                  </a:schemeClr>
                </a:solidFill>
              </a:rPr>
              <a:t>Document de travail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Plan de la réunion</a:t>
            </a:r>
            <a:endParaRPr/>
          </a:p>
        </p:txBody>
      </p:sp>
      <p:sp>
        <p:nvSpPr>
          <p:cNvPr id="5" name="Espace réservé du contenu 2"/>
          <p:cNvSpPr>
            <a:spLocks noGrp="1"/>
          </p:cNvSpPr>
          <p:nvPr>
            <p:ph idx="1"/>
          </p:nvPr>
        </p:nvSpPr>
        <p:spPr bwMode="auto"/>
        <p:txBody>
          <a:bodyPr/>
          <a:lstStyle/>
          <a:p>
            <a:pPr>
              <a:defRPr/>
            </a:pPr>
            <a:r>
              <a:rPr lang="fr-FR"/>
              <a:t>L’inspection pédagogique de mathématiques </a:t>
            </a:r>
            <a:endParaRPr/>
          </a:p>
          <a:p>
            <a:pPr>
              <a:defRPr/>
            </a:pPr>
            <a:r>
              <a:rPr lang="fr-FR"/>
              <a:t>Continuité pédagogique : bilan et perspectives</a:t>
            </a:r>
            <a:endParaRPr/>
          </a:p>
          <a:p>
            <a:pPr>
              <a:defRPr/>
            </a:pPr>
            <a:r>
              <a:rPr lang="fr-FR"/>
              <a:t>Priorités dans les programmes</a:t>
            </a:r>
            <a:endParaRPr/>
          </a:p>
          <a:p>
            <a:pPr>
              <a:defRPr/>
            </a:pPr>
            <a:r>
              <a:rPr lang="fr-FR"/>
              <a:t>Oral, automatismes et différenciation</a:t>
            </a:r>
            <a:endParaRPr/>
          </a:p>
          <a:p>
            <a:pPr>
              <a:defRPr/>
            </a:pPr>
            <a:r>
              <a:rPr lang="fr-FR"/>
              <a:t>Baccalauréat 2021 et grand oral</a:t>
            </a:r>
            <a:endParaRPr/>
          </a:p>
          <a:p>
            <a:pPr>
              <a:defRPr/>
            </a:pPr>
            <a:r>
              <a:rPr lang="fr-FR"/>
              <a:t>Mathématiques complémentaires</a:t>
            </a:r>
            <a:endParaRPr/>
          </a:p>
          <a:p>
            <a:pPr>
              <a:defRPr/>
            </a:pPr>
            <a:r>
              <a:rPr lang="fr-FR"/>
              <a:t>Enseignement scientifique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200"/>
              <a:t>Thème d’étude : répartition des richesses</a:t>
            </a:r>
            <a:br>
              <a:rPr lang="fr-FR" sz="3200"/>
            </a:br>
            <a:r>
              <a:rPr lang="fr-FR" sz="2200"/>
              <a:t>Problème étudié : courbe de Lorenz, indice de Gini</a:t>
            </a:r>
            <a:endParaRPr sz="3200"/>
          </a:p>
        </p:txBody>
      </p:sp>
      <p:graphicFrame>
        <p:nvGraphicFramePr>
          <p:cNvPr id="5" name="Tableau 8"/>
          <p:cNvGraphicFramePr>
            <a:graphicFrameLocks noGrp="1"/>
          </p:cNvGraphicFramePr>
          <p:nvPr/>
        </p:nvGraphicFramePr>
        <p:xfrm>
          <a:off x="200479" y="1600200"/>
          <a:ext cx="3156870" cy="4622770"/>
        </p:xfrm>
        <a:graphic>
          <a:graphicData uri="http://schemas.openxmlformats.org/drawingml/2006/table">
            <a:tbl>
              <a:tblPr firstRow="1" bandRow="1"/>
              <a:tblGrid>
                <a:gridCol w="1052290">
                  <a:extLst>
                    <a:ext uri="{9D8B030D-6E8A-4147-A177-3AD203B41FA5}">
                      <a16:colId xmlns:a16="http://schemas.microsoft.com/office/drawing/2014/main" val="20000"/>
                    </a:ext>
                  </a:extLst>
                </a:gridCol>
                <a:gridCol w="1052290">
                  <a:extLst>
                    <a:ext uri="{9D8B030D-6E8A-4147-A177-3AD203B41FA5}">
                      <a16:colId xmlns:a16="http://schemas.microsoft.com/office/drawing/2014/main" val="20001"/>
                    </a:ext>
                  </a:extLst>
                </a:gridCol>
                <a:gridCol w="1052290">
                  <a:extLst>
                    <a:ext uri="{9D8B030D-6E8A-4147-A177-3AD203B41FA5}">
                      <a16:colId xmlns:a16="http://schemas.microsoft.com/office/drawing/2014/main" val="20002"/>
                    </a:ext>
                  </a:extLst>
                </a:gridCol>
              </a:tblGrid>
              <a:tr h="370837">
                <a:tc>
                  <a:txBody>
                    <a:bodyPr/>
                    <a:lstStyle/>
                    <a:p>
                      <a:pPr>
                        <a:defRPr/>
                      </a:pPr>
                      <a:r>
                        <a:rPr lang="fr-FR"/>
                        <a:t>Décile de la pop.</a:t>
                      </a:r>
                      <a:endParaRPr/>
                    </a:p>
                  </a:txBody>
                  <a:tcPr/>
                </a:tc>
                <a:tc>
                  <a:txBody>
                    <a:bodyPr/>
                    <a:lstStyle/>
                    <a:p>
                      <a:pPr>
                        <a:defRPr/>
                      </a:pPr>
                      <a:r>
                        <a:rPr lang="fr-FR"/>
                        <a:t>Part des salaires</a:t>
                      </a:r>
                      <a:endParaRPr/>
                    </a:p>
                  </a:txBody>
                  <a:tcPr/>
                </a:tc>
                <a:tc>
                  <a:txBody>
                    <a:bodyPr/>
                    <a:lstStyle/>
                    <a:p>
                      <a:pPr>
                        <a:defRPr/>
                      </a:pPr>
                      <a:r>
                        <a:rPr lang="fr-FR"/>
                        <a:t>F. C. C.</a:t>
                      </a:r>
                      <a:endParaRPr/>
                    </a:p>
                  </a:txBody>
                  <a:tcPr/>
                </a:tc>
                <a:extLst>
                  <a:ext uri="{0D108BD9-81ED-4DB2-BD59-A6C34878D82A}">
                    <a16:rowId xmlns:a16="http://schemas.microsoft.com/office/drawing/2014/main" val="10000"/>
                  </a:ext>
                </a:extLst>
              </a:tr>
              <a:tr h="370837">
                <a:tc>
                  <a:txBody>
                    <a:bodyPr/>
                    <a:lstStyle/>
                    <a:p>
                      <a:pPr>
                        <a:defRPr/>
                      </a:pPr>
                      <a:r>
                        <a:rPr lang="fr-FR"/>
                        <a:t>D1</a:t>
                      </a:r>
                      <a:endParaRPr/>
                    </a:p>
                  </a:txBody>
                  <a:tcPr/>
                </a:tc>
                <a:tc>
                  <a:txBody>
                    <a:bodyPr/>
                    <a:lstStyle/>
                    <a:p>
                      <a:pPr>
                        <a:defRPr/>
                      </a:pPr>
                      <a:r>
                        <a:rPr lang="fr-FR"/>
                        <a:t>0,08</a:t>
                      </a:r>
                      <a:endParaRPr/>
                    </a:p>
                  </a:txBody>
                  <a:tcPr/>
                </a:tc>
                <a:tc>
                  <a:txBody>
                    <a:bodyPr/>
                    <a:lstStyle/>
                    <a:p>
                      <a:pPr>
                        <a:defRPr/>
                      </a:pPr>
                      <a:r>
                        <a:rPr lang="fr-FR"/>
                        <a:t>0,08</a:t>
                      </a:r>
                      <a:endParaRPr/>
                    </a:p>
                  </a:txBody>
                  <a:tcPr/>
                </a:tc>
                <a:extLst>
                  <a:ext uri="{0D108BD9-81ED-4DB2-BD59-A6C34878D82A}">
                    <a16:rowId xmlns:a16="http://schemas.microsoft.com/office/drawing/2014/main" val="10001"/>
                  </a:ext>
                </a:extLst>
              </a:tr>
              <a:tr h="370837">
                <a:tc>
                  <a:txBody>
                    <a:bodyPr/>
                    <a:lstStyle/>
                    <a:p>
                      <a:pPr>
                        <a:defRPr/>
                      </a:pPr>
                      <a:r>
                        <a:rPr lang="fr-FR"/>
                        <a:t>D2</a:t>
                      </a:r>
                      <a:endParaRPr/>
                    </a:p>
                  </a:txBody>
                  <a:tcPr/>
                </a:tc>
                <a:tc>
                  <a:txBody>
                    <a:bodyPr/>
                    <a:lstStyle/>
                    <a:p>
                      <a:pPr>
                        <a:defRPr/>
                      </a:pPr>
                      <a:r>
                        <a:rPr lang="fr-FR"/>
                        <a:t>0,05</a:t>
                      </a:r>
                      <a:endParaRPr/>
                    </a:p>
                  </a:txBody>
                  <a:tcPr/>
                </a:tc>
                <a:tc>
                  <a:txBody>
                    <a:bodyPr/>
                    <a:lstStyle/>
                    <a:p>
                      <a:pPr>
                        <a:defRPr/>
                      </a:pPr>
                      <a:r>
                        <a:rPr lang="fr-FR"/>
                        <a:t>0,13</a:t>
                      </a:r>
                      <a:endParaRPr/>
                    </a:p>
                  </a:txBody>
                  <a:tcPr/>
                </a:tc>
                <a:extLst>
                  <a:ext uri="{0D108BD9-81ED-4DB2-BD59-A6C34878D82A}">
                    <a16:rowId xmlns:a16="http://schemas.microsoft.com/office/drawing/2014/main" val="10002"/>
                  </a:ext>
                </a:extLst>
              </a:tr>
              <a:tr h="370837">
                <a:tc>
                  <a:txBody>
                    <a:bodyPr/>
                    <a:lstStyle/>
                    <a:p>
                      <a:pPr>
                        <a:defRPr/>
                      </a:pPr>
                      <a:r>
                        <a:rPr lang="fr-FR"/>
                        <a:t>D3</a:t>
                      </a:r>
                      <a:endParaRPr/>
                    </a:p>
                  </a:txBody>
                  <a:tcPr/>
                </a:tc>
                <a:tc>
                  <a:txBody>
                    <a:bodyPr/>
                    <a:lstStyle/>
                    <a:p>
                      <a:pPr>
                        <a:defRPr/>
                      </a:pPr>
                      <a:r>
                        <a:rPr lang="fr-FR"/>
                        <a:t>0,04</a:t>
                      </a:r>
                      <a:endParaRPr/>
                    </a:p>
                  </a:txBody>
                  <a:tcPr/>
                </a:tc>
                <a:tc>
                  <a:txBody>
                    <a:bodyPr/>
                    <a:lstStyle/>
                    <a:p>
                      <a:pPr>
                        <a:defRPr/>
                      </a:pPr>
                      <a:r>
                        <a:rPr lang="fr-FR"/>
                        <a:t>0,17</a:t>
                      </a:r>
                      <a:endParaRPr/>
                    </a:p>
                  </a:txBody>
                  <a:tcPr/>
                </a:tc>
                <a:extLst>
                  <a:ext uri="{0D108BD9-81ED-4DB2-BD59-A6C34878D82A}">
                    <a16:rowId xmlns:a16="http://schemas.microsoft.com/office/drawing/2014/main" val="10003"/>
                  </a:ext>
                </a:extLst>
              </a:tr>
              <a:tr h="370837">
                <a:tc>
                  <a:txBody>
                    <a:bodyPr/>
                    <a:lstStyle/>
                    <a:p>
                      <a:pPr>
                        <a:defRPr/>
                      </a:pPr>
                      <a:r>
                        <a:rPr lang="fr-FR"/>
                        <a:t>D4</a:t>
                      </a:r>
                      <a:endParaRPr/>
                    </a:p>
                  </a:txBody>
                  <a:tcPr/>
                </a:tc>
                <a:tc>
                  <a:txBody>
                    <a:bodyPr/>
                    <a:lstStyle/>
                    <a:p>
                      <a:pPr>
                        <a:defRPr/>
                      </a:pPr>
                      <a:r>
                        <a:rPr lang="fr-FR"/>
                        <a:t>0,06</a:t>
                      </a:r>
                      <a:endParaRPr/>
                    </a:p>
                  </a:txBody>
                  <a:tcPr/>
                </a:tc>
                <a:tc>
                  <a:txBody>
                    <a:bodyPr/>
                    <a:lstStyle/>
                    <a:p>
                      <a:pPr>
                        <a:defRPr/>
                      </a:pPr>
                      <a:r>
                        <a:rPr lang="fr-FR"/>
                        <a:t>0,23</a:t>
                      </a:r>
                      <a:endParaRPr/>
                    </a:p>
                  </a:txBody>
                  <a:tcPr/>
                </a:tc>
                <a:extLst>
                  <a:ext uri="{0D108BD9-81ED-4DB2-BD59-A6C34878D82A}">
                    <a16:rowId xmlns:a16="http://schemas.microsoft.com/office/drawing/2014/main" val="10004"/>
                  </a:ext>
                </a:extLst>
              </a:tr>
              <a:tr h="370837">
                <a:tc>
                  <a:txBody>
                    <a:bodyPr/>
                    <a:lstStyle/>
                    <a:p>
                      <a:pPr>
                        <a:defRPr/>
                      </a:pPr>
                      <a:r>
                        <a:rPr lang="fr-FR"/>
                        <a:t>D5</a:t>
                      </a:r>
                      <a:endParaRPr/>
                    </a:p>
                  </a:txBody>
                  <a:tcPr/>
                </a:tc>
                <a:tc>
                  <a:txBody>
                    <a:bodyPr/>
                    <a:lstStyle/>
                    <a:p>
                      <a:pPr>
                        <a:defRPr/>
                      </a:pPr>
                      <a:r>
                        <a:rPr lang="fr-FR"/>
                        <a:t>0,09</a:t>
                      </a:r>
                      <a:endParaRPr/>
                    </a:p>
                  </a:txBody>
                  <a:tcPr/>
                </a:tc>
                <a:tc>
                  <a:txBody>
                    <a:bodyPr/>
                    <a:lstStyle/>
                    <a:p>
                      <a:pPr>
                        <a:defRPr/>
                      </a:pPr>
                      <a:r>
                        <a:rPr lang="fr-FR"/>
                        <a:t>0,32</a:t>
                      </a:r>
                      <a:endParaRPr/>
                    </a:p>
                  </a:txBody>
                  <a:tcPr/>
                </a:tc>
                <a:extLst>
                  <a:ext uri="{0D108BD9-81ED-4DB2-BD59-A6C34878D82A}">
                    <a16:rowId xmlns:a16="http://schemas.microsoft.com/office/drawing/2014/main" val="10005"/>
                  </a:ext>
                </a:extLst>
              </a:tr>
              <a:tr h="370837">
                <a:tc>
                  <a:txBody>
                    <a:bodyPr/>
                    <a:lstStyle/>
                    <a:p>
                      <a:pPr>
                        <a:defRPr/>
                      </a:pPr>
                      <a:r>
                        <a:rPr lang="fr-FR"/>
                        <a:t>D6</a:t>
                      </a:r>
                      <a:endParaRPr/>
                    </a:p>
                  </a:txBody>
                  <a:tcPr/>
                </a:tc>
                <a:tc>
                  <a:txBody>
                    <a:bodyPr/>
                    <a:lstStyle/>
                    <a:p>
                      <a:pPr>
                        <a:defRPr/>
                      </a:pPr>
                      <a:r>
                        <a:rPr lang="fr-FR"/>
                        <a:t>0,11</a:t>
                      </a:r>
                      <a:endParaRPr/>
                    </a:p>
                  </a:txBody>
                  <a:tcPr/>
                </a:tc>
                <a:tc>
                  <a:txBody>
                    <a:bodyPr/>
                    <a:lstStyle/>
                    <a:p>
                      <a:pPr>
                        <a:defRPr/>
                      </a:pPr>
                      <a:r>
                        <a:rPr lang="fr-FR"/>
                        <a:t>0,43</a:t>
                      </a:r>
                      <a:endParaRPr/>
                    </a:p>
                  </a:txBody>
                  <a:tcPr/>
                </a:tc>
                <a:extLst>
                  <a:ext uri="{0D108BD9-81ED-4DB2-BD59-A6C34878D82A}">
                    <a16:rowId xmlns:a16="http://schemas.microsoft.com/office/drawing/2014/main" val="10006"/>
                  </a:ext>
                </a:extLst>
              </a:tr>
              <a:tr h="370837">
                <a:tc>
                  <a:txBody>
                    <a:bodyPr/>
                    <a:lstStyle/>
                    <a:p>
                      <a:pPr>
                        <a:defRPr/>
                      </a:pPr>
                      <a:r>
                        <a:rPr lang="fr-FR"/>
                        <a:t>D7</a:t>
                      </a:r>
                      <a:endParaRPr/>
                    </a:p>
                  </a:txBody>
                  <a:tcPr/>
                </a:tc>
                <a:tc>
                  <a:txBody>
                    <a:bodyPr/>
                    <a:lstStyle/>
                    <a:p>
                      <a:pPr>
                        <a:defRPr/>
                      </a:pPr>
                      <a:r>
                        <a:rPr lang="fr-FR"/>
                        <a:t>0,14</a:t>
                      </a:r>
                      <a:endParaRPr/>
                    </a:p>
                  </a:txBody>
                  <a:tcPr/>
                </a:tc>
                <a:tc>
                  <a:txBody>
                    <a:bodyPr/>
                    <a:lstStyle/>
                    <a:p>
                      <a:pPr>
                        <a:defRPr/>
                      </a:pPr>
                      <a:r>
                        <a:rPr lang="fr-FR"/>
                        <a:t>0,57</a:t>
                      </a:r>
                      <a:endParaRPr/>
                    </a:p>
                  </a:txBody>
                  <a:tcPr/>
                </a:tc>
                <a:extLst>
                  <a:ext uri="{0D108BD9-81ED-4DB2-BD59-A6C34878D82A}">
                    <a16:rowId xmlns:a16="http://schemas.microsoft.com/office/drawing/2014/main" val="10007"/>
                  </a:ext>
                </a:extLst>
              </a:tr>
              <a:tr h="370837">
                <a:tc>
                  <a:txBody>
                    <a:bodyPr/>
                    <a:lstStyle/>
                    <a:p>
                      <a:pPr>
                        <a:defRPr/>
                      </a:pPr>
                      <a:r>
                        <a:rPr lang="fr-FR"/>
                        <a:t>D8</a:t>
                      </a:r>
                      <a:endParaRPr/>
                    </a:p>
                  </a:txBody>
                  <a:tcPr/>
                </a:tc>
                <a:tc>
                  <a:txBody>
                    <a:bodyPr/>
                    <a:lstStyle/>
                    <a:p>
                      <a:pPr>
                        <a:defRPr/>
                      </a:pPr>
                      <a:r>
                        <a:rPr lang="fr-FR"/>
                        <a:t>0,16</a:t>
                      </a:r>
                      <a:endParaRPr/>
                    </a:p>
                  </a:txBody>
                  <a:tcPr/>
                </a:tc>
                <a:tc>
                  <a:txBody>
                    <a:bodyPr/>
                    <a:lstStyle/>
                    <a:p>
                      <a:pPr>
                        <a:defRPr/>
                      </a:pPr>
                      <a:r>
                        <a:rPr lang="fr-FR"/>
                        <a:t>0,73</a:t>
                      </a:r>
                      <a:endParaRPr/>
                    </a:p>
                  </a:txBody>
                  <a:tcPr/>
                </a:tc>
                <a:extLst>
                  <a:ext uri="{0D108BD9-81ED-4DB2-BD59-A6C34878D82A}">
                    <a16:rowId xmlns:a16="http://schemas.microsoft.com/office/drawing/2014/main" val="10008"/>
                  </a:ext>
                </a:extLst>
              </a:tr>
              <a:tr h="370837">
                <a:tc>
                  <a:txBody>
                    <a:bodyPr/>
                    <a:lstStyle/>
                    <a:p>
                      <a:pPr>
                        <a:defRPr/>
                      </a:pPr>
                      <a:r>
                        <a:rPr lang="fr-FR"/>
                        <a:t>D9</a:t>
                      </a:r>
                      <a:endParaRPr/>
                    </a:p>
                  </a:txBody>
                  <a:tcPr/>
                </a:tc>
                <a:tc>
                  <a:txBody>
                    <a:bodyPr/>
                    <a:lstStyle/>
                    <a:p>
                      <a:pPr>
                        <a:defRPr/>
                      </a:pPr>
                      <a:r>
                        <a:rPr lang="fr-FR"/>
                        <a:t>0,15</a:t>
                      </a:r>
                      <a:endParaRPr/>
                    </a:p>
                  </a:txBody>
                  <a:tcPr/>
                </a:tc>
                <a:tc>
                  <a:txBody>
                    <a:bodyPr/>
                    <a:lstStyle/>
                    <a:p>
                      <a:pPr>
                        <a:defRPr/>
                      </a:pPr>
                      <a:r>
                        <a:rPr lang="fr-FR"/>
                        <a:t>0,88</a:t>
                      </a:r>
                      <a:endParaRPr/>
                    </a:p>
                  </a:txBody>
                  <a:tcPr/>
                </a:tc>
                <a:extLst>
                  <a:ext uri="{0D108BD9-81ED-4DB2-BD59-A6C34878D82A}">
                    <a16:rowId xmlns:a16="http://schemas.microsoft.com/office/drawing/2014/main" val="10009"/>
                  </a:ext>
                </a:extLst>
              </a:tr>
              <a:tr h="370837">
                <a:tc>
                  <a:txBody>
                    <a:bodyPr/>
                    <a:lstStyle/>
                    <a:p>
                      <a:pPr>
                        <a:defRPr/>
                      </a:pPr>
                      <a:r>
                        <a:rPr lang="fr-FR"/>
                        <a:t>D10</a:t>
                      </a:r>
                      <a:endParaRPr/>
                    </a:p>
                  </a:txBody>
                  <a:tcPr/>
                </a:tc>
                <a:tc>
                  <a:txBody>
                    <a:bodyPr/>
                    <a:lstStyle/>
                    <a:p>
                      <a:pPr>
                        <a:defRPr/>
                      </a:pPr>
                      <a:r>
                        <a:rPr lang="fr-FR"/>
                        <a:t>0,12</a:t>
                      </a:r>
                      <a:endParaRPr/>
                    </a:p>
                  </a:txBody>
                  <a:tcPr/>
                </a:tc>
                <a:tc>
                  <a:txBody>
                    <a:bodyPr/>
                    <a:lstStyle/>
                    <a:p>
                      <a:pPr>
                        <a:defRPr/>
                      </a:pPr>
                      <a:r>
                        <a:rPr lang="fr-FR"/>
                        <a:t>1</a:t>
                      </a:r>
                      <a:endParaRPr/>
                    </a:p>
                  </a:txBody>
                  <a:tcPr/>
                </a:tc>
                <a:extLst>
                  <a:ext uri="{0D108BD9-81ED-4DB2-BD59-A6C34878D82A}">
                    <a16:rowId xmlns:a16="http://schemas.microsoft.com/office/drawing/2014/main" val="10010"/>
                  </a:ext>
                </a:extLst>
              </a:tr>
            </a:tbl>
          </a:graphicData>
        </a:graphic>
      </p:graphicFrame>
      <p:sp>
        <p:nvSpPr>
          <p:cNvPr id="6" name="ZoneTexte 9"/>
          <p:cNvSpPr/>
          <p:nvPr/>
        </p:nvSpPr>
        <p:spPr bwMode="auto">
          <a:xfrm>
            <a:off x="3357349" y="1600200"/>
            <a:ext cx="8225051" cy="923330"/>
          </a:xfrm>
          <a:prstGeom prst="rect">
            <a:avLst/>
          </a:prstGeom>
          <a:noFill/>
        </p:spPr>
        <p:txBody>
          <a:bodyPr wrap="square" rtlCol="0">
            <a:spAutoFit/>
          </a:bodyPr>
          <a:lstStyle/>
          <a:p>
            <a:pPr algn="just">
              <a:defRPr/>
            </a:pPr>
            <a:r>
              <a:rPr lang="fr-FR"/>
              <a:t>Le service des ressources humaines d’une entreprise a établi le tableau ci-contre donnant la distribution de l’ensemble des salaires de l’entreprise répartie par décile de la population de l’entreprise.</a:t>
            </a:r>
            <a:endParaRPr/>
          </a:p>
        </p:txBody>
      </p:sp>
      <p:graphicFrame>
        <p:nvGraphicFramePr>
          <p:cNvPr id="7" name="Graphique 10"/>
          <p:cNvGraphicFramePr>
            <a:graphicFrameLocks/>
          </p:cNvGraphicFramePr>
          <p:nvPr/>
        </p:nvGraphicFramePr>
        <p:xfrm>
          <a:off x="3832746" y="2599730"/>
          <a:ext cx="7508543" cy="2709249"/>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11"/>
          <p:cNvSpPr/>
          <p:nvPr/>
        </p:nvSpPr>
        <p:spPr bwMode="auto">
          <a:xfrm>
            <a:off x="3357349" y="5308979"/>
            <a:ext cx="8225051" cy="1200329"/>
          </a:xfrm>
          <a:prstGeom prst="rect">
            <a:avLst/>
          </a:prstGeom>
          <a:noFill/>
        </p:spPr>
        <p:txBody>
          <a:bodyPr wrap="square" rtlCol="0">
            <a:spAutoFit/>
          </a:bodyPr>
          <a:lstStyle/>
          <a:p>
            <a:pPr marL="285750" indent="-285750">
              <a:buFont typeface="Arial"/>
              <a:buChar char="•"/>
              <a:defRPr/>
            </a:pPr>
            <a:r>
              <a:rPr lang="fr-FR"/>
              <a:t>Calculs de fréquences cumulées, de paramètres statistiques, représentation graphique d’un histogramme ou d’un polygone des F. C. C.</a:t>
            </a:r>
            <a:endParaRPr/>
          </a:p>
          <a:p>
            <a:pPr marL="285750" indent="-285750">
              <a:buFont typeface="Arial"/>
              <a:buChar char="•"/>
              <a:defRPr/>
            </a:pPr>
            <a:r>
              <a:rPr lang="fr-FR"/>
              <a:t>Approche de l’indice de Gini (indication de la disparité des salaires de l’entreprise) par un calcul d’aires de rectangles.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200"/>
              <a:t>Thème d’étude : répartition des richesses</a:t>
            </a:r>
            <a:br>
              <a:rPr lang="fr-FR" sz="3200"/>
            </a:br>
            <a:r>
              <a:rPr lang="fr-FR" sz="2200"/>
              <a:t>Problème étudié : courbe de Lorenz, indice de Gini</a:t>
            </a:r>
            <a:endParaRPr sz="3200"/>
          </a:p>
        </p:txBody>
      </p:sp>
      <mc:AlternateContent xmlns:mc="http://schemas.openxmlformats.org/markup-compatibility/2006" xmlns:a14="http://schemas.microsoft.com/office/drawing/2010/main">
        <mc:Choice Requires="a14">
          <p:sp>
            <p:nvSpPr>
              <p:cNvPr id="5" name="Rectangle 4"/>
              <p:cNvSpPr/>
              <p:nvPr/>
            </p:nvSpPr>
            <p:spPr bwMode="auto">
              <a:xfrm>
                <a:off x="3522456" y="1600200"/>
                <a:ext cx="8124968" cy="646331"/>
              </a:xfrm>
              <a:prstGeom prst="rect">
                <a:avLst/>
              </a:prstGeom>
            </p:spPr>
            <p:txBody>
              <a:bodyPr wrap="square">
                <a:spAutoFit/>
              </a:bodyPr>
              <a:lstStyle/>
              <a:p>
                <a:pPr algn="just">
                  <a:defRPr/>
                </a:pPr>
                <a:r>
                  <a:rPr lang="fr-FR">
                    <a:latin typeface="+mj-lt"/>
                    <a:ea typeface="Times New Roman"/>
                  </a:rPr>
                  <a:t>On modélise le polygone des fréquences cumulées croissantes à l’aide de la fonction </a:t>
                </a:r>
                <mc:AlternateContent>
                  <mc:Choice Requires="a14">
                    <a14:m>
                      <m:oMath xmlns:m="http://schemas.openxmlformats.org/officeDocument/2006/math">
                        <m:r>
                          <a:rPr lang="fr-FR" i="1">
                            <a:latin typeface="Cambria Math"/>
                            <a:ea typeface="Times New Roman"/>
                            <a:cs typeface="Times New Roman"/>
                          </a:rPr>
                          <m:t>𝑓</m:t>
                        </m:r>
                      </m:oMath>
                    </a14:m>
                  </mc:Choice>
                  <mc:Fallback xmlns="" xmlns:w="http://schemas.openxmlformats.org/wordprocessingml/2006/main" xmlns:m="http://schemas.openxmlformats.org/officeDocument/2006/math"/>
                </mc:AlternateContent>
                <a:r>
                  <a:rPr lang="fr-FR">
                    <a:latin typeface="+mj-lt"/>
                    <a:ea typeface="Times New Roman"/>
                  </a:rPr>
                  <a:t> définie sur l’intervalle </a:t>
                </a:r>
                <mc:AlternateContent>
                  <mc:Choice Requires="a14">
                    <a14:m>
                      <m:oMath xmlns:m="http://schemas.openxmlformats.org/officeDocument/2006/math">
                        <m:d>
                          <m:dPr>
                            <m:begChr m:val="["/>
                            <m:endChr m:val="]"/>
                            <m:ctrlPr>
                              <a:rPr lang="fr-FR" i="1">
                                <a:latin typeface="Cambria Math" panose="02040503050406030204" pitchFamily="18" charset="0"/>
                                <a:ea typeface="Cambria Math"/>
                                <a:cs typeface="Cambria Math"/>
                              </a:rPr>
                            </m:ctrlPr>
                          </m:dPr>
                          <m:e>
                            <m:r>
                              <a:rPr lang="fr-FR" i="1">
                                <a:latin typeface="Cambria Math"/>
                                <a:ea typeface="Times New Roman"/>
                                <a:cs typeface="Times New Roman"/>
                              </a:rPr>
                              <m:t>0</m:t>
                            </m:r>
                            <m:r>
                              <a:rPr lang="fr-FR" i="1">
                                <a:latin typeface="Cambria Math"/>
                                <a:ea typeface="Times New Roman"/>
                                <a:cs typeface="Times New Roman"/>
                              </a:rPr>
                              <m:t>;</m:t>
                            </m:r>
                            <m:r>
                              <a:rPr lang="fr-FR" i="1">
                                <a:latin typeface="Cambria Math"/>
                                <a:ea typeface="Times New Roman"/>
                                <a:cs typeface="Times New Roman"/>
                              </a:rPr>
                              <m:t>1</m:t>
                            </m:r>
                          </m:e>
                        </m:d>
                      </m:oMath>
                    </a14:m>
                  </mc:Choice>
                  <mc:Fallback xmlns="" xmlns:w="http://schemas.openxmlformats.org/wordprocessingml/2006/main" xmlns:m="http://schemas.openxmlformats.org/officeDocument/2006/math"/>
                </mc:AlternateContent>
                <a:r>
                  <a:rPr lang="fr-FR">
                    <a:latin typeface="+mj-lt"/>
                    <a:ea typeface="Times New Roman"/>
                  </a:rPr>
                  <a:t> par </a:t>
                </a:r>
                <mc:AlternateContent>
                  <mc:Choice Requires="a14">
                    <a14:m>
                      <m:oMath xmlns:m="http://schemas.openxmlformats.org/officeDocument/2006/math">
                        <m:r>
                          <a:rPr lang="fr-FR" i="1">
                            <a:latin typeface="Cambria Math"/>
                            <a:ea typeface="Times New Roman"/>
                            <a:cs typeface="Times New Roman"/>
                          </a:rPr>
                          <m:t>𝑓</m:t>
                        </m:r>
                        <m:d>
                          <m:dPr>
                            <m:ctrlPr>
                              <a:rPr lang="fr-FR" i="1">
                                <a:latin typeface="Cambria Math" panose="02040503050406030204" pitchFamily="18" charset="0"/>
                                <a:ea typeface="Cambria Math"/>
                                <a:cs typeface="Cambria Math"/>
                              </a:rPr>
                            </m:ctrlPr>
                          </m:dPr>
                          <m:e>
                            <m:r>
                              <a:rPr lang="fr-FR" i="1">
                                <a:latin typeface="Cambria Math"/>
                                <a:ea typeface="Times New Roman"/>
                                <a:cs typeface="Times New Roman"/>
                              </a:rPr>
                              <m:t>𝑥</m:t>
                            </m:r>
                          </m:e>
                        </m:d>
                        <m:r>
                          <a:rPr lang="fr-FR" i="1">
                            <a:latin typeface="Cambria Math"/>
                            <a:ea typeface="Times New Roman"/>
                            <a:cs typeface="Times New Roman"/>
                          </a:rPr>
                          <m:t>=−</m:t>
                        </m:r>
                        <m:r>
                          <a:rPr lang="fr-FR" i="1">
                            <a:latin typeface="Cambria Math"/>
                            <a:ea typeface="Times New Roman"/>
                            <a:cs typeface="Times New Roman"/>
                          </a:rPr>
                          <m:t>3</m:t>
                        </m:r>
                        <m:sSup>
                          <m:sSupPr>
                            <m:ctrlPr>
                              <a:rPr lang="fr-FR" i="1">
                                <a:latin typeface="Cambria Math" panose="02040503050406030204" pitchFamily="18" charset="0"/>
                                <a:ea typeface="Cambria Math"/>
                                <a:cs typeface="Cambria Math"/>
                              </a:rPr>
                            </m:ctrlPr>
                          </m:sSupPr>
                          <m:e>
                            <m:r>
                              <a:rPr lang="fr-FR" i="1">
                                <a:latin typeface="Cambria Math"/>
                                <a:ea typeface="Times New Roman"/>
                                <a:cs typeface="Times New Roman"/>
                              </a:rPr>
                              <m:t>𝑥</m:t>
                            </m:r>
                          </m:e>
                          <m:sup>
                            <m:r>
                              <a:rPr lang="fr-FR" i="1">
                                <a:latin typeface="Cambria Math"/>
                                <a:ea typeface="Times New Roman"/>
                                <a:cs typeface="Times New Roman"/>
                              </a:rPr>
                              <m:t>4</m:t>
                            </m:r>
                          </m:sup>
                        </m:sSup>
                        <m:r>
                          <a:rPr lang="fr-FR" i="1">
                            <a:latin typeface="Cambria Math"/>
                            <a:ea typeface="Times New Roman"/>
                            <a:cs typeface="Times New Roman"/>
                          </a:rPr>
                          <m:t>+</m:t>
                        </m:r>
                        <m:r>
                          <a:rPr lang="fr-FR" i="1">
                            <a:latin typeface="Cambria Math"/>
                            <a:ea typeface="Times New Roman"/>
                            <a:cs typeface="Times New Roman"/>
                          </a:rPr>
                          <m:t>6</m:t>
                        </m:r>
                        <m:sSup>
                          <m:sSupPr>
                            <m:ctrlPr>
                              <a:rPr lang="fr-FR" i="1">
                                <a:latin typeface="Cambria Math" panose="02040503050406030204" pitchFamily="18" charset="0"/>
                                <a:ea typeface="Cambria Math"/>
                                <a:cs typeface="Cambria Math"/>
                              </a:rPr>
                            </m:ctrlPr>
                          </m:sSupPr>
                          <m:e>
                            <m:r>
                              <a:rPr lang="fr-FR" i="1">
                                <a:latin typeface="Cambria Math"/>
                                <a:ea typeface="Times New Roman"/>
                                <a:cs typeface="Times New Roman"/>
                              </a:rPr>
                              <m:t>𝑥</m:t>
                            </m:r>
                          </m:e>
                          <m:sup>
                            <m:r>
                              <a:rPr lang="fr-FR" i="1">
                                <a:latin typeface="Cambria Math"/>
                                <a:ea typeface="Times New Roman"/>
                                <a:cs typeface="Times New Roman"/>
                              </a:rPr>
                              <m:t>3</m:t>
                            </m:r>
                          </m:sup>
                        </m:sSup>
                        <m:r>
                          <a:rPr lang="fr-FR" i="1">
                            <a:latin typeface="Cambria Math"/>
                            <a:ea typeface="Times New Roman"/>
                            <a:cs typeface="Times New Roman"/>
                          </a:rPr>
                          <m:t>−</m:t>
                        </m:r>
                        <m:r>
                          <a:rPr lang="fr-FR" i="1">
                            <a:latin typeface="Cambria Math"/>
                            <a:ea typeface="Times New Roman"/>
                            <a:cs typeface="Times New Roman"/>
                          </a:rPr>
                          <m:t>3</m:t>
                        </m:r>
                        <m:sSup>
                          <m:sSupPr>
                            <m:ctrlPr>
                              <a:rPr lang="fr-FR" i="1">
                                <a:latin typeface="Cambria Math" panose="02040503050406030204" pitchFamily="18" charset="0"/>
                                <a:ea typeface="Cambria Math"/>
                                <a:cs typeface="Cambria Math"/>
                              </a:rPr>
                            </m:ctrlPr>
                          </m:sSupPr>
                          <m:e>
                            <m:r>
                              <a:rPr lang="fr-FR" i="1">
                                <a:latin typeface="Cambria Math"/>
                                <a:ea typeface="Times New Roman"/>
                                <a:cs typeface="Times New Roman"/>
                              </a:rPr>
                              <m:t>𝑥</m:t>
                            </m:r>
                          </m:e>
                          <m:sup>
                            <m:r>
                              <a:rPr lang="fr-FR" i="1">
                                <a:latin typeface="Cambria Math"/>
                                <a:ea typeface="Times New Roman"/>
                                <a:cs typeface="Times New Roman"/>
                              </a:rPr>
                              <m:t>2</m:t>
                            </m:r>
                          </m:sup>
                        </m:sSup>
                        <m:r>
                          <a:rPr lang="fr-FR" i="1">
                            <a:latin typeface="Cambria Math"/>
                            <a:ea typeface="Times New Roman"/>
                            <a:cs typeface="Times New Roman"/>
                          </a:rPr>
                          <m:t>+</m:t>
                        </m:r>
                        <m:r>
                          <a:rPr lang="fr-FR" i="1">
                            <a:latin typeface="Cambria Math"/>
                            <a:ea typeface="Times New Roman"/>
                            <a:cs typeface="Times New Roman"/>
                          </a:rPr>
                          <m:t>𝑥</m:t>
                        </m:r>
                      </m:oMath>
                    </a14:m>
                  </mc:Choice>
                  <mc:Fallback xmlns="" xmlns:w="http://schemas.openxmlformats.org/wordprocessingml/2006/main" xmlns:m="http://schemas.openxmlformats.org/officeDocument/2006/math"/>
                </mc:AlternateContent>
                <a:r>
                  <a:rPr lang="fr-FR">
                    <a:latin typeface="Times New Roman"/>
                    <a:ea typeface="Times New Roman"/>
                  </a:rPr>
                  <a:t>.</a:t>
                </a:r>
                <a:endParaRPr lang="fr-FR"/>
              </a:p>
            </p:txBody>
          </p:sp>
        </mc:Choice>
        <mc:Fallback xmlns="">
          <p:sp>
            <p:nvSpPr>
              <p:cNvPr id="5" name="Rectangle 4"/>
              <p:cNvSpPr>
                <a:spLocks noRot="1" noChangeAspect="1" noMove="1" noResize="1" noEditPoints="1" noAdjustHandles="1" noChangeArrowheads="1" noChangeShapeType="1" noTextEdit="1"/>
              </p:cNvSpPr>
              <p:nvPr/>
            </p:nvSpPr>
            <p:spPr bwMode="auto">
              <a:xfrm>
                <a:off x="3522456" y="1600200"/>
                <a:ext cx="8124968" cy="646331"/>
              </a:xfrm>
              <a:prstGeom prst="rect">
                <a:avLst/>
              </a:prstGeom>
              <a:blipFill>
                <a:blip r:embed="rId2"/>
                <a:stretch>
                  <a:fillRect l="-675" t="-5660" r="-600" b="-13208"/>
                </a:stretch>
              </a:blipFill>
            </p:spPr>
            <p:txBody>
              <a:bodyPr/>
              <a:lstStyle/>
              <a:p>
                <a:r>
                  <a:rPr lang="fr-FR">
                    <a:noFill/>
                  </a:rPr>
                  <a:t> </a:t>
                </a:r>
              </a:p>
            </p:txBody>
          </p:sp>
        </mc:Fallback>
      </mc:AlternateContent>
      <p:graphicFrame>
        <p:nvGraphicFramePr>
          <p:cNvPr id="6" name="Tableau 6"/>
          <p:cNvGraphicFramePr>
            <a:graphicFrameLocks noGrp="1"/>
          </p:cNvGraphicFramePr>
          <p:nvPr/>
        </p:nvGraphicFramePr>
        <p:xfrm>
          <a:off x="200479" y="1600200"/>
          <a:ext cx="3156870" cy="4622770"/>
        </p:xfrm>
        <a:graphic>
          <a:graphicData uri="http://schemas.openxmlformats.org/drawingml/2006/table">
            <a:tbl>
              <a:tblPr firstRow="1" bandRow="1"/>
              <a:tblGrid>
                <a:gridCol w="1052290">
                  <a:extLst>
                    <a:ext uri="{9D8B030D-6E8A-4147-A177-3AD203B41FA5}">
                      <a16:colId xmlns:a16="http://schemas.microsoft.com/office/drawing/2014/main" val="20000"/>
                    </a:ext>
                  </a:extLst>
                </a:gridCol>
                <a:gridCol w="1052290">
                  <a:extLst>
                    <a:ext uri="{9D8B030D-6E8A-4147-A177-3AD203B41FA5}">
                      <a16:colId xmlns:a16="http://schemas.microsoft.com/office/drawing/2014/main" val="20001"/>
                    </a:ext>
                  </a:extLst>
                </a:gridCol>
                <a:gridCol w="1052290">
                  <a:extLst>
                    <a:ext uri="{9D8B030D-6E8A-4147-A177-3AD203B41FA5}">
                      <a16:colId xmlns:a16="http://schemas.microsoft.com/office/drawing/2014/main" val="20002"/>
                    </a:ext>
                  </a:extLst>
                </a:gridCol>
              </a:tblGrid>
              <a:tr h="370837">
                <a:tc>
                  <a:txBody>
                    <a:bodyPr/>
                    <a:lstStyle/>
                    <a:p>
                      <a:pPr>
                        <a:defRPr/>
                      </a:pPr>
                      <a:r>
                        <a:rPr lang="fr-FR"/>
                        <a:t>Décile de la pop.</a:t>
                      </a:r>
                      <a:endParaRPr/>
                    </a:p>
                  </a:txBody>
                  <a:tcPr/>
                </a:tc>
                <a:tc>
                  <a:txBody>
                    <a:bodyPr/>
                    <a:lstStyle/>
                    <a:p>
                      <a:pPr>
                        <a:defRPr/>
                      </a:pPr>
                      <a:r>
                        <a:rPr lang="fr-FR"/>
                        <a:t>Part des salaires</a:t>
                      </a:r>
                      <a:endParaRPr/>
                    </a:p>
                  </a:txBody>
                  <a:tcPr/>
                </a:tc>
                <a:tc>
                  <a:txBody>
                    <a:bodyPr/>
                    <a:lstStyle/>
                    <a:p>
                      <a:pPr>
                        <a:defRPr/>
                      </a:pPr>
                      <a:r>
                        <a:rPr lang="fr-FR"/>
                        <a:t>F. C. C.</a:t>
                      </a:r>
                      <a:endParaRPr/>
                    </a:p>
                  </a:txBody>
                  <a:tcPr/>
                </a:tc>
                <a:extLst>
                  <a:ext uri="{0D108BD9-81ED-4DB2-BD59-A6C34878D82A}">
                    <a16:rowId xmlns:a16="http://schemas.microsoft.com/office/drawing/2014/main" val="10000"/>
                  </a:ext>
                </a:extLst>
              </a:tr>
              <a:tr h="370837">
                <a:tc>
                  <a:txBody>
                    <a:bodyPr/>
                    <a:lstStyle/>
                    <a:p>
                      <a:pPr>
                        <a:defRPr/>
                      </a:pPr>
                      <a:r>
                        <a:rPr lang="fr-FR"/>
                        <a:t>D1</a:t>
                      </a:r>
                      <a:endParaRPr/>
                    </a:p>
                  </a:txBody>
                  <a:tcPr/>
                </a:tc>
                <a:tc>
                  <a:txBody>
                    <a:bodyPr/>
                    <a:lstStyle/>
                    <a:p>
                      <a:pPr>
                        <a:defRPr/>
                      </a:pPr>
                      <a:r>
                        <a:rPr lang="fr-FR"/>
                        <a:t>0,08</a:t>
                      </a:r>
                      <a:endParaRPr/>
                    </a:p>
                  </a:txBody>
                  <a:tcPr/>
                </a:tc>
                <a:tc>
                  <a:txBody>
                    <a:bodyPr/>
                    <a:lstStyle/>
                    <a:p>
                      <a:pPr>
                        <a:defRPr/>
                      </a:pPr>
                      <a:r>
                        <a:rPr lang="fr-FR"/>
                        <a:t>0,08</a:t>
                      </a:r>
                      <a:endParaRPr/>
                    </a:p>
                  </a:txBody>
                  <a:tcPr/>
                </a:tc>
                <a:extLst>
                  <a:ext uri="{0D108BD9-81ED-4DB2-BD59-A6C34878D82A}">
                    <a16:rowId xmlns:a16="http://schemas.microsoft.com/office/drawing/2014/main" val="10001"/>
                  </a:ext>
                </a:extLst>
              </a:tr>
              <a:tr h="370837">
                <a:tc>
                  <a:txBody>
                    <a:bodyPr/>
                    <a:lstStyle/>
                    <a:p>
                      <a:pPr>
                        <a:defRPr/>
                      </a:pPr>
                      <a:r>
                        <a:rPr lang="fr-FR"/>
                        <a:t>D2</a:t>
                      </a:r>
                      <a:endParaRPr/>
                    </a:p>
                  </a:txBody>
                  <a:tcPr/>
                </a:tc>
                <a:tc>
                  <a:txBody>
                    <a:bodyPr/>
                    <a:lstStyle/>
                    <a:p>
                      <a:pPr>
                        <a:defRPr/>
                      </a:pPr>
                      <a:r>
                        <a:rPr lang="fr-FR"/>
                        <a:t>0,05</a:t>
                      </a:r>
                      <a:endParaRPr/>
                    </a:p>
                  </a:txBody>
                  <a:tcPr/>
                </a:tc>
                <a:tc>
                  <a:txBody>
                    <a:bodyPr/>
                    <a:lstStyle/>
                    <a:p>
                      <a:pPr>
                        <a:defRPr/>
                      </a:pPr>
                      <a:r>
                        <a:rPr lang="fr-FR"/>
                        <a:t>0,13</a:t>
                      </a:r>
                      <a:endParaRPr/>
                    </a:p>
                  </a:txBody>
                  <a:tcPr/>
                </a:tc>
                <a:extLst>
                  <a:ext uri="{0D108BD9-81ED-4DB2-BD59-A6C34878D82A}">
                    <a16:rowId xmlns:a16="http://schemas.microsoft.com/office/drawing/2014/main" val="10002"/>
                  </a:ext>
                </a:extLst>
              </a:tr>
              <a:tr h="370837">
                <a:tc>
                  <a:txBody>
                    <a:bodyPr/>
                    <a:lstStyle/>
                    <a:p>
                      <a:pPr>
                        <a:defRPr/>
                      </a:pPr>
                      <a:r>
                        <a:rPr lang="fr-FR"/>
                        <a:t>D3</a:t>
                      </a:r>
                      <a:endParaRPr/>
                    </a:p>
                  </a:txBody>
                  <a:tcPr/>
                </a:tc>
                <a:tc>
                  <a:txBody>
                    <a:bodyPr/>
                    <a:lstStyle/>
                    <a:p>
                      <a:pPr>
                        <a:defRPr/>
                      </a:pPr>
                      <a:r>
                        <a:rPr lang="fr-FR"/>
                        <a:t>0,04</a:t>
                      </a:r>
                      <a:endParaRPr/>
                    </a:p>
                  </a:txBody>
                  <a:tcPr/>
                </a:tc>
                <a:tc>
                  <a:txBody>
                    <a:bodyPr/>
                    <a:lstStyle/>
                    <a:p>
                      <a:pPr>
                        <a:defRPr/>
                      </a:pPr>
                      <a:r>
                        <a:rPr lang="fr-FR"/>
                        <a:t>0,17</a:t>
                      </a:r>
                      <a:endParaRPr/>
                    </a:p>
                  </a:txBody>
                  <a:tcPr/>
                </a:tc>
                <a:extLst>
                  <a:ext uri="{0D108BD9-81ED-4DB2-BD59-A6C34878D82A}">
                    <a16:rowId xmlns:a16="http://schemas.microsoft.com/office/drawing/2014/main" val="10003"/>
                  </a:ext>
                </a:extLst>
              </a:tr>
              <a:tr h="370837">
                <a:tc>
                  <a:txBody>
                    <a:bodyPr/>
                    <a:lstStyle/>
                    <a:p>
                      <a:pPr>
                        <a:defRPr/>
                      </a:pPr>
                      <a:r>
                        <a:rPr lang="fr-FR"/>
                        <a:t>D4</a:t>
                      </a:r>
                      <a:endParaRPr/>
                    </a:p>
                  </a:txBody>
                  <a:tcPr/>
                </a:tc>
                <a:tc>
                  <a:txBody>
                    <a:bodyPr/>
                    <a:lstStyle/>
                    <a:p>
                      <a:pPr>
                        <a:defRPr/>
                      </a:pPr>
                      <a:r>
                        <a:rPr lang="fr-FR"/>
                        <a:t>0,06</a:t>
                      </a:r>
                      <a:endParaRPr/>
                    </a:p>
                  </a:txBody>
                  <a:tcPr/>
                </a:tc>
                <a:tc>
                  <a:txBody>
                    <a:bodyPr/>
                    <a:lstStyle/>
                    <a:p>
                      <a:pPr>
                        <a:defRPr/>
                      </a:pPr>
                      <a:r>
                        <a:rPr lang="fr-FR"/>
                        <a:t>0,23</a:t>
                      </a:r>
                      <a:endParaRPr/>
                    </a:p>
                  </a:txBody>
                  <a:tcPr/>
                </a:tc>
                <a:extLst>
                  <a:ext uri="{0D108BD9-81ED-4DB2-BD59-A6C34878D82A}">
                    <a16:rowId xmlns:a16="http://schemas.microsoft.com/office/drawing/2014/main" val="10004"/>
                  </a:ext>
                </a:extLst>
              </a:tr>
              <a:tr h="370837">
                <a:tc>
                  <a:txBody>
                    <a:bodyPr/>
                    <a:lstStyle/>
                    <a:p>
                      <a:pPr>
                        <a:defRPr/>
                      </a:pPr>
                      <a:r>
                        <a:rPr lang="fr-FR"/>
                        <a:t>D5</a:t>
                      </a:r>
                      <a:endParaRPr/>
                    </a:p>
                  </a:txBody>
                  <a:tcPr/>
                </a:tc>
                <a:tc>
                  <a:txBody>
                    <a:bodyPr/>
                    <a:lstStyle/>
                    <a:p>
                      <a:pPr>
                        <a:defRPr/>
                      </a:pPr>
                      <a:r>
                        <a:rPr lang="fr-FR"/>
                        <a:t>0,09</a:t>
                      </a:r>
                      <a:endParaRPr/>
                    </a:p>
                  </a:txBody>
                  <a:tcPr/>
                </a:tc>
                <a:tc>
                  <a:txBody>
                    <a:bodyPr/>
                    <a:lstStyle/>
                    <a:p>
                      <a:pPr>
                        <a:defRPr/>
                      </a:pPr>
                      <a:r>
                        <a:rPr lang="fr-FR"/>
                        <a:t>0,32</a:t>
                      </a:r>
                      <a:endParaRPr/>
                    </a:p>
                  </a:txBody>
                  <a:tcPr/>
                </a:tc>
                <a:extLst>
                  <a:ext uri="{0D108BD9-81ED-4DB2-BD59-A6C34878D82A}">
                    <a16:rowId xmlns:a16="http://schemas.microsoft.com/office/drawing/2014/main" val="10005"/>
                  </a:ext>
                </a:extLst>
              </a:tr>
              <a:tr h="370837">
                <a:tc>
                  <a:txBody>
                    <a:bodyPr/>
                    <a:lstStyle/>
                    <a:p>
                      <a:pPr>
                        <a:defRPr/>
                      </a:pPr>
                      <a:r>
                        <a:rPr lang="fr-FR"/>
                        <a:t>D6</a:t>
                      </a:r>
                      <a:endParaRPr/>
                    </a:p>
                  </a:txBody>
                  <a:tcPr/>
                </a:tc>
                <a:tc>
                  <a:txBody>
                    <a:bodyPr/>
                    <a:lstStyle/>
                    <a:p>
                      <a:pPr>
                        <a:defRPr/>
                      </a:pPr>
                      <a:r>
                        <a:rPr lang="fr-FR"/>
                        <a:t>0,11</a:t>
                      </a:r>
                      <a:endParaRPr/>
                    </a:p>
                  </a:txBody>
                  <a:tcPr/>
                </a:tc>
                <a:tc>
                  <a:txBody>
                    <a:bodyPr/>
                    <a:lstStyle/>
                    <a:p>
                      <a:pPr>
                        <a:defRPr/>
                      </a:pPr>
                      <a:r>
                        <a:rPr lang="fr-FR"/>
                        <a:t>0,43</a:t>
                      </a:r>
                      <a:endParaRPr/>
                    </a:p>
                  </a:txBody>
                  <a:tcPr/>
                </a:tc>
                <a:extLst>
                  <a:ext uri="{0D108BD9-81ED-4DB2-BD59-A6C34878D82A}">
                    <a16:rowId xmlns:a16="http://schemas.microsoft.com/office/drawing/2014/main" val="10006"/>
                  </a:ext>
                </a:extLst>
              </a:tr>
              <a:tr h="370837">
                <a:tc>
                  <a:txBody>
                    <a:bodyPr/>
                    <a:lstStyle/>
                    <a:p>
                      <a:pPr>
                        <a:defRPr/>
                      </a:pPr>
                      <a:r>
                        <a:rPr lang="fr-FR"/>
                        <a:t>D7</a:t>
                      </a:r>
                      <a:endParaRPr/>
                    </a:p>
                  </a:txBody>
                  <a:tcPr/>
                </a:tc>
                <a:tc>
                  <a:txBody>
                    <a:bodyPr/>
                    <a:lstStyle/>
                    <a:p>
                      <a:pPr>
                        <a:defRPr/>
                      </a:pPr>
                      <a:r>
                        <a:rPr lang="fr-FR"/>
                        <a:t>0,14</a:t>
                      </a:r>
                      <a:endParaRPr/>
                    </a:p>
                  </a:txBody>
                  <a:tcPr/>
                </a:tc>
                <a:tc>
                  <a:txBody>
                    <a:bodyPr/>
                    <a:lstStyle/>
                    <a:p>
                      <a:pPr>
                        <a:defRPr/>
                      </a:pPr>
                      <a:r>
                        <a:rPr lang="fr-FR"/>
                        <a:t>0,57</a:t>
                      </a:r>
                      <a:endParaRPr/>
                    </a:p>
                  </a:txBody>
                  <a:tcPr/>
                </a:tc>
                <a:extLst>
                  <a:ext uri="{0D108BD9-81ED-4DB2-BD59-A6C34878D82A}">
                    <a16:rowId xmlns:a16="http://schemas.microsoft.com/office/drawing/2014/main" val="10007"/>
                  </a:ext>
                </a:extLst>
              </a:tr>
              <a:tr h="370837">
                <a:tc>
                  <a:txBody>
                    <a:bodyPr/>
                    <a:lstStyle/>
                    <a:p>
                      <a:pPr>
                        <a:defRPr/>
                      </a:pPr>
                      <a:r>
                        <a:rPr lang="fr-FR"/>
                        <a:t>D8</a:t>
                      </a:r>
                      <a:endParaRPr/>
                    </a:p>
                  </a:txBody>
                  <a:tcPr/>
                </a:tc>
                <a:tc>
                  <a:txBody>
                    <a:bodyPr/>
                    <a:lstStyle/>
                    <a:p>
                      <a:pPr>
                        <a:defRPr/>
                      </a:pPr>
                      <a:r>
                        <a:rPr lang="fr-FR"/>
                        <a:t>0,16</a:t>
                      </a:r>
                      <a:endParaRPr/>
                    </a:p>
                  </a:txBody>
                  <a:tcPr/>
                </a:tc>
                <a:tc>
                  <a:txBody>
                    <a:bodyPr/>
                    <a:lstStyle/>
                    <a:p>
                      <a:pPr>
                        <a:defRPr/>
                      </a:pPr>
                      <a:r>
                        <a:rPr lang="fr-FR"/>
                        <a:t>0,73</a:t>
                      </a:r>
                      <a:endParaRPr/>
                    </a:p>
                  </a:txBody>
                  <a:tcPr/>
                </a:tc>
                <a:extLst>
                  <a:ext uri="{0D108BD9-81ED-4DB2-BD59-A6C34878D82A}">
                    <a16:rowId xmlns:a16="http://schemas.microsoft.com/office/drawing/2014/main" val="10008"/>
                  </a:ext>
                </a:extLst>
              </a:tr>
              <a:tr h="370837">
                <a:tc>
                  <a:txBody>
                    <a:bodyPr/>
                    <a:lstStyle/>
                    <a:p>
                      <a:pPr>
                        <a:defRPr/>
                      </a:pPr>
                      <a:r>
                        <a:rPr lang="fr-FR"/>
                        <a:t>D9</a:t>
                      </a:r>
                      <a:endParaRPr/>
                    </a:p>
                  </a:txBody>
                  <a:tcPr/>
                </a:tc>
                <a:tc>
                  <a:txBody>
                    <a:bodyPr/>
                    <a:lstStyle/>
                    <a:p>
                      <a:pPr>
                        <a:defRPr/>
                      </a:pPr>
                      <a:r>
                        <a:rPr lang="fr-FR"/>
                        <a:t>0,15</a:t>
                      </a:r>
                      <a:endParaRPr/>
                    </a:p>
                  </a:txBody>
                  <a:tcPr/>
                </a:tc>
                <a:tc>
                  <a:txBody>
                    <a:bodyPr/>
                    <a:lstStyle/>
                    <a:p>
                      <a:pPr>
                        <a:defRPr/>
                      </a:pPr>
                      <a:r>
                        <a:rPr lang="fr-FR"/>
                        <a:t>0,88</a:t>
                      </a:r>
                      <a:endParaRPr/>
                    </a:p>
                  </a:txBody>
                  <a:tcPr/>
                </a:tc>
                <a:extLst>
                  <a:ext uri="{0D108BD9-81ED-4DB2-BD59-A6C34878D82A}">
                    <a16:rowId xmlns:a16="http://schemas.microsoft.com/office/drawing/2014/main" val="10009"/>
                  </a:ext>
                </a:extLst>
              </a:tr>
              <a:tr h="370837">
                <a:tc>
                  <a:txBody>
                    <a:bodyPr/>
                    <a:lstStyle/>
                    <a:p>
                      <a:pPr>
                        <a:defRPr/>
                      </a:pPr>
                      <a:r>
                        <a:rPr lang="fr-FR"/>
                        <a:t>D10</a:t>
                      </a:r>
                      <a:endParaRPr/>
                    </a:p>
                  </a:txBody>
                  <a:tcPr/>
                </a:tc>
                <a:tc>
                  <a:txBody>
                    <a:bodyPr/>
                    <a:lstStyle/>
                    <a:p>
                      <a:pPr>
                        <a:defRPr/>
                      </a:pPr>
                      <a:r>
                        <a:rPr lang="fr-FR"/>
                        <a:t>0,12</a:t>
                      </a:r>
                      <a:endParaRPr/>
                    </a:p>
                  </a:txBody>
                  <a:tcPr/>
                </a:tc>
                <a:tc>
                  <a:txBody>
                    <a:bodyPr/>
                    <a:lstStyle/>
                    <a:p>
                      <a:pPr>
                        <a:defRPr/>
                      </a:pPr>
                      <a:r>
                        <a:rPr lang="fr-FR"/>
                        <a:t>1</a:t>
                      </a:r>
                      <a:endParaRPr/>
                    </a:p>
                  </a:txBody>
                  <a:tcPr/>
                </a:tc>
                <a:extLst>
                  <a:ext uri="{0D108BD9-81ED-4DB2-BD59-A6C34878D82A}">
                    <a16:rowId xmlns:a16="http://schemas.microsoft.com/office/drawing/2014/main" val="10010"/>
                  </a:ext>
                </a:extLst>
              </a:tr>
            </a:tbl>
          </a:graphicData>
        </a:graphic>
      </p:graphicFrame>
      <p:pic>
        <p:nvPicPr>
          <p:cNvPr id="7" name="Image 7"/>
          <p:cNvPicPr>
            <a:picLocks noChangeAspect="1"/>
          </p:cNvPicPr>
          <p:nvPr/>
        </p:nvPicPr>
        <p:blipFill>
          <a:blip r:embed="rId3"/>
          <a:stretch/>
        </p:blipFill>
        <p:spPr bwMode="auto">
          <a:xfrm>
            <a:off x="3522456" y="2344424"/>
            <a:ext cx="3997460" cy="3886208"/>
          </a:xfrm>
          <a:prstGeom prst="rect">
            <a:avLst/>
          </a:prstGeom>
        </p:spPr>
      </p:pic>
      <mc:AlternateContent xmlns:mc="http://schemas.openxmlformats.org/markup-compatibility/2006" xmlns:a14="http://schemas.microsoft.com/office/drawing/2010/main">
        <mc:Choice Requires="a14">
          <p:sp>
            <p:nvSpPr>
              <p:cNvPr id="8" name="ZoneTexte 8"/>
              <p:cNvSpPr/>
              <p:nvPr/>
            </p:nvSpPr>
            <p:spPr bwMode="auto">
              <a:xfrm>
                <a:off x="8328832" y="2683302"/>
                <a:ext cx="2603790" cy="991553"/>
              </a:xfrm>
              <a:prstGeom prst="rect">
                <a:avLst/>
              </a:prstGeom>
              <a:noFill/>
            </p:spPr>
            <p:txBody>
              <a:bodyPr wrap="none" rtlCol="0">
                <a:spAutoFit/>
              </a:bodyPr>
              <a:lstStyle/>
              <a:p>
                <a:pPr>
                  <a:defRPr/>
                </a:pPr>
                <a:r>
                  <a:rPr lang="fr-FR"/>
                  <a:t>Indice de Gini :</a:t>
                </a:r>
                <a:endParaRPr/>
              </a:p>
              <a:p>
                <a:pPr>
                  <a:defRPr/>
                </a:pPr>
                <mc:AlternateContent>
                  <mc:Choice Requires="a14">
                    <a14:m>
                      <m:oMathPara xmlns:m="http://schemas.openxmlformats.org/officeDocument/2006/math">
                        <m:oMathParaPr>
                          <m:jc m:val="centerGroup"/>
                        </m:oMathParaPr>
                        <m:oMath xmlns:m="http://schemas.openxmlformats.org/officeDocument/2006/math">
                          <m:r>
                            <a:rPr lang="fr-FR" i="1">
                              <a:latin typeface="Cambria Math"/>
                            </a:rPr>
                            <m:t>𝐺</m:t>
                          </m:r>
                          <m:r>
                            <a:rPr lang="fr-FR" i="1">
                              <a:latin typeface="Cambria Math"/>
                            </a:rPr>
                            <m:t>=</m:t>
                          </m:r>
                          <m:r>
                            <a:rPr lang="fr-FR" i="1">
                              <a:latin typeface="Cambria Math"/>
                            </a:rPr>
                            <m:t>2</m:t>
                          </m:r>
                          <m:nary>
                            <m:naryPr>
                              <m:limLoc m:val="subSup"/>
                              <m:ctrlPr>
                                <a:rPr lang="fr-FR" i="1">
                                  <a:latin typeface="Cambria Math" panose="02040503050406030204" pitchFamily="18" charset="0"/>
                                  <a:ea typeface="Cambria Math"/>
                                  <a:cs typeface="Cambria Math"/>
                                </a:rPr>
                              </m:ctrlPr>
                            </m:naryPr>
                            <m:sub>
                              <m:r>
                                <a:rPr lang="fr-FR" i="1">
                                  <a:latin typeface="Cambria Math"/>
                                </a:rPr>
                                <m:t>0</m:t>
                              </m:r>
                            </m:sub>
                            <m:sup>
                              <m:r>
                                <a:rPr lang="fr-FR" i="1">
                                  <a:latin typeface="Cambria Math"/>
                                </a:rPr>
                                <m:t>1</m:t>
                              </m:r>
                            </m:sup>
                            <m:e>
                              <m:r>
                                <a:rPr lang="fr-FR" b="0" i="1">
                                  <a:latin typeface="Cambria Math"/>
                                </a:rPr>
                                <m:t>(</m:t>
                              </m:r>
                              <m:r>
                                <a:rPr lang="fr-FR" i="1">
                                  <a:latin typeface="Cambria Math"/>
                                </a:rPr>
                                <m:t>𝑥</m:t>
                              </m:r>
                              <m:r>
                                <a:rPr lang="fr-FR" i="1">
                                  <a:latin typeface="Cambria Math"/>
                                </a:rPr>
                                <m:t>−</m:t>
                              </m:r>
                              <m:r>
                                <a:rPr lang="fr-FR" i="1">
                                  <a:latin typeface="Cambria Math"/>
                                </a:rPr>
                                <m:t>𝑓</m:t>
                              </m:r>
                              <m:d>
                                <m:dPr>
                                  <m:ctrlPr>
                                    <a:rPr lang="fr-FR" i="1">
                                      <a:latin typeface="Cambria Math" panose="02040503050406030204" pitchFamily="18" charset="0"/>
                                      <a:ea typeface="Cambria Math"/>
                                      <a:cs typeface="Cambria Math"/>
                                    </a:rPr>
                                  </m:ctrlPr>
                                </m:dPr>
                                <m:e>
                                  <m:r>
                                    <a:rPr lang="fr-FR" i="1">
                                      <a:latin typeface="Cambria Math"/>
                                    </a:rPr>
                                    <m:t>𝑥</m:t>
                                  </m:r>
                                </m:e>
                              </m:d>
                              <m:r>
                                <a:rPr lang="fr-FR" b="0" i="1">
                                  <a:latin typeface="Cambria Math"/>
                                </a:rPr>
                                <m:t>)</m:t>
                              </m:r>
                            </m:e>
                          </m:nary>
                          <m:r>
                            <a:rPr lang="fr-FR" i="1">
                              <a:latin typeface="Cambria Math"/>
                            </a:rPr>
                            <m:t> </m:t>
                          </m:r>
                          <m:r>
                            <m:rPr>
                              <m:sty m:val="p"/>
                            </m:rPr>
                            <a:rPr lang="fr-FR">
                              <a:latin typeface="Cambria Math"/>
                            </a:rPr>
                            <m:t>d</m:t>
                          </m:r>
                          <m:r>
                            <a:rPr lang="fr-FR" i="1">
                              <a:latin typeface="Cambria Math"/>
                            </a:rPr>
                            <m:t>𝑥</m:t>
                          </m:r>
                        </m:oMath>
                      </m:oMathPara>
                    </a14:m>
                  </mc:Choice>
                  <mc:Fallback xmlns="" xmlns:w="http://schemas.openxmlformats.org/wordprocessingml/2006/main" xmlns:m="http://schemas.openxmlformats.org/officeDocument/2006/math"/>
                </mc:AlternateContent>
                <a:endParaRPr lang="fr-FR"/>
              </a:p>
            </p:txBody>
          </p:sp>
        </mc:Choice>
        <mc:Fallback xmlns="">
          <p:sp>
            <p:nvSpPr>
              <p:cNvPr id="8" name="ZoneTexte 8"/>
              <p:cNvSpPr>
                <a:spLocks noRot="1" noChangeAspect="1" noMove="1" noResize="1" noEditPoints="1" noAdjustHandles="1" noChangeArrowheads="1" noChangeShapeType="1" noTextEdit="1"/>
              </p:cNvSpPr>
              <p:nvPr/>
            </p:nvSpPr>
            <p:spPr bwMode="auto">
              <a:xfrm>
                <a:off x="8328832" y="2683302"/>
                <a:ext cx="2603790" cy="991553"/>
              </a:xfrm>
              <a:prstGeom prst="rect">
                <a:avLst/>
              </a:prstGeom>
              <a:blipFill>
                <a:blip r:embed="rId4"/>
                <a:stretch>
                  <a:fillRect l="-1874" t="-3067"/>
                </a:stretch>
              </a:blipFill>
            </p:spPr>
            <p:txBody>
              <a:bodyPr/>
              <a:lstStyle/>
              <a:p>
                <a:r>
                  <a:rPr lang="fr-FR">
                    <a:noFill/>
                  </a:rPr>
                  <a:t> </a:t>
                </a:r>
              </a:p>
            </p:txBody>
          </p:sp>
        </mc:Fallback>
      </mc:AlternateContent>
      <p:sp>
        <p:nvSpPr>
          <p:cNvPr id="9" name="ZoneTexte 10"/>
          <p:cNvSpPr/>
          <p:nvPr/>
        </p:nvSpPr>
        <p:spPr bwMode="auto">
          <a:xfrm>
            <a:off x="7519916" y="4380931"/>
            <a:ext cx="4127507" cy="1477328"/>
          </a:xfrm>
          <a:prstGeom prst="rect">
            <a:avLst/>
          </a:prstGeom>
          <a:noFill/>
        </p:spPr>
        <p:txBody>
          <a:bodyPr wrap="square" rtlCol="0">
            <a:spAutoFit/>
          </a:bodyPr>
          <a:lstStyle/>
          <a:p>
            <a:pPr marL="285750" indent="-285750" algn="just">
              <a:buFont typeface="Arial"/>
              <a:buChar char="•"/>
              <a:defRPr/>
            </a:pPr>
            <a:r>
              <a:rPr lang="fr-FR"/>
              <a:t>Passage d’une information par classes à un modèle continu</a:t>
            </a:r>
            <a:endParaRPr/>
          </a:p>
          <a:p>
            <a:pPr marL="285750" indent="-285750" algn="just">
              <a:buFont typeface="Arial"/>
              <a:buChar char="•"/>
              <a:defRPr/>
            </a:pPr>
            <a:r>
              <a:rPr lang="fr-FR"/>
              <a:t>Représentation graphique de fonction</a:t>
            </a:r>
            <a:endParaRPr/>
          </a:p>
          <a:p>
            <a:pPr marL="285750" indent="-285750" algn="just">
              <a:buFont typeface="Arial"/>
              <a:buChar char="•"/>
              <a:defRPr/>
            </a:pPr>
            <a:r>
              <a:rPr lang="fr-FR"/>
              <a:t>Calcul intégral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Enseignement Scientifique</a:t>
            </a:r>
            <a:endParaRPr/>
          </a:p>
        </p:txBody>
      </p:sp>
      <p:pic>
        <p:nvPicPr>
          <p:cNvPr id="5" name="Google Shape;73;p14"/>
          <p:cNvPicPr/>
          <p:nvPr/>
        </p:nvPicPr>
        <p:blipFill>
          <a:blip r:embed="rId3">
            <a:alphaModFix/>
          </a:blip>
          <a:stretch/>
        </p:blipFill>
        <p:spPr bwMode="auto">
          <a:xfrm>
            <a:off x="453525" y="1752601"/>
            <a:ext cx="11284949" cy="4800600"/>
          </a:xfrm>
          <a:prstGeom prst="rect">
            <a:avLst/>
          </a:prstGeom>
          <a:noFill/>
          <a:ln>
            <a:noFill/>
          </a:ln>
        </p:spPr>
      </p:pic>
      <p:pic>
        <p:nvPicPr>
          <p:cNvPr id="6" name="Image 2"/>
          <p:cNvPicPr>
            <a:picLocks noChangeAspect="1"/>
          </p:cNvPicPr>
          <p:nvPr/>
        </p:nvPicPr>
        <p:blipFill>
          <a:blip r:embed="rId4"/>
          <a:stretch/>
        </p:blipFill>
        <p:spPr bwMode="auto">
          <a:xfrm>
            <a:off x="10767317" y="381000"/>
            <a:ext cx="1396751" cy="10218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a:t>Enseignement Scientifique</a:t>
            </a:r>
            <a:endParaRPr/>
          </a:p>
        </p:txBody>
      </p:sp>
      <p:sp>
        <p:nvSpPr>
          <p:cNvPr id="5" name="Espace réservé du contenu 2"/>
          <p:cNvSpPr>
            <a:spLocks noGrp="1"/>
          </p:cNvSpPr>
          <p:nvPr>
            <p:ph idx="1"/>
          </p:nvPr>
        </p:nvSpPr>
        <p:spPr bwMode="auto"/>
        <p:txBody>
          <a:bodyPr/>
          <a:lstStyle/>
          <a:p>
            <a:pPr algn="just">
              <a:defRPr/>
            </a:pPr>
            <a:r>
              <a:rPr lang="fr-FR" b="1"/>
              <a:t>Sur </a:t>
            </a:r>
            <a:r>
              <a:rPr lang="fr-FR" b="1" u="sng">
                <a:hlinkClick r:id="rId3" tooltip="https://eduscol.education.fr/cid143130/enseignement-scientifique-bac-2021.html"/>
              </a:rPr>
              <a:t>éduscol</a:t>
            </a:r>
            <a:r>
              <a:rPr lang="fr-FR" b="1"/>
              <a:t> des ressources textuelles et numériques.</a:t>
            </a:r>
            <a:endParaRPr/>
          </a:p>
          <a:p>
            <a:pPr algn="just">
              <a:defRPr/>
            </a:pPr>
            <a:endParaRPr lang="fr-FR" b="1"/>
          </a:p>
        </p:txBody>
      </p:sp>
      <p:pic>
        <p:nvPicPr>
          <p:cNvPr id="6" name="Picture 2">
            <a:hlinkClick r:id="rId3"/>
          </p:cNvPr>
          <p:cNvPicPr>
            <a:picLocks noChangeAspect="1" noChangeArrowheads="1"/>
          </p:cNvPicPr>
          <p:nvPr/>
        </p:nvPicPr>
        <p:blipFill>
          <a:blip r:embed="rId4"/>
          <a:stretch/>
        </p:blipFill>
        <p:spPr bwMode="auto">
          <a:xfrm>
            <a:off x="794084" y="2182275"/>
            <a:ext cx="9949238" cy="3701168"/>
          </a:xfrm>
          <a:prstGeom prst="rect">
            <a:avLst/>
          </a:prstGeom>
          <a:noFill/>
        </p:spPr>
      </p:pic>
      <p:sp>
        <p:nvSpPr>
          <p:cNvPr id="7" name="Google Shape;89;p16"/>
          <p:cNvSpPr/>
          <p:nvPr/>
        </p:nvSpPr>
        <p:spPr bwMode="auto">
          <a:xfrm>
            <a:off x="8125564" y="5983011"/>
            <a:ext cx="4066436" cy="691200"/>
          </a:xfrm>
          <a:prstGeom prst="rect">
            <a:avLst/>
          </a:prstGeom>
          <a:noFill/>
          <a:ln>
            <a:noFill/>
          </a:ln>
        </p:spPr>
        <p:txBody>
          <a:bodyPr spcFirstLastPara="1" wrap="square" lIns="91425" tIns="91425" rIns="91425" bIns="91425" anchor="t" anchorCtr="0">
            <a:noAutofit/>
          </a:bodyPr>
          <a:lstStyle/>
          <a:p>
            <a:pPr marL="0" lvl="0" indent="0" algn="l">
              <a:lnSpc>
                <a:spcPct val="114999"/>
              </a:lnSpc>
              <a:spcBef>
                <a:spcPts val="0"/>
              </a:spcBef>
              <a:spcAft>
                <a:spcPts val="0"/>
              </a:spcAft>
              <a:buNone/>
              <a:defRPr/>
            </a:pPr>
            <a:r>
              <a:rPr lang="fr-FR" sz="2400" b="1" u="sng">
                <a:solidFill>
                  <a:srgbClr val="00B0F0"/>
                </a:solidFill>
                <a:latin typeface="Courier New"/>
                <a:ea typeface="Courier New"/>
                <a:cs typeface="Courier New"/>
                <a:hlinkClick r:id="rId5" tooltip="http://acver.fr/ggb-es-term"/>
              </a:rPr>
              <a:t>acver.fr/ggb-es-term</a:t>
            </a:r>
            <a:endParaRPr sz="2400">
              <a:solidFill>
                <a:srgbClr val="00B0F0"/>
              </a:solidFill>
              <a:latin typeface="Calibri"/>
              <a:ea typeface="Calibri"/>
              <a:cs typeface="Calibri"/>
            </a:endParaRPr>
          </a:p>
        </p:txBody>
      </p:sp>
      <p:pic>
        <p:nvPicPr>
          <p:cNvPr id="8" name="Image 3"/>
          <p:cNvPicPr>
            <a:picLocks noChangeAspect="1"/>
          </p:cNvPicPr>
          <p:nvPr/>
        </p:nvPicPr>
        <p:blipFill>
          <a:blip r:embed="rId6"/>
          <a:stretch/>
        </p:blipFill>
        <p:spPr bwMode="auto">
          <a:xfrm>
            <a:off x="10767317" y="381000"/>
            <a:ext cx="1396751" cy="1021888"/>
          </a:xfrm>
          <a:prstGeom prst="rect">
            <a:avLst/>
          </a:prstGeom>
        </p:spPr>
      </p:pic>
      <p:pic>
        <p:nvPicPr>
          <p:cNvPr id="9" name="Image 7"/>
          <p:cNvPicPr>
            <a:picLocks noChangeAspect="1"/>
          </p:cNvPicPr>
          <p:nvPr/>
        </p:nvPicPr>
        <p:blipFill>
          <a:blip r:embed="rId7"/>
          <a:stretch/>
        </p:blipFill>
        <p:spPr bwMode="auto">
          <a:xfrm>
            <a:off x="8763856" y="3310980"/>
            <a:ext cx="2399005" cy="2745016"/>
          </a:xfrm>
          <a:prstGeom prst="rect">
            <a:avLst/>
          </a:prstGeom>
        </p:spPr>
      </p:pic>
      <p:sp>
        <p:nvSpPr>
          <p:cNvPr id="10" name="Google Shape;89;p16"/>
          <p:cNvSpPr/>
          <p:nvPr/>
        </p:nvSpPr>
        <p:spPr bwMode="auto">
          <a:xfrm>
            <a:off x="921244" y="5910127"/>
            <a:ext cx="6967591" cy="691200"/>
          </a:xfrm>
          <a:prstGeom prst="rect">
            <a:avLst/>
          </a:prstGeom>
          <a:noFill/>
          <a:ln>
            <a:noFill/>
          </a:ln>
        </p:spPr>
        <p:txBody>
          <a:bodyPr spcFirstLastPara="1" wrap="square" lIns="91425" tIns="91425" rIns="91425" bIns="91425" anchor="t" anchorCtr="0">
            <a:noAutofit/>
          </a:bodyPr>
          <a:lstStyle/>
          <a:p>
            <a:pPr marL="0" lvl="0" indent="0" algn="l">
              <a:lnSpc>
                <a:spcPct val="114999"/>
              </a:lnSpc>
              <a:spcBef>
                <a:spcPts val="0"/>
              </a:spcBef>
              <a:spcAft>
                <a:spcPts val="0"/>
              </a:spcAft>
              <a:buNone/>
              <a:defRPr/>
            </a:pPr>
            <a:r>
              <a:rPr lang="fr-FR" sz="2000" b="1" u="sng">
                <a:solidFill>
                  <a:srgbClr val="674EA7"/>
                </a:solidFill>
                <a:latin typeface="Courier New"/>
                <a:ea typeface="Courier New"/>
                <a:cs typeface="Courier New"/>
                <a:hlinkClick r:id="rId3" tooltip="https://eduscol.education.fr/cid143130/enseignement-scientifique-bac-2021.html"/>
              </a:rPr>
              <a:t>eduscol.education.fr/cid143130/enseignement-scientifique-bac-2021.html</a:t>
            </a:r>
            <a:endParaRPr sz="2000">
              <a:solidFill>
                <a:srgbClr val="674EA7"/>
              </a:solidFill>
              <a:latin typeface="Calibri"/>
              <a:ea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a:t>Enseignement Scientifique</a:t>
            </a:r>
            <a:endParaRPr/>
          </a:p>
        </p:txBody>
      </p:sp>
      <p:sp>
        <p:nvSpPr>
          <p:cNvPr id="5" name="Espace réservé du contenu 2"/>
          <p:cNvSpPr>
            <a:spLocks noGrp="1"/>
          </p:cNvSpPr>
          <p:nvPr>
            <p:ph idx="1"/>
          </p:nvPr>
        </p:nvSpPr>
        <p:spPr bwMode="auto"/>
        <p:txBody>
          <a:bodyPr/>
          <a:lstStyle/>
          <a:p>
            <a:pPr algn="just">
              <a:defRPr/>
            </a:pPr>
            <a:r>
              <a:rPr lang="fr-FR" b="1"/>
              <a:t>PNF accessible à tous sur </a:t>
            </a:r>
            <a:endParaRPr/>
          </a:p>
          <a:p>
            <a:pPr algn="just">
              <a:defRPr/>
            </a:pPr>
            <a:endParaRPr lang="fr-FR" b="1"/>
          </a:p>
          <a:p>
            <a:pPr marL="0" indent="0" algn="just">
              <a:buNone/>
              <a:defRPr/>
            </a:pPr>
            <a:endParaRPr lang="fr-FR" b="1"/>
          </a:p>
        </p:txBody>
      </p:sp>
      <p:sp>
        <p:nvSpPr>
          <p:cNvPr id="6" name="Google Shape;89;p16"/>
          <p:cNvSpPr/>
          <p:nvPr/>
        </p:nvSpPr>
        <p:spPr bwMode="auto">
          <a:xfrm>
            <a:off x="818508" y="6255727"/>
            <a:ext cx="10972800" cy="691200"/>
          </a:xfrm>
          <a:prstGeom prst="rect">
            <a:avLst/>
          </a:prstGeom>
          <a:noFill/>
          <a:ln>
            <a:noFill/>
          </a:ln>
        </p:spPr>
        <p:txBody>
          <a:bodyPr spcFirstLastPara="1" wrap="square" lIns="91425" tIns="91425" rIns="91425" bIns="91425" anchor="t" anchorCtr="0">
            <a:noAutofit/>
          </a:bodyPr>
          <a:lstStyle/>
          <a:p>
            <a:pPr marL="0" lvl="0" indent="0" algn="l">
              <a:lnSpc>
                <a:spcPct val="114999"/>
              </a:lnSpc>
              <a:spcBef>
                <a:spcPts val="0"/>
              </a:spcBef>
              <a:spcAft>
                <a:spcPts val="0"/>
              </a:spcAft>
              <a:buNone/>
              <a:defRPr/>
            </a:pPr>
            <a:r>
              <a:rPr lang="fr-FR" sz="2400" b="1" u="sng">
                <a:solidFill>
                  <a:srgbClr val="674EA7"/>
                </a:solidFill>
                <a:latin typeface="Courier New"/>
                <a:ea typeface="Courier New"/>
                <a:cs typeface="Courier New"/>
                <a:hlinkClick r:id="rId3" tooltip="https://magistere.education.fr/dgesco/course/view.php?id=1980"/>
              </a:rPr>
              <a:t>magistere.education.fr/dgesco/course/view.php?id=1980</a:t>
            </a:r>
            <a:endParaRPr sz="2400">
              <a:solidFill>
                <a:srgbClr val="674EA7"/>
              </a:solidFill>
              <a:latin typeface="Calibri"/>
              <a:ea typeface="Calibri"/>
              <a:cs typeface="Calibri"/>
            </a:endParaRPr>
          </a:p>
        </p:txBody>
      </p:sp>
      <p:pic>
        <p:nvPicPr>
          <p:cNvPr id="7" name="Image 3"/>
          <p:cNvPicPr>
            <a:picLocks noChangeAspect="1"/>
          </p:cNvPicPr>
          <p:nvPr/>
        </p:nvPicPr>
        <p:blipFill>
          <a:blip r:embed="rId4"/>
          <a:stretch/>
        </p:blipFill>
        <p:spPr bwMode="auto">
          <a:xfrm>
            <a:off x="10767317" y="381000"/>
            <a:ext cx="1396751" cy="1021888"/>
          </a:xfrm>
          <a:prstGeom prst="rect">
            <a:avLst/>
          </a:prstGeom>
        </p:spPr>
      </p:pic>
      <p:pic>
        <p:nvPicPr>
          <p:cNvPr id="8" name="Image 6">
            <a:hlinkClick r:id="rId3"/>
          </p:cNvPr>
          <p:cNvPicPr>
            <a:picLocks noChangeAspect="1"/>
          </p:cNvPicPr>
          <p:nvPr/>
        </p:nvPicPr>
        <p:blipFill>
          <a:blip r:embed="rId5"/>
          <a:stretch/>
        </p:blipFill>
        <p:spPr bwMode="auto">
          <a:xfrm>
            <a:off x="818508" y="2292148"/>
            <a:ext cx="2988859" cy="3806634"/>
          </a:xfrm>
          <a:prstGeom prst="rect">
            <a:avLst/>
          </a:prstGeom>
        </p:spPr>
      </p:pic>
      <p:pic>
        <p:nvPicPr>
          <p:cNvPr id="9" name="Image 8"/>
          <p:cNvPicPr>
            <a:picLocks noChangeAspect="1"/>
          </p:cNvPicPr>
          <p:nvPr/>
        </p:nvPicPr>
        <p:blipFill>
          <a:blip r:embed="rId6"/>
          <a:stretch/>
        </p:blipFill>
        <p:spPr bwMode="auto">
          <a:xfrm>
            <a:off x="4729537" y="1606348"/>
            <a:ext cx="1952625" cy="685800"/>
          </a:xfrm>
          <a:prstGeom prst="rect">
            <a:avLst/>
          </a:prstGeom>
        </p:spPr>
      </p:pic>
      <p:pic>
        <p:nvPicPr>
          <p:cNvPr id="10" name="Image 10">
            <a:hlinkClick r:id="rId3"/>
          </p:cNvPr>
          <p:cNvPicPr>
            <a:picLocks noChangeAspect="1"/>
          </p:cNvPicPr>
          <p:nvPr/>
        </p:nvPicPr>
        <p:blipFill>
          <a:blip r:embed="rId7"/>
          <a:stretch/>
        </p:blipFill>
        <p:spPr bwMode="auto">
          <a:xfrm>
            <a:off x="3882039" y="2252694"/>
            <a:ext cx="3065878" cy="3839252"/>
          </a:xfrm>
          <a:prstGeom prst="rect">
            <a:avLst/>
          </a:prstGeom>
        </p:spPr>
      </p:pic>
      <p:pic>
        <p:nvPicPr>
          <p:cNvPr id="11" name="Image 12"/>
          <p:cNvPicPr>
            <a:picLocks noChangeAspect="1"/>
          </p:cNvPicPr>
          <p:nvPr/>
        </p:nvPicPr>
        <p:blipFill>
          <a:blip r:embed="rId8"/>
          <a:stretch/>
        </p:blipFill>
        <p:spPr bwMode="auto">
          <a:xfrm>
            <a:off x="7819444" y="4897991"/>
            <a:ext cx="1965751" cy="1295572"/>
          </a:xfrm>
          <a:prstGeom prst="rect">
            <a:avLst/>
          </a:prstGeom>
        </p:spPr>
      </p:pic>
      <p:pic>
        <p:nvPicPr>
          <p:cNvPr id="12" name="Image 14"/>
          <p:cNvPicPr>
            <a:picLocks noChangeAspect="1"/>
          </p:cNvPicPr>
          <p:nvPr/>
        </p:nvPicPr>
        <p:blipFill>
          <a:blip r:embed="rId9"/>
          <a:stretch/>
        </p:blipFill>
        <p:spPr bwMode="auto">
          <a:xfrm>
            <a:off x="9994103" y="4906976"/>
            <a:ext cx="1965752" cy="1286587"/>
          </a:xfrm>
          <a:prstGeom prst="rect">
            <a:avLst/>
          </a:prstGeom>
        </p:spPr>
      </p:pic>
      <p:pic>
        <p:nvPicPr>
          <p:cNvPr id="13" name="Image 16"/>
          <p:cNvPicPr>
            <a:picLocks noChangeAspect="1"/>
          </p:cNvPicPr>
          <p:nvPr/>
        </p:nvPicPr>
        <p:blipFill>
          <a:blip r:embed="rId10"/>
          <a:stretch/>
        </p:blipFill>
        <p:spPr bwMode="auto">
          <a:xfrm>
            <a:off x="7795415" y="1441488"/>
            <a:ext cx="4107139" cy="325919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2"/>
          <p:cNvPicPr>
            <a:picLocks noChangeAspect="1"/>
          </p:cNvPicPr>
          <p:nvPr/>
        </p:nvPicPr>
        <p:blipFill>
          <a:blip r:embed="rId3"/>
          <a:stretch/>
        </p:blipFill>
        <p:spPr bwMode="auto">
          <a:xfrm>
            <a:off x="0" y="0"/>
            <a:ext cx="2796368" cy="993245"/>
          </a:xfrm>
          <a:prstGeom prst="rect">
            <a:avLst/>
          </a:prstGeom>
        </p:spPr>
      </p:pic>
      <p:sp>
        <p:nvSpPr>
          <p:cNvPr id="5" name="ZoneTexte 23"/>
          <p:cNvSpPr/>
          <p:nvPr/>
        </p:nvSpPr>
        <p:spPr bwMode="auto">
          <a:xfrm>
            <a:off x="2822715" y="-72865"/>
            <a:ext cx="9412344" cy="960156"/>
          </a:xfrm>
          <a:prstGeom prst="rect">
            <a:avLst/>
          </a:prstGeom>
          <a:noFill/>
        </p:spPr>
        <p:txBody>
          <a:bodyPr wrap="none" rtlCol="0">
            <a:spAutoFit/>
          </a:bodyPr>
          <a:lstStyle/>
          <a:p>
            <a:pPr algn="ctr">
              <a:defRPr/>
            </a:pPr>
            <a:r>
              <a:rPr lang="fr-FR" sz="2800" b="1">
                <a:solidFill>
                  <a:schemeClr val="bg1">
                    <a:lumMod val="95000"/>
                  </a:schemeClr>
                </a:solidFill>
              </a:rPr>
              <a:t>Ressources de WIMS en relation avec les programmes</a:t>
            </a:r>
            <a:endParaRPr>
              <a:solidFill>
                <a:schemeClr val="bg1">
                  <a:lumMod val="95000"/>
                </a:schemeClr>
              </a:solidFill>
            </a:endParaRPr>
          </a:p>
          <a:p>
            <a:pPr algn="ctr">
              <a:defRPr/>
            </a:pPr>
            <a:endParaRPr lang="fr-FR" sz="900" b="1"/>
          </a:p>
          <a:p>
            <a:pPr algn="ctr">
              <a:defRPr/>
            </a:pPr>
            <a:r>
              <a:rPr lang="fr-FR" sz="2000" b="1"/>
              <a:t>Insérer un exercice dans une feuille d’exercices de sa classe</a:t>
            </a:r>
            <a:endParaRPr/>
          </a:p>
        </p:txBody>
      </p:sp>
      <p:sp>
        <p:nvSpPr>
          <p:cNvPr id="6" name="ZoneTexte 25"/>
          <p:cNvSpPr/>
          <p:nvPr/>
        </p:nvSpPr>
        <p:spPr bwMode="auto">
          <a:xfrm>
            <a:off x="178420" y="6010277"/>
            <a:ext cx="4482789" cy="830997"/>
          </a:xfrm>
          <a:prstGeom prst="rect">
            <a:avLst/>
          </a:prstGeom>
          <a:noFill/>
        </p:spPr>
        <p:txBody>
          <a:bodyPr wrap="square" rtlCol="0">
            <a:spAutoFit/>
          </a:bodyPr>
          <a:lstStyle/>
          <a:p>
            <a:pPr algn="ctr">
              <a:defRPr/>
            </a:pPr>
            <a:r>
              <a:rPr lang="fr-FR" sz="1600" i="1"/>
              <a:t>Exemple du programme de Mathématiques</a:t>
            </a:r>
            <a:br>
              <a:rPr lang="fr-FR" sz="1600" i="1"/>
            </a:br>
            <a:r>
              <a:rPr lang="fr-FR" sz="1600" i="1"/>
              <a:t>Première voie générale</a:t>
            </a:r>
            <a:br>
              <a:rPr lang="fr-FR" sz="1600" i="1"/>
            </a:br>
            <a:r>
              <a:rPr lang="fr-FR" sz="1600" i="1"/>
              <a:t>Algèbre</a:t>
            </a:r>
            <a:endParaRPr/>
          </a:p>
        </p:txBody>
      </p:sp>
      <p:pic>
        <p:nvPicPr>
          <p:cNvPr id="7" name="Image 6"/>
          <p:cNvPicPr>
            <a:picLocks noChangeAspect="1"/>
          </p:cNvPicPr>
          <p:nvPr/>
        </p:nvPicPr>
        <p:blipFill>
          <a:blip r:embed="rId4"/>
          <a:stretch/>
        </p:blipFill>
        <p:spPr bwMode="auto">
          <a:xfrm>
            <a:off x="4456619" y="1104732"/>
            <a:ext cx="7735380" cy="5696745"/>
          </a:xfrm>
          <a:prstGeom prst="rect">
            <a:avLst/>
          </a:prstGeom>
        </p:spPr>
      </p:pic>
      <p:pic>
        <p:nvPicPr>
          <p:cNvPr id="8" name="Image 8"/>
          <p:cNvPicPr>
            <a:picLocks noChangeAspect="1"/>
          </p:cNvPicPr>
          <p:nvPr/>
        </p:nvPicPr>
        <p:blipFill>
          <a:blip r:embed="rId5"/>
          <a:stretch/>
        </p:blipFill>
        <p:spPr bwMode="auto">
          <a:xfrm>
            <a:off x="53940" y="2011977"/>
            <a:ext cx="4317338" cy="2653456"/>
          </a:xfrm>
          <a:prstGeom prst="rect">
            <a:avLst/>
          </a:prstGeom>
        </p:spPr>
      </p:pic>
      <p:cxnSp>
        <p:nvCxnSpPr>
          <p:cNvPr id="9" name="Connecteur droit avec flèche 16"/>
          <p:cNvCxnSpPr>
            <a:cxnSpLocks/>
          </p:cNvCxnSpPr>
          <p:nvPr/>
        </p:nvCxnSpPr>
        <p:spPr bwMode="auto">
          <a:xfrm flipH="1" flipV="1">
            <a:off x="1200651" y="2319916"/>
            <a:ext cx="3349047" cy="398052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2"/>
          <p:cNvPicPr>
            <a:picLocks noChangeAspect="1"/>
          </p:cNvPicPr>
          <p:nvPr/>
        </p:nvPicPr>
        <p:blipFill>
          <a:blip r:embed="rId3"/>
          <a:stretch/>
        </p:blipFill>
        <p:spPr bwMode="auto">
          <a:xfrm>
            <a:off x="0" y="0"/>
            <a:ext cx="2796368" cy="993245"/>
          </a:xfrm>
          <a:prstGeom prst="rect">
            <a:avLst/>
          </a:prstGeom>
        </p:spPr>
      </p:pic>
      <p:sp>
        <p:nvSpPr>
          <p:cNvPr id="5" name="ZoneTexte 23"/>
          <p:cNvSpPr/>
          <p:nvPr/>
        </p:nvSpPr>
        <p:spPr bwMode="auto">
          <a:xfrm>
            <a:off x="2779654" y="-67235"/>
            <a:ext cx="9412344" cy="960156"/>
          </a:xfrm>
          <a:prstGeom prst="rect">
            <a:avLst/>
          </a:prstGeom>
          <a:noFill/>
        </p:spPr>
        <p:txBody>
          <a:bodyPr wrap="none" rtlCol="0">
            <a:spAutoFit/>
          </a:bodyPr>
          <a:lstStyle/>
          <a:p>
            <a:pPr algn="ctr">
              <a:defRPr/>
            </a:pPr>
            <a:r>
              <a:rPr lang="fr-FR" sz="2800" b="1">
                <a:solidFill>
                  <a:schemeClr val="bg1">
                    <a:lumMod val="95000"/>
                  </a:schemeClr>
                </a:solidFill>
              </a:rPr>
              <a:t>Ressources de WIMS en relation avec les programmes</a:t>
            </a:r>
            <a:endParaRPr/>
          </a:p>
          <a:p>
            <a:pPr algn="ctr">
              <a:defRPr/>
            </a:pPr>
            <a:endParaRPr lang="fr-FR" sz="900" b="1"/>
          </a:p>
          <a:p>
            <a:pPr algn="ctr">
              <a:defRPr/>
            </a:pPr>
            <a:r>
              <a:rPr lang="fr-FR" sz="2000" b="1"/>
              <a:t>Insérer une notion du glossaire dans sa classe</a:t>
            </a:r>
            <a:endParaRPr/>
          </a:p>
        </p:txBody>
      </p:sp>
      <p:sp>
        <p:nvSpPr>
          <p:cNvPr id="6" name="ZoneTexte 25"/>
          <p:cNvSpPr/>
          <p:nvPr/>
        </p:nvSpPr>
        <p:spPr bwMode="auto">
          <a:xfrm>
            <a:off x="189572" y="6026008"/>
            <a:ext cx="4267047" cy="830997"/>
          </a:xfrm>
          <a:prstGeom prst="rect">
            <a:avLst/>
          </a:prstGeom>
          <a:noFill/>
        </p:spPr>
        <p:txBody>
          <a:bodyPr wrap="square" rtlCol="0">
            <a:spAutoFit/>
          </a:bodyPr>
          <a:lstStyle/>
          <a:p>
            <a:pPr algn="ctr">
              <a:defRPr/>
            </a:pPr>
            <a:r>
              <a:rPr lang="fr-FR" sz="1600" i="1"/>
              <a:t>Exemple du programme de Mathématiques</a:t>
            </a:r>
            <a:br>
              <a:rPr lang="fr-FR" sz="1600" i="1"/>
            </a:br>
            <a:r>
              <a:rPr lang="fr-FR" sz="1600" i="1"/>
              <a:t>Première voie générale</a:t>
            </a:r>
            <a:br>
              <a:rPr lang="fr-FR" sz="1600" i="1"/>
            </a:br>
            <a:r>
              <a:rPr lang="fr-FR" sz="1600" i="1"/>
              <a:t>Algèbre</a:t>
            </a:r>
            <a:endParaRPr/>
          </a:p>
        </p:txBody>
      </p:sp>
      <p:pic>
        <p:nvPicPr>
          <p:cNvPr id="7" name="Image 1"/>
          <p:cNvPicPr>
            <a:picLocks noChangeAspect="1"/>
          </p:cNvPicPr>
          <p:nvPr/>
        </p:nvPicPr>
        <p:blipFill>
          <a:blip r:embed="rId4"/>
          <a:stretch/>
        </p:blipFill>
        <p:spPr bwMode="auto">
          <a:xfrm>
            <a:off x="4456619" y="1104732"/>
            <a:ext cx="7735380" cy="5696745"/>
          </a:xfrm>
          <a:prstGeom prst="rect">
            <a:avLst/>
          </a:prstGeom>
        </p:spPr>
      </p:pic>
      <p:pic>
        <p:nvPicPr>
          <p:cNvPr id="8" name="Image 4"/>
          <p:cNvPicPr>
            <a:picLocks noChangeAspect="1"/>
          </p:cNvPicPr>
          <p:nvPr/>
        </p:nvPicPr>
        <p:blipFill>
          <a:blip r:embed="rId5"/>
          <a:stretch/>
        </p:blipFill>
        <p:spPr bwMode="auto">
          <a:xfrm>
            <a:off x="4372" y="1115565"/>
            <a:ext cx="4355756" cy="4949722"/>
          </a:xfrm>
          <a:prstGeom prst="rect">
            <a:avLst/>
          </a:prstGeom>
        </p:spPr>
      </p:pic>
      <p:cxnSp>
        <p:nvCxnSpPr>
          <p:cNvPr id="9" name="Connecteur droit avec flèche 16"/>
          <p:cNvCxnSpPr>
            <a:cxnSpLocks/>
          </p:cNvCxnSpPr>
          <p:nvPr/>
        </p:nvCxnSpPr>
        <p:spPr bwMode="auto">
          <a:xfrm flipH="1" flipV="1">
            <a:off x="1014761" y="1505415"/>
            <a:ext cx="3679903" cy="294392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2"/>
          <p:cNvPicPr>
            <a:picLocks noChangeAspect="1"/>
          </p:cNvPicPr>
          <p:nvPr/>
        </p:nvPicPr>
        <p:blipFill>
          <a:blip r:embed="rId3"/>
          <a:stretch/>
        </p:blipFill>
        <p:spPr bwMode="auto">
          <a:xfrm>
            <a:off x="0" y="0"/>
            <a:ext cx="2796368" cy="993245"/>
          </a:xfrm>
          <a:prstGeom prst="rect">
            <a:avLst/>
          </a:prstGeom>
        </p:spPr>
      </p:pic>
      <p:sp>
        <p:nvSpPr>
          <p:cNvPr id="5" name="ZoneTexte 23"/>
          <p:cNvSpPr/>
          <p:nvPr/>
        </p:nvSpPr>
        <p:spPr bwMode="auto">
          <a:xfrm>
            <a:off x="2745198" y="-95222"/>
            <a:ext cx="8581274" cy="960156"/>
          </a:xfrm>
          <a:prstGeom prst="rect">
            <a:avLst/>
          </a:prstGeom>
          <a:noFill/>
        </p:spPr>
        <p:txBody>
          <a:bodyPr wrap="none" rtlCol="0">
            <a:spAutoFit/>
          </a:bodyPr>
          <a:lstStyle/>
          <a:p>
            <a:pPr algn="ctr">
              <a:defRPr/>
            </a:pPr>
            <a:r>
              <a:rPr lang="fr-FR" sz="2800" b="1">
                <a:solidFill>
                  <a:schemeClr val="bg1">
                    <a:lumMod val="95000"/>
                  </a:schemeClr>
                </a:solidFill>
              </a:rPr>
              <a:t>Classes virtuelles</a:t>
            </a:r>
            <a:endParaRPr>
              <a:solidFill>
                <a:schemeClr val="bg1">
                  <a:lumMod val="95000"/>
                </a:schemeClr>
              </a:solidFill>
            </a:endParaRPr>
          </a:p>
          <a:p>
            <a:pPr algn="ctr">
              <a:defRPr/>
            </a:pPr>
            <a:endParaRPr lang="fr-FR" sz="900" b="1"/>
          </a:p>
          <a:p>
            <a:pPr algn="ctr">
              <a:defRPr/>
            </a:pPr>
            <a:r>
              <a:rPr lang="fr-FR" sz="2000" b="1"/>
              <a:t>Créer sa classe en dupliquant tout ou une partie d’une classe ouverte</a:t>
            </a:r>
            <a:endParaRPr/>
          </a:p>
        </p:txBody>
      </p:sp>
      <p:pic>
        <p:nvPicPr>
          <p:cNvPr id="6" name="Image 4"/>
          <p:cNvPicPr>
            <a:picLocks noChangeAspect="1"/>
          </p:cNvPicPr>
          <p:nvPr/>
        </p:nvPicPr>
        <p:blipFill>
          <a:blip r:embed="rId4"/>
          <a:stretch/>
        </p:blipFill>
        <p:spPr bwMode="auto">
          <a:xfrm>
            <a:off x="261580" y="1526172"/>
            <a:ext cx="3902374" cy="3213096"/>
          </a:xfrm>
          <a:prstGeom prst="rect">
            <a:avLst/>
          </a:prstGeom>
        </p:spPr>
      </p:pic>
      <p:pic>
        <p:nvPicPr>
          <p:cNvPr id="7" name="Image 6"/>
          <p:cNvPicPr>
            <a:picLocks noChangeAspect="1"/>
          </p:cNvPicPr>
          <p:nvPr/>
        </p:nvPicPr>
        <p:blipFill>
          <a:blip r:embed="rId5"/>
          <a:stretch/>
        </p:blipFill>
        <p:spPr bwMode="auto">
          <a:xfrm>
            <a:off x="4382814" y="975072"/>
            <a:ext cx="7649352" cy="587083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a:t>Formations</a:t>
            </a:r>
            <a:endParaRPr/>
          </a:p>
        </p:txBody>
      </p:sp>
      <p:sp>
        <p:nvSpPr>
          <p:cNvPr id="5" name="Espace réservé du contenu 2"/>
          <p:cNvSpPr>
            <a:spLocks noGrp="1"/>
          </p:cNvSpPr>
          <p:nvPr>
            <p:ph idx="1"/>
          </p:nvPr>
        </p:nvSpPr>
        <p:spPr bwMode="auto"/>
        <p:txBody>
          <a:bodyPr/>
          <a:lstStyle/>
          <a:p>
            <a:pPr algn="just">
              <a:defRPr/>
            </a:pPr>
            <a:r>
              <a:rPr lang="fr-FR" b="1"/>
              <a:t>Inscription au PAF jusqu'au 21 septembre 2020</a:t>
            </a:r>
            <a:endParaRPr/>
          </a:p>
          <a:p>
            <a:pPr algn="just">
              <a:defRPr/>
            </a:pPr>
            <a:r>
              <a:rPr lang="fr-FR" b="1"/>
              <a:t>Sur </a:t>
            </a:r>
            <a:r>
              <a:rPr lang="fr-FR" b="1" u="sng">
                <a:hlinkClick r:id="rId3" tooltip="https://euler.ac-versailles.fr/article550.html"/>
              </a:rPr>
              <a:t>euler</a:t>
            </a:r>
            <a:r>
              <a:rPr lang="fr-FR" b="1"/>
              <a:t> : </a:t>
            </a:r>
            <a:endParaRPr/>
          </a:p>
          <a:p>
            <a:pPr marL="400050" lvl="1" indent="0" algn="just">
              <a:buNone/>
              <a:defRPr/>
            </a:pPr>
            <a:r>
              <a:rPr lang="fr-FR" sz="2200" b="0" i="0" u="none" strike="noStrike" cap="none" spc="0">
                <a:solidFill>
                  <a:schemeClr val="tx1"/>
                </a:solidFill>
                <a:latin typeface="+mn-lt"/>
                <a:ea typeface="+mn-ea"/>
                <a:cs typeface="+mn-cs"/>
              </a:rPr>
              <a:t>la liste des formations au PAF concernant les mathématiques, SNT et NSI, avec ou sans descriptifs.</a:t>
            </a:r>
            <a:endParaRPr sz="2200" b="1"/>
          </a:p>
          <a:p>
            <a:pPr algn="just">
              <a:defRPr/>
            </a:pPr>
            <a:r>
              <a:rPr lang="fr-FR" b="1"/>
              <a:t>Possibilité de demander des Formations à Initiative Locale (FIL) à chaque retour de petites vacances.</a:t>
            </a:r>
            <a:endParaRPr lang="fr-FR" b="0"/>
          </a:p>
          <a:p>
            <a:pPr lvl="1" algn="just">
              <a:defRPr/>
            </a:pPr>
            <a:endParaRPr/>
          </a:p>
          <a:p>
            <a:pPr algn="just">
              <a:defRPr/>
            </a:pPr>
            <a:endParaRPr lang="fr-FR" b="1"/>
          </a:p>
        </p:txBody>
      </p:sp>
      <p:pic>
        <p:nvPicPr>
          <p:cNvPr id="6" name="Image 3"/>
          <p:cNvPicPr>
            <a:picLocks noChangeAspect="1"/>
          </p:cNvPicPr>
          <p:nvPr/>
        </p:nvPicPr>
        <p:blipFill>
          <a:blip r:embed="rId4"/>
          <a:stretch/>
        </p:blipFill>
        <p:spPr bwMode="auto">
          <a:xfrm>
            <a:off x="10767317" y="381000"/>
            <a:ext cx="1396751" cy="10218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600">
                <a:solidFill>
                  <a:srgbClr val="C00000"/>
                </a:solidFill>
              </a:rPr>
              <a:t>Les IPR de mathématiques de l’académie de Versailles</a:t>
            </a:r>
            <a:endParaRPr sz="3600"/>
          </a:p>
        </p:txBody>
      </p:sp>
      <p:sp>
        <p:nvSpPr>
          <p:cNvPr id="5" name="Rectangle 3"/>
          <p:cNvSpPr>
            <a:spLocks noGrp="1" noChangeArrowheads="1"/>
          </p:cNvSpPr>
          <p:nvPr>
            <p:ph sz="half" idx="1"/>
          </p:nvPr>
        </p:nvSpPr>
        <p:spPr bwMode="auto">
          <a:xfrm>
            <a:off x="884465" y="1524000"/>
            <a:ext cx="4104134" cy="5040560"/>
          </a:xfrm>
        </p:spPr>
        <p:txBody>
          <a:bodyPr/>
          <a:lstStyle/>
          <a:p>
            <a:pPr marL="85725" indent="-85725">
              <a:lnSpc>
                <a:spcPct val="104999"/>
              </a:lnSpc>
              <a:buNone/>
              <a:defRPr/>
            </a:pPr>
            <a:r>
              <a:rPr lang="fr-FR" sz="1800" b="1"/>
              <a:t>Anne ALLARD</a:t>
            </a:r>
            <a:endParaRPr/>
          </a:p>
          <a:p>
            <a:pPr marL="85725" indent="-85725">
              <a:lnSpc>
                <a:spcPct val="104999"/>
              </a:lnSpc>
              <a:buNone/>
              <a:defRPr/>
            </a:pPr>
            <a:r>
              <a:rPr lang="fr-FR" sz="1800" b="1"/>
              <a:t>Xavier GABILLY</a:t>
            </a:r>
            <a:endParaRPr/>
          </a:p>
          <a:p>
            <a:pPr marL="0" indent="0">
              <a:lnSpc>
                <a:spcPct val="104999"/>
              </a:lnSpc>
              <a:buNone/>
              <a:defRPr/>
            </a:pPr>
            <a:r>
              <a:rPr lang="fr-FR" sz="1800" b="1"/>
              <a:t>Catherine GUFFLET</a:t>
            </a:r>
            <a:endParaRPr/>
          </a:p>
          <a:p>
            <a:pPr marL="0" indent="0">
              <a:lnSpc>
                <a:spcPct val="104999"/>
              </a:lnSpc>
              <a:buNone/>
              <a:defRPr/>
            </a:pPr>
            <a:r>
              <a:rPr lang="fr-FR" sz="1800" b="1"/>
              <a:t>Catherine HUET</a:t>
            </a:r>
            <a:endParaRPr/>
          </a:p>
          <a:p>
            <a:pPr marL="0" indent="0" algn="ctr">
              <a:lnSpc>
                <a:spcPct val="104999"/>
              </a:lnSpc>
              <a:buNone/>
              <a:defRPr/>
            </a:pPr>
            <a:r>
              <a:rPr lang="fr-FR" sz="1800" i="1"/>
              <a:t>IPR référents de formation</a:t>
            </a:r>
            <a:endParaRPr/>
          </a:p>
          <a:p>
            <a:pPr marL="0" indent="0">
              <a:lnSpc>
                <a:spcPct val="104999"/>
              </a:lnSpc>
              <a:buNone/>
              <a:defRPr/>
            </a:pPr>
            <a:r>
              <a:rPr lang="fr-FR" sz="1800"/>
              <a:t>Anne MENANT</a:t>
            </a:r>
            <a:endParaRPr/>
          </a:p>
          <a:p>
            <a:pPr marL="0" indent="0">
              <a:lnSpc>
                <a:spcPct val="104999"/>
              </a:lnSpc>
              <a:buNone/>
              <a:defRPr/>
            </a:pPr>
            <a:r>
              <a:rPr lang="fr-FR" sz="1800"/>
              <a:t>Vincent PANTALONI</a:t>
            </a:r>
            <a:endParaRPr/>
          </a:p>
          <a:p>
            <a:pPr marL="0" indent="0">
              <a:lnSpc>
                <a:spcPct val="104999"/>
              </a:lnSpc>
              <a:buNone/>
              <a:defRPr/>
            </a:pPr>
            <a:r>
              <a:rPr lang="fr-FR" sz="1800"/>
              <a:t>Jean-François REMETTER</a:t>
            </a:r>
            <a:endParaRPr/>
          </a:p>
          <a:p>
            <a:pPr marL="0" indent="0">
              <a:lnSpc>
                <a:spcPct val="104999"/>
              </a:lnSpc>
              <a:buNone/>
              <a:defRPr/>
            </a:pPr>
            <a:r>
              <a:rPr lang="fr-FR" sz="1800"/>
              <a:t>Charles </a:t>
            </a:r>
            <a:r>
              <a:rPr lang="fr-FR" sz="1800">
                <a:cs typeface="Calibri"/>
              </a:rPr>
              <a:t>SÉVA</a:t>
            </a:r>
            <a:endParaRPr/>
          </a:p>
          <a:p>
            <a:pPr marL="0" indent="0">
              <a:lnSpc>
                <a:spcPct val="104999"/>
              </a:lnSpc>
              <a:buNone/>
              <a:defRPr/>
            </a:pPr>
            <a:r>
              <a:rPr lang="fr-FR" sz="1800"/>
              <a:t>Christine WEILL (coordinatrice)</a:t>
            </a:r>
            <a:endParaRPr/>
          </a:p>
          <a:p>
            <a:pPr marL="0" indent="0">
              <a:lnSpc>
                <a:spcPct val="104999"/>
              </a:lnSpc>
              <a:buNone/>
              <a:defRPr/>
            </a:pPr>
            <a:endParaRPr lang="fr-FR" sz="1800"/>
          </a:p>
          <a:p>
            <a:pPr marL="0" indent="0">
              <a:lnSpc>
                <a:spcPct val="104999"/>
              </a:lnSpc>
              <a:buNone/>
              <a:defRPr/>
            </a:pPr>
            <a:r>
              <a:rPr lang="fr-FR" sz="1800"/>
              <a:t>Joëlle D</a:t>
            </a:r>
            <a:r>
              <a:rPr lang="fr-FR" sz="1800">
                <a:cs typeface="Calibri"/>
              </a:rPr>
              <a:t>É</a:t>
            </a:r>
            <a:r>
              <a:rPr lang="fr-FR" sz="1800"/>
              <a:t>AT</a:t>
            </a:r>
            <a:endParaRPr/>
          </a:p>
          <a:p>
            <a:pPr marL="0" indent="0">
              <a:lnSpc>
                <a:spcPct val="104999"/>
              </a:lnSpc>
              <a:buNone/>
              <a:defRPr/>
            </a:pPr>
            <a:r>
              <a:rPr lang="fr-FR" sz="1800"/>
              <a:t>Évelyne ROUDNEFF </a:t>
            </a:r>
            <a:endParaRPr/>
          </a:p>
          <a:p>
            <a:pPr marL="0" indent="0">
              <a:lnSpc>
                <a:spcPct val="104999"/>
              </a:lnSpc>
              <a:buNone/>
              <a:defRPr/>
            </a:pPr>
            <a:endParaRPr lang="fr-FR" sz="1800"/>
          </a:p>
          <a:p>
            <a:pPr marL="85725" indent="-85725">
              <a:lnSpc>
                <a:spcPct val="104999"/>
              </a:lnSpc>
              <a:buNone/>
              <a:defRPr/>
            </a:pPr>
            <a:endParaRPr lang="fr-FR" sz="1600" b="1"/>
          </a:p>
          <a:p>
            <a:pPr marL="85725" indent="-85725">
              <a:lnSpc>
                <a:spcPct val="104999"/>
              </a:lnSpc>
              <a:buNone/>
              <a:defRPr/>
            </a:pPr>
            <a:r>
              <a:rPr lang="fr-FR" sz="1600"/>
              <a:t>Adresses électroniques</a:t>
            </a:r>
            <a:endParaRPr/>
          </a:p>
          <a:p>
            <a:pPr marL="85725" indent="-85725">
              <a:lnSpc>
                <a:spcPct val="104999"/>
              </a:lnSpc>
              <a:buNone/>
              <a:defRPr/>
            </a:pPr>
            <a:r>
              <a:rPr lang="fr-FR" sz="1600" u="sng">
                <a:hlinkClick r:id="rId3" tooltip="mailto:prenom.nom@ac-versailles.fr"/>
              </a:rPr>
              <a:t>prenom.nom@ac-versailles.fr</a:t>
            </a:r>
            <a:endParaRPr lang="fr-FR" sz="1600"/>
          </a:p>
        </p:txBody>
      </p:sp>
      <p:sp>
        <p:nvSpPr>
          <p:cNvPr id="6" name="Rectangle 4"/>
          <p:cNvSpPr/>
          <p:nvPr/>
        </p:nvSpPr>
        <p:spPr bwMode="auto">
          <a:xfrm>
            <a:off x="6600378" y="1772816"/>
            <a:ext cx="3888110" cy="4608512"/>
          </a:xfrm>
          <a:prstGeom prst="rect">
            <a:avLst/>
          </a:prstGeom>
        </p:spPr>
        <p:txBody>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nSpc>
                <a:spcPct val="90000"/>
              </a:lnSpc>
              <a:buNone/>
              <a:defRPr/>
            </a:pPr>
            <a:r>
              <a:rPr lang="fr-FR" sz="2000" b="1"/>
              <a:t>Secrétariat :</a:t>
            </a:r>
            <a:r>
              <a:rPr lang="fr-FR" sz="2000"/>
              <a:t> </a:t>
            </a:r>
            <a:br>
              <a:rPr lang="fr-FR" sz="2000"/>
            </a:br>
            <a:r>
              <a:rPr lang="fr-FR" sz="1800"/>
              <a:t>Frédérique CHAUVIN</a:t>
            </a:r>
            <a:endParaRPr/>
          </a:p>
          <a:p>
            <a:pPr marL="0" indent="0">
              <a:lnSpc>
                <a:spcPct val="90000"/>
              </a:lnSpc>
              <a:buNone/>
              <a:defRPr/>
            </a:pPr>
            <a:r>
              <a:rPr lang="fr-FR" sz="1800" u="sng">
                <a:hlinkClick r:id="rId4" tooltip="mailto:Frederique.chauvin@ac-versailles.fr"/>
              </a:rPr>
              <a:t>frederique.chauvin@ac-versailles.fr</a:t>
            </a:r>
            <a:r>
              <a:rPr lang="fr-FR" sz="1800"/>
              <a:t>   </a:t>
            </a:r>
            <a:endParaRPr/>
          </a:p>
          <a:p>
            <a:pPr marL="0" indent="0">
              <a:lnSpc>
                <a:spcPct val="90000"/>
              </a:lnSpc>
              <a:buNone/>
              <a:defRPr/>
            </a:pPr>
            <a:r>
              <a:rPr lang="fr-FR" sz="1800"/>
              <a:t>Tél : 01 30 83 40 43</a:t>
            </a:r>
            <a:endParaRPr/>
          </a:p>
          <a:p>
            <a:pPr marL="0" indent="0">
              <a:lnSpc>
                <a:spcPct val="90000"/>
              </a:lnSpc>
              <a:buNone/>
              <a:defRPr/>
            </a:pPr>
            <a:endParaRPr lang="fr-FR" sz="900"/>
          </a:p>
          <a:p>
            <a:pPr marL="0" indent="0">
              <a:lnSpc>
                <a:spcPct val="90000"/>
              </a:lnSpc>
              <a:buNone/>
              <a:defRPr/>
            </a:pPr>
            <a:r>
              <a:rPr lang="fr-FR" sz="1800" b="1"/>
              <a:t>Professeurs associés :</a:t>
            </a:r>
            <a:endParaRPr/>
          </a:p>
          <a:p>
            <a:pPr marL="0" indent="0">
              <a:lnSpc>
                <a:spcPct val="90000"/>
              </a:lnSpc>
              <a:buNone/>
              <a:defRPr/>
            </a:pPr>
            <a:r>
              <a:rPr lang="fr-FR" sz="1800"/>
              <a:t>Lucie AUDIER</a:t>
            </a:r>
            <a:endParaRPr/>
          </a:p>
          <a:p>
            <a:pPr marL="0" indent="0">
              <a:lnSpc>
                <a:spcPct val="90000"/>
              </a:lnSpc>
              <a:buNone/>
              <a:defRPr/>
            </a:pPr>
            <a:r>
              <a:rPr lang="fr-FR" sz="1800"/>
              <a:t>Véronique GABILLY</a:t>
            </a:r>
            <a:endParaRPr/>
          </a:p>
          <a:p>
            <a:pPr marL="0" indent="0">
              <a:lnSpc>
                <a:spcPct val="90000"/>
              </a:lnSpc>
              <a:buNone/>
              <a:defRPr/>
            </a:pPr>
            <a:r>
              <a:rPr lang="fr-FR" sz="1800"/>
              <a:t>Catherine HOUARD</a:t>
            </a:r>
            <a:endParaRPr/>
          </a:p>
          <a:p>
            <a:pPr marL="0" indent="0">
              <a:lnSpc>
                <a:spcPct val="90000"/>
              </a:lnSpc>
              <a:buNone/>
              <a:defRPr/>
            </a:pPr>
            <a:r>
              <a:rPr lang="fr-FR" sz="1800"/>
              <a:t>Eric LARZILLIERE</a:t>
            </a:r>
            <a:endParaRPr/>
          </a:p>
          <a:p>
            <a:pPr marL="0" indent="0">
              <a:lnSpc>
                <a:spcPct val="90000"/>
              </a:lnSpc>
              <a:buNone/>
              <a:defRPr/>
            </a:pPr>
            <a:r>
              <a:rPr lang="fr-FR" sz="1800"/>
              <a:t>Laurence LHOMME</a:t>
            </a:r>
            <a:endParaRPr/>
          </a:p>
          <a:p>
            <a:pPr marL="0" indent="0">
              <a:lnSpc>
                <a:spcPct val="90000"/>
              </a:lnSpc>
              <a:buNone/>
              <a:defRPr/>
            </a:pPr>
            <a:r>
              <a:rPr lang="fr-FR" sz="1800"/>
              <a:t>Marion PACAUD</a:t>
            </a:r>
            <a:endParaRPr/>
          </a:p>
          <a:p>
            <a:pPr marL="0" indent="0">
              <a:lnSpc>
                <a:spcPct val="90000"/>
              </a:lnSpc>
              <a:buNone/>
              <a:defRPr/>
            </a:pPr>
            <a:r>
              <a:rPr lang="fr-FR" sz="1800"/>
              <a:t>Martine SALMON</a:t>
            </a:r>
            <a:endParaRPr/>
          </a:p>
          <a:p>
            <a:pPr marL="0" indent="0">
              <a:lnSpc>
                <a:spcPct val="90000"/>
              </a:lnSpc>
              <a:buNone/>
              <a:defRPr/>
            </a:pPr>
            <a:r>
              <a:rPr lang="fr-FR" sz="1800"/>
              <a:t>Valérie VINCENT</a:t>
            </a:r>
            <a:endParaRPr lang="fr-FR" sz="1900"/>
          </a:p>
          <a:p>
            <a:pPr marL="0" indent="0">
              <a:lnSpc>
                <a:spcPct val="90000"/>
              </a:lnSpc>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2"/>
          <a:srcRect b="4000"/>
          <a:stretch/>
        </p:blipFill>
        <p:spPr bwMode="auto">
          <a:xfrm>
            <a:off x="3706368" y="0"/>
            <a:ext cx="4965192" cy="67536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lstStyle/>
          <a:p>
            <a:pPr marL="266700" indent="-182563">
              <a:lnSpc>
                <a:spcPct val="95000"/>
              </a:lnSpc>
              <a:defRPr/>
            </a:pPr>
            <a:r>
              <a:rPr lang="fr-FR" sz="2200">
                <a:latin typeface="Arial"/>
              </a:rPr>
              <a:t>Olympiades de mathématiques et Course aux nombres (CAN) :</a:t>
            </a:r>
            <a:endParaRPr sz="2200"/>
          </a:p>
          <a:p>
            <a:pPr marL="617220" lvl="1" indent="-342900">
              <a:lnSpc>
                <a:spcPct val="80000"/>
              </a:lnSpc>
              <a:buFontTx/>
              <a:buChar char="-"/>
              <a:defRPr/>
            </a:pPr>
            <a:r>
              <a:rPr lang="fr-FR"/>
              <a:t>olympiades de première : mercredi 17 mars matin ;</a:t>
            </a:r>
            <a:endParaRPr/>
          </a:p>
          <a:p>
            <a:pPr marL="617220" lvl="1" indent="-342900">
              <a:lnSpc>
                <a:spcPct val="80000"/>
              </a:lnSpc>
              <a:buFontTx/>
              <a:buChar char="-"/>
              <a:defRPr/>
            </a:pPr>
            <a:r>
              <a:rPr lang="fr-FR"/>
              <a:t>concours René MERCKHOFFER : mardi 23 mars après-midi ;</a:t>
            </a:r>
            <a:endParaRPr/>
          </a:p>
          <a:p>
            <a:pPr marL="617220" lvl="1" indent="-342900">
              <a:lnSpc>
                <a:spcPct val="80000"/>
              </a:lnSpc>
              <a:buFontTx/>
              <a:buChar char="-"/>
              <a:defRPr/>
            </a:pPr>
            <a:r>
              <a:rPr lang="fr-FR"/>
              <a:t>concours par équipe : mardi 23 mars après-midi ;</a:t>
            </a:r>
            <a:endParaRPr/>
          </a:p>
          <a:p>
            <a:pPr marL="617220" lvl="1" indent="-342900">
              <a:lnSpc>
                <a:spcPct val="80000"/>
              </a:lnSpc>
              <a:buFontTx/>
              <a:buChar char="-"/>
              <a:defRPr/>
            </a:pPr>
            <a:r>
              <a:rPr lang="fr-FR"/>
              <a:t>course aux </a:t>
            </a:r>
            <a:r>
              <a:rPr lang="fr-FR">
                <a:cs typeface="Arial"/>
              </a:rPr>
              <a:t>nombres : une épreuve, la semaine du 15 au 20 mars.</a:t>
            </a:r>
            <a:endParaRPr/>
          </a:p>
          <a:p>
            <a:pPr marL="617220" lvl="1" indent="-342900">
              <a:lnSpc>
                <a:spcPct val="80000"/>
              </a:lnSpc>
              <a:defRPr/>
            </a:pPr>
            <a:endParaRPr lang="fr-FR" sz="2200"/>
          </a:p>
          <a:p>
            <a:pPr marL="266700" lvl="1" indent="-266700">
              <a:lnSpc>
                <a:spcPct val="80000"/>
              </a:lnSpc>
              <a:defRPr/>
            </a:pPr>
            <a:r>
              <a:rPr lang="fr-FR" sz="2200"/>
              <a:t>Partenariats et manifestations :</a:t>
            </a:r>
            <a:endParaRPr sz="2200"/>
          </a:p>
          <a:p>
            <a:pPr marL="609600" lvl="2" indent="-342900" defTabSz="450850">
              <a:lnSpc>
                <a:spcPct val="80000"/>
              </a:lnSpc>
              <a:buClrTx/>
              <a:buFont typeface="Arial"/>
              <a:buChar char="-"/>
              <a:defRPr/>
            </a:pPr>
            <a:r>
              <a:rPr lang="fr-FR" sz="2000"/>
              <a:t>Semaine des mathématiques du 15 au 20 mars : « Mathématiques et société » ;</a:t>
            </a:r>
            <a:endParaRPr sz="2000"/>
          </a:p>
          <a:p>
            <a:pPr marL="609600" lvl="2" indent="-342900" defTabSz="450850">
              <a:lnSpc>
                <a:spcPct val="80000"/>
              </a:lnSpc>
              <a:buClrTx/>
              <a:buFont typeface="Arial"/>
              <a:buChar char="-"/>
              <a:defRPr/>
            </a:pPr>
            <a:r>
              <a:rPr lang="fr-FR" sz="2000"/>
              <a:t>INRIA, IHÉS, Labex DigiCosme ;</a:t>
            </a:r>
            <a:endParaRPr sz="2000"/>
          </a:p>
          <a:p>
            <a:pPr marL="609600" lvl="2" indent="-342900" defTabSz="450850">
              <a:lnSpc>
                <a:spcPct val="80000"/>
              </a:lnSpc>
              <a:buFont typeface="Arial"/>
              <a:buChar char="-"/>
              <a:defRPr/>
            </a:pPr>
            <a:r>
              <a:rPr lang="fr-FR" sz="2000"/>
              <a:t>pépinière académique.</a:t>
            </a:r>
            <a:endParaRPr sz="2000"/>
          </a:p>
          <a:p>
            <a:pPr marL="609600" lvl="2" indent="-342900" defTabSz="450850">
              <a:lnSpc>
                <a:spcPct val="80000"/>
              </a:lnSpc>
              <a:buFont typeface="Arial"/>
              <a:buChar char="-"/>
              <a:defRPr/>
            </a:pPr>
            <a:endParaRPr lang="fr-FR" sz="2000">
              <a:latin typeface="Arial"/>
            </a:endParaRPr>
          </a:p>
          <a:p>
            <a:pPr marL="342900" lvl="2" indent="-342900" defTabSz="450850">
              <a:lnSpc>
                <a:spcPct val="80000"/>
              </a:lnSpc>
              <a:buClrTx/>
              <a:defRPr/>
            </a:pPr>
            <a:r>
              <a:rPr lang="fr-FR" sz="2200"/>
              <a:t>D’autres concours :</a:t>
            </a:r>
            <a:endParaRPr sz="2200"/>
          </a:p>
          <a:p>
            <a:pPr marL="446088" lvl="2" indent="-173038" defTabSz="450850">
              <a:lnSpc>
                <a:spcPct val="80000"/>
              </a:lnSpc>
              <a:buFontTx/>
              <a:buChar char="-"/>
              <a:defRPr/>
            </a:pPr>
            <a:r>
              <a:rPr lang="fr-FR" sz="2000"/>
              <a:t>concours Castor Informatique : du 10 novembre au 6 décembre, inscriptions ouvertes ;</a:t>
            </a:r>
            <a:endParaRPr sz="2000"/>
          </a:p>
          <a:p>
            <a:pPr marL="450850" lvl="2" indent="-184150" defTabSz="450850">
              <a:lnSpc>
                <a:spcPct val="80000"/>
              </a:lnSpc>
              <a:buFontTx/>
              <a:buChar char="-"/>
              <a:defRPr/>
            </a:pPr>
            <a:r>
              <a:rPr lang="fr-FR" sz="2000"/>
              <a:t>concours C-Génial : inscriptions jusqu’au 10 novembre ;</a:t>
            </a:r>
            <a:endParaRPr sz="2000"/>
          </a:p>
          <a:p>
            <a:pPr marL="450850" lvl="2" indent="-184150" defTabSz="450850">
              <a:lnSpc>
                <a:spcPct val="80000"/>
              </a:lnSpc>
              <a:buFontTx/>
              <a:buChar char="-"/>
              <a:defRPr/>
            </a:pPr>
            <a:r>
              <a:rPr lang="fr-FR" sz="2000"/>
              <a:t>concours AlKindi.</a:t>
            </a:r>
            <a:endParaRPr/>
          </a:p>
          <a:p>
            <a:pPr marL="450850" lvl="2" indent="-184150" defTabSz="450850">
              <a:lnSpc>
                <a:spcPct val="80000"/>
              </a:lnSpc>
              <a:buFontTx/>
              <a:buChar char="-"/>
              <a:defRPr/>
            </a:pPr>
            <a:endParaRPr lang="fr-FR" sz="2000">
              <a:latin typeface="Arial"/>
            </a:endParaRPr>
          </a:p>
          <a:p>
            <a:pPr marL="354013" lvl="2" indent="-342900" defTabSz="450850">
              <a:lnSpc>
                <a:spcPct val="80000"/>
              </a:lnSpc>
              <a:buFont typeface="Arial"/>
              <a:buChar char="•"/>
              <a:defRPr/>
            </a:pPr>
            <a:r>
              <a:rPr lang="fr-FR" sz="2200">
                <a:solidFill>
                  <a:schemeClr val="tx1"/>
                </a:solidFill>
              </a:rPr>
              <a:t>Le site euler :</a:t>
            </a:r>
            <a:endParaRPr>
              <a:solidFill>
                <a:schemeClr val="tx1"/>
              </a:solidFill>
            </a:endParaRPr>
          </a:p>
          <a:p>
            <a:pPr marL="442913" lvl="2" indent="0" defTabSz="450850">
              <a:lnSpc>
                <a:spcPct val="80000"/>
              </a:lnSpc>
              <a:buNone/>
              <a:defRPr/>
            </a:pPr>
            <a:r>
              <a:rPr lang="fr-FR" sz="2000">
                <a:solidFill>
                  <a:schemeClr val="tx1"/>
                </a:solidFill>
              </a:rPr>
              <a:t>canal principal d’information et euler-Wims pour l’accompagnement individualisé des élèves, en classe et hors la classe </a:t>
            </a:r>
            <a:endParaRPr>
              <a:solidFill>
                <a:schemeClr val="tx1"/>
              </a:solidFill>
            </a:endParaRPr>
          </a:p>
          <a:p>
            <a:pPr marL="450850" lvl="2" indent="-184150" defTabSz="450850">
              <a:lnSpc>
                <a:spcPct val="80000"/>
              </a:lnSpc>
              <a:buFontTx/>
              <a:buChar char="-"/>
              <a:defRPr/>
            </a:pPr>
            <a:endParaRPr lang="fr-F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Enseignement à distance </a:t>
            </a:r>
            <a:r>
              <a:rPr lang="fr-FR" sz="4000" b="0" i="0" u="none" strike="noStrike" cap="none" spc="-99">
                <a:solidFill>
                  <a:schemeClr val="tx2"/>
                </a:solidFill>
                <a:latin typeface="+mj-lt"/>
                <a:ea typeface="+mj-ea"/>
                <a:cs typeface="+mj-cs"/>
              </a:rPr>
              <a:t>–</a:t>
            </a:r>
            <a:r>
              <a:rPr lang="fr-FR"/>
              <a:t> Bilan</a:t>
            </a:r>
            <a:endParaRPr/>
          </a:p>
        </p:txBody>
      </p:sp>
      <p:sp>
        <p:nvSpPr>
          <p:cNvPr id="5" name="Espace réservé du contenu 2"/>
          <p:cNvSpPr/>
          <p:nvPr/>
        </p:nvSpPr>
        <p:spPr bwMode="auto">
          <a:xfrm>
            <a:off x="609598" y="1523999"/>
            <a:ext cx="4876800" cy="3638993"/>
          </a:xfrm>
          <a:prstGeom prst="rect">
            <a:avLst/>
          </a:prstGeom>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gn="ctr">
              <a:buNone/>
              <a:defRPr/>
            </a:pPr>
            <a:r>
              <a:rPr lang="fr-FR" b="1"/>
              <a:t>Côté élèves </a:t>
            </a:r>
            <a:endParaRPr/>
          </a:p>
          <a:p>
            <a:pPr marL="0" indent="0" algn="ctr">
              <a:buNone/>
              <a:defRPr/>
            </a:pPr>
            <a:r>
              <a:rPr lang="fr-FR" sz="2400" b="0" i="0" u="none" strike="noStrike" cap="none" spc="0">
                <a:solidFill>
                  <a:srgbClr val="C00000"/>
                </a:solidFill>
                <a:latin typeface="+mn-lt"/>
                <a:ea typeface="+mn-ea"/>
                <a:cs typeface="+mn-cs"/>
              </a:rPr>
              <a:t>Difficultés observées :</a:t>
            </a:r>
            <a:endParaRPr/>
          </a:p>
          <a:p>
            <a:pPr>
              <a:defRPr/>
            </a:pPr>
            <a:r>
              <a:rPr lang="fr-FR"/>
              <a:t>Organisation du temps ;</a:t>
            </a:r>
            <a:endParaRPr/>
          </a:p>
          <a:p>
            <a:pPr>
              <a:defRPr/>
            </a:pPr>
            <a:r>
              <a:rPr lang="fr-FR"/>
              <a:t>Surcharge occasionnelle ;</a:t>
            </a:r>
            <a:endParaRPr/>
          </a:p>
          <a:p>
            <a:pPr>
              <a:defRPr/>
            </a:pPr>
            <a:r>
              <a:rPr lang="fr-FR"/>
              <a:t>Perte de motivation ;</a:t>
            </a:r>
            <a:endParaRPr/>
          </a:p>
          <a:p>
            <a:pPr>
              <a:defRPr/>
            </a:pPr>
            <a:r>
              <a:rPr lang="fr-FR"/>
              <a:t>Différentes plateformes selon les enseignants ;</a:t>
            </a:r>
            <a:endParaRPr/>
          </a:p>
          <a:p>
            <a:pPr>
              <a:defRPr/>
            </a:pPr>
            <a:r>
              <a:rPr lang="fr-FR"/>
              <a:t>Manque d’aide individuelle.</a:t>
            </a:r>
            <a:endParaRPr/>
          </a:p>
          <a:p>
            <a:pPr marL="0" indent="0" algn="ctr">
              <a:buNone/>
              <a:defRPr/>
            </a:pPr>
            <a:r>
              <a:rPr lang="fr-FR">
                <a:solidFill>
                  <a:srgbClr val="00B050"/>
                </a:solidFill>
              </a:rPr>
              <a:t>Points positifs :</a:t>
            </a:r>
            <a:endParaRPr lang="fr-FR"/>
          </a:p>
          <a:p>
            <a:pPr>
              <a:defRPr/>
            </a:pPr>
            <a:r>
              <a:rPr lang="fr-FR"/>
              <a:t>Gain d'autonomie</a:t>
            </a:r>
            <a:endParaRPr/>
          </a:p>
          <a:p>
            <a:pPr>
              <a:defRPr/>
            </a:pPr>
            <a:r>
              <a:rPr lang="fr-FR"/>
              <a:t>Appropriation de nouveaux outils</a:t>
            </a:r>
            <a:endParaRPr/>
          </a:p>
          <a:p>
            <a:pPr>
              <a:defRPr/>
            </a:pPr>
            <a:endParaRPr lang="fr-FR"/>
          </a:p>
        </p:txBody>
      </p:sp>
      <p:sp>
        <p:nvSpPr>
          <p:cNvPr id="6" name="Espace réservé du contenu 2"/>
          <p:cNvSpPr/>
          <p:nvPr/>
        </p:nvSpPr>
        <p:spPr bwMode="auto">
          <a:xfrm>
            <a:off x="5486399" y="1523999"/>
            <a:ext cx="6095999" cy="5181097"/>
          </a:xfrm>
          <a:prstGeom prst="rect">
            <a:avLst/>
          </a:prstGeom>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gn="ctr">
              <a:lnSpc>
                <a:spcPct val="104999"/>
              </a:lnSpc>
              <a:buNone/>
              <a:defRPr/>
            </a:pPr>
            <a:r>
              <a:rPr lang="fr-FR" b="1"/>
              <a:t>Côté enseignant </a:t>
            </a:r>
            <a:endParaRPr/>
          </a:p>
          <a:p>
            <a:pPr marL="0" indent="0" algn="ctr">
              <a:lnSpc>
                <a:spcPct val="104999"/>
              </a:lnSpc>
              <a:buNone/>
              <a:defRPr/>
            </a:pPr>
            <a:r>
              <a:rPr lang="fr-FR" sz="2400" b="0" i="0" u="none" strike="noStrike" cap="none" spc="0">
                <a:solidFill>
                  <a:srgbClr val="C00000"/>
                </a:solidFill>
                <a:latin typeface="+mn-lt"/>
                <a:ea typeface="+mn-ea"/>
                <a:cs typeface="+mn-cs"/>
              </a:rPr>
              <a:t>Difficultés observées :</a:t>
            </a:r>
            <a:endParaRPr/>
          </a:p>
          <a:p>
            <a:pPr>
              <a:lnSpc>
                <a:spcPct val="104999"/>
              </a:lnSpc>
              <a:defRPr/>
            </a:pPr>
            <a:r>
              <a:rPr lang="fr-FR"/>
              <a:t>Temps de préparation pour adapter ou concevoir les contenus pour le distanciel ;</a:t>
            </a:r>
            <a:endParaRPr/>
          </a:p>
          <a:p>
            <a:pPr>
              <a:lnSpc>
                <a:spcPct val="104999"/>
              </a:lnSpc>
              <a:defRPr/>
            </a:pPr>
            <a:r>
              <a:rPr lang="fr-FR"/>
              <a:t>Dégradation de la communication ;</a:t>
            </a:r>
            <a:endParaRPr/>
          </a:p>
          <a:p>
            <a:pPr>
              <a:lnSpc>
                <a:spcPct val="104999"/>
              </a:lnSpc>
              <a:defRPr/>
            </a:pPr>
            <a:r>
              <a:rPr lang="fr-FR"/>
              <a:t>Difficulté de prise d’informations sur le travail et la compréhension des élèves.</a:t>
            </a:r>
            <a:endParaRPr/>
          </a:p>
          <a:p>
            <a:pPr marL="0" indent="0" algn="ctr">
              <a:lnSpc>
                <a:spcPct val="104999"/>
              </a:lnSpc>
              <a:buNone/>
              <a:defRPr/>
            </a:pPr>
            <a:r>
              <a:rPr lang="fr-FR" sz="2400" b="0" i="0" u="none" strike="noStrike" cap="none" spc="0">
                <a:solidFill>
                  <a:srgbClr val="00B050"/>
                </a:solidFill>
                <a:latin typeface="+mn-lt"/>
                <a:ea typeface="+mn-ea"/>
                <a:cs typeface="+mn-cs"/>
              </a:rPr>
              <a:t>Points positifs :</a:t>
            </a:r>
            <a:endParaRPr/>
          </a:p>
          <a:p>
            <a:pPr>
              <a:lnSpc>
                <a:spcPct val="104999"/>
              </a:lnSpc>
              <a:defRPr/>
            </a:pPr>
            <a:r>
              <a:rPr lang="fr-FR" sz="2400" b="0" i="0" u="none" strike="noStrike" cap="none" spc="0">
                <a:solidFill>
                  <a:schemeClr val="tx1"/>
                </a:solidFill>
                <a:latin typeface="+mn-lt"/>
                <a:ea typeface="+mn-ea"/>
                <a:cs typeface="+mn-cs"/>
              </a:rPr>
              <a:t>Appropriation d'outils numériques ;</a:t>
            </a:r>
            <a:endParaRPr/>
          </a:p>
          <a:p>
            <a:pPr>
              <a:lnSpc>
                <a:spcPct val="104999"/>
              </a:lnSpc>
              <a:defRPr/>
            </a:pPr>
            <a:r>
              <a:rPr lang="fr-FR" sz="2400" b="0" i="0" u="none" strike="noStrike" cap="none" spc="0">
                <a:solidFill>
                  <a:schemeClr val="tx1"/>
                </a:solidFill>
                <a:latin typeface="+mn-lt"/>
                <a:ea typeface="+mn-ea"/>
                <a:cs typeface="+mn-cs"/>
              </a:rPr>
              <a:t>Développement d'évaluations variées (formatives, diagnostique, QCM) ;</a:t>
            </a:r>
            <a:endParaRPr/>
          </a:p>
          <a:p>
            <a:pPr>
              <a:lnSpc>
                <a:spcPct val="104999"/>
              </a:lnSpc>
              <a:defRPr/>
            </a:pPr>
            <a:r>
              <a:rPr lang="fr-FR" sz="2400" b="0" i="0" u="none" strike="noStrike" cap="none" spc="0">
                <a:solidFill>
                  <a:schemeClr val="tx1"/>
                </a:solidFill>
                <a:latin typeface="+mn-lt"/>
                <a:ea typeface="+mn-ea"/>
                <a:cs typeface="+mn-cs"/>
              </a:rPr>
              <a:t>Réflexion sur ce qui est précieux en présentiel et possible à distance.</a:t>
            </a:r>
            <a:endParaRPr lang="fr-FR" sz="2400" b="0" i="0" u="none" strike="noStrike" cap="none" spc="0">
              <a:solidFill>
                <a:schemeClr val="tx1"/>
              </a:solidFill>
              <a:latin typeface="Arial"/>
              <a:ea typeface="Arial"/>
              <a:cs typeface="Arial"/>
            </a:endParaRPr>
          </a:p>
          <a:p>
            <a:pPr>
              <a:lnSpc>
                <a:spcPct val="104999"/>
              </a:lnSpc>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lstStyle/>
          <a:p>
            <a:pPr>
              <a:defRPr/>
            </a:pPr>
            <a:r>
              <a:rPr lang="fr-FR" sz="3600"/>
              <a:t>Enseignement à distance – Soyons prêts au cas où…</a:t>
            </a:r>
            <a:endParaRPr sz="3600"/>
          </a:p>
        </p:txBody>
      </p:sp>
      <p:sp>
        <p:nvSpPr>
          <p:cNvPr id="5" name="Espace réservé du contenu 2"/>
          <p:cNvSpPr>
            <a:spLocks noGrp="1"/>
          </p:cNvSpPr>
          <p:nvPr>
            <p:ph idx="1"/>
          </p:nvPr>
        </p:nvSpPr>
        <p:spPr bwMode="auto">
          <a:xfrm>
            <a:off x="609599" y="2038851"/>
            <a:ext cx="10909413" cy="4064668"/>
          </a:xfrm>
        </p:spPr>
        <p:txBody>
          <a:bodyPr/>
          <a:lstStyle/>
          <a:p>
            <a:pPr marL="0" indent="0">
              <a:buNone/>
              <a:defRPr/>
            </a:pPr>
            <a:r>
              <a:rPr lang="fr-FR"/>
              <a:t>Cette année, certains élèves ou enseignants devront travailler en distanciel ou de manière hybride, soyons prêts.</a:t>
            </a:r>
            <a:endParaRPr/>
          </a:p>
          <a:p>
            <a:pPr marL="0" indent="0">
              <a:buNone/>
              <a:defRPr/>
            </a:pPr>
            <a:endParaRPr/>
          </a:p>
          <a:p>
            <a:pPr>
              <a:defRPr/>
            </a:pPr>
            <a:r>
              <a:rPr lang="fr-FR"/>
              <a:t>Instaurer dès le début des pratiques faisant appel aux plateformes numériques pour communiquer travail et informations : ENT, Pronote, …</a:t>
            </a:r>
            <a:endParaRPr lang="fr-FR" sz="2400" b="0" i="0" u="none" strike="noStrike" cap="none" spc="0">
              <a:solidFill>
                <a:schemeClr val="tx1"/>
              </a:solidFill>
              <a:latin typeface="+mn-lt"/>
              <a:ea typeface="+mn-ea"/>
              <a:cs typeface="+mn-cs"/>
            </a:endParaRPr>
          </a:p>
          <a:p>
            <a:pPr>
              <a:defRPr/>
            </a:pPr>
            <a:r>
              <a:rPr lang="fr-FR" sz="2400" b="0" i="0" u="none" strike="noStrike" cap="none" spc="0">
                <a:solidFill>
                  <a:schemeClr val="tx1"/>
                </a:solidFill>
                <a:latin typeface="+mn-lt"/>
                <a:ea typeface="+mn-ea"/>
                <a:cs typeface="+mn-cs"/>
              </a:rPr>
              <a:t>Harmoniser ces pratiques au sein des équipes pédagogiques.</a:t>
            </a:r>
            <a:endParaRPr/>
          </a:p>
          <a:p>
            <a:pPr>
              <a:defRPr/>
            </a:pPr>
            <a:r>
              <a:rPr lang="fr-FR"/>
              <a:t>Utiliser des outils numériques qui soient efficaces en présentiel comme en distanciel : </a:t>
            </a:r>
            <a:r>
              <a:rPr lang="fr-FR" u="sng">
                <a:hlinkClick r:id="rId3" tooltip="https://euler-ressources.ac-versailles.fr/wims/"/>
              </a:rPr>
              <a:t>Euler-WIMS</a:t>
            </a:r>
            <a:r>
              <a:rPr lang="fr-FR"/>
              <a:t>, </a:t>
            </a:r>
            <a:r>
              <a:rPr lang="fr-FR" u="sng">
                <a:hlinkClick r:id="rId4" tooltip="https://www.geogebra.org/m/eqxtf55a"/>
              </a:rPr>
              <a:t>GeoGebra Classroom</a:t>
            </a:r>
            <a:r>
              <a:rPr lang="fr-FR"/>
              <a:t>, </a:t>
            </a:r>
            <a:r>
              <a:rPr lang="fr-FR" u="sng">
                <a:hlinkClick r:id="rId5" tooltip="http://mathsmentales.net/"/>
              </a:rPr>
              <a:t>Maths Mentales</a:t>
            </a:r>
            <a:r>
              <a:rPr lang="fr-FR"/>
              <a:t>, …</a:t>
            </a:r>
            <a:endParaRPr/>
          </a:p>
          <a:p>
            <a:pPr>
              <a:defRPr/>
            </a:pPr>
            <a:r>
              <a:rPr lang="fr-FR"/>
              <a:t>Mutualisation, échanges de pratiques au sein de l’équipe de mathématiques.</a:t>
            </a:r>
            <a:endParaRPr/>
          </a:p>
          <a:p>
            <a:pPr>
              <a:defRPr/>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Enseignement à distance – Quelques pistes.</a:t>
            </a:r>
            <a:endParaRPr/>
          </a:p>
        </p:txBody>
      </p:sp>
      <p:sp>
        <p:nvSpPr>
          <p:cNvPr id="5" name="Espace réservé du contenu 2"/>
          <p:cNvSpPr>
            <a:spLocks noGrp="1"/>
          </p:cNvSpPr>
          <p:nvPr>
            <p:ph idx="1"/>
          </p:nvPr>
        </p:nvSpPr>
        <p:spPr bwMode="auto"/>
        <p:txBody>
          <a:bodyPr/>
          <a:lstStyle/>
          <a:p>
            <a:pPr>
              <a:defRPr/>
            </a:pPr>
            <a:r>
              <a:rPr lang="fr-FR"/>
              <a:t>Privilégier une transmission de contenus mathématiques en amont sous forme textuelle ou vidéo, réserver la visio pour construire une démonstration, répondre aux questions, corrections. </a:t>
            </a:r>
            <a:endParaRPr/>
          </a:p>
          <a:p>
            <a:pPr>
              <a:defRPr/>
            </a:pPr>
            <a:r>
              <a:rPr lang="fr-FR"/>
              <a:t>Privilégier des séances de visio courtes (30 min) en demi-groupe pour gagner en interaction.</a:t>
            </a:r>
            <a:endParaRPr/>
          </a:p>
          <a:p>
            <a:pPr>
              <a:defRPr/>
            </a:pPr>
            <a:r>
              <a:rPr lang="fr-FR"/>
              <a:t>Créer des salles de petits groupes avec une tâche en autonomie favorisant l’interaction entre élèves. Un retour oral par groupe est envisageable.</a:t>
            </a:r>
            <a:endParaRPr/>
          </a:p>
          <a:p>
            <a:pPr>
              <a:defRPr/>
            </a:pPr>
            <a:r>
              <a:rPr lang="fr-FR"/>
              <a:t>Utiliser des outils numériques pour contrôler le travail et augmenter l’implication des élèves : Euler-WIMS, QCM Pronote, GeoGebra Classroom, Kahoot, Socrative…</a:t>
            </a:r>
            <a:endParaRPr/>
          </a:p>
          <a:p>
            <a:pPr>
              <a:defRPr/>
            </a:pPr>
            <a:r>
              <a:rPr lang="fr-FR"/>
              <a:t>Communiquer avec les parents, leur présenter l’organisation et les outils retenus. </a:t>
            </a:r>
            <a:endParaRPr/>
          </a:p>
          <a:p>
            <a:pPr marL="0" indent="0">
              <a:buNone/>
              <a:defRPr/>
            </a:pPr>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hème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Arial"/>
        <a:cs typeface="Arial"/>
      </a:majorFont>
      <a:minorFont>
        <a:latin typeface="Arial"/>
        <a:ea typeface="Arial"/>
        <a:cs typeface="Arial"/>
      </a:minorFont>
    </a:fontScheme>
    <a:fmtScheme name="Clarté">
      <a:fillStyleLst>
        <a:solidFill>
          <a:schemeClr val="phClr"/>
        </a:solidFill>
        <a:gradFill>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gradFill>
        <a:gradFill>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5515</Words>
  <Application>Microsoft Office PowerPoint</Application>
  <PresentationFormat>Grand écran</PresentationFormat>
  <Paragraphs>574</Paragraphs>
  <Slides>38</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Cambria Math</vt:lpstr>
      <vt:lpstr>Courier New</vt:lpstr>
      <vt:lpstr>Times New Roman</vt:lpstr>
      <vt:lpstr>Verdana</vt:lpstr>
      <vt:lpstr>Wingdings</vt:lpstr>
      <vt:lpstr>Thème1</vt:lpstr>
      <vt:lpstr>Rentrée mathématique</vt:lpstr>
      <vt:lpstr>Lycée</vt:lpstr>
      <vt:lpstr>Plan de la réunion</vt:lpstr>
      <vt:lpstr>Les IPR de mathématiques de l’académie de Versailles</vt:lpstr>
      <vt:lpstr>Présentation PowerPoint</vt:lpstr>
      <vt:lpstr>Les initiatives académiques</vt:lpstr>
      <vt:lpstr>Enseignement à distance – Bilan</vt:lpstr>
      <vt:lpstr>Enseignement à distance – Soyons prêts au cas où…</vt:lpstr>
      <vt:lpstr>Enseignement à distance – Quelques pistes.</vt:lpstr>
      <vt:lpstr>Priorités au lycée</vt:lpstr>
      <vt:lpstr>Un exemple en seconde : les fonctions </vt:lpstr>
      <vt:lpstr>Un exemple en seconde : les fonctions </vt:lpstr>
      <vt:lpstr>L’oral en mathématiques : Quand ? Comment ? Pourquoi ?</vt:lpstr>
      <vt:lpstr>Automatismes : les intentions d’une pratique d’activités rituelles</vt:lpstr>
      <vt:lpstr>Différenciation en mathématiques</vt:lpstr>
      <vt:lpstr>Différenciation en mathématiques</vt:lpstr>
      <vt:lpstr>Différenciation en mathématiques en 1re générale.</vt:lpstr>
      <vt:lpstr>Utiliser le produit scalaire pour démontrer une orthogonalité</vt:lpstr>
      <vt:lpstr>Utiliser le produit scalaire pour démontrer une orthogonalité</vt:lpstr>
      <vt:lpstr>Différenciation en mathématiques</vt:lpstr>
      <vt:lpstr>Différenciation en mathématiques</vt:lpstr>
      <vt:lpstr>Présentation PowerPoint</vt:lpstr>
      <vt:lpstr>Voie technologique</vt:lpstr>
      <vt:lpstr>Voie générale</vt:lpstr>
      <vt:lpstr>GRAND ORAL : Épreuve</vt:lpstr>
      <vt:lpstr>Quelques exemples </vt:lpstr>
      <vt:lpstr>Raisonnement par récurrence</vt:lpstr>
      <vt:lpstr>Mathématiques complémentaires</vt:lpstr>
      <vt:lpstr>Présentation PowerPoint</vt:lpstr>
      <vt:lpstr>Thème d’étude : répartition des richesses Problème étudié : courbe de Lorenz, indice de Gini</vt:lpstr>
      <vt:lpstr>Thème d’étude : répartition des richesses Problème étudié : courbe de Lorenz, indice de Gini</vt:lpstr>
      <vt:lpstr>Enseignement Scientifique</vt:lpstr>
      <vt:lpstr>Enseignement Scientifique</vt:lpstr>
      <vt:lpstr>Enseignement Scientifique</vt:lpstr>
      <vt:lpstr>Présentation PowerPoint</vt:lpstr>
      <vt:lpstr>Présentation PowerPoint</vt:lpstr>
      <vt:lpstr>Présentation PowerPoint</vt:lpstr>
      <vt:lpstr>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mathématique</dc:title>
  <dc:creator>Evelyne Roudneff</dc:creator>
  <cp:lastModifiedBy>Christine Weill</cp:lastModifiedBy>
  <cp:revision>53</cp:revision>
  <dcterms:modified xsi:type="dcterms:W3CDTF">2020-09-27T15:18:51Z</dcterms:modified>
</cp:coreProperties>
</file>