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74" r:id="rId3"/>
    <p:sldId id="287" r:id="rId4"/>
    <p:sldId id="282" r:id="rId5"/>
    <p:sldId id="257" r:id="rId6"/>
    <p:sldId id="291" r:id="rId7"/>
    <p:sldId id="296" r:id="rId8"/>
    <p:sldId id="297" r:id="rId9"/>
    <p:sldId id="298" r:id="rId10"/>
    <p:sldId id="289" r:id="rId11"/>
    <p:sldId id="295" r:id="rId12"/>
    <p:sldId id="292" r:id="rId13"/>
    <p:sldId id="278" r:id="rId14"/>
    <p:sldId id="286" r:id="rId15"/>
    <p:sldId id="268" r:id="rId16"/>
    <p:sldId id="269" r:id="rId17"/>
    <p:sldId id="270" r:id="rId18"/>
    <p:sldId id="271" r:id="rId19"/>
    <p:sldId id="272" r:id="rId20"/>
    <p:sldId id="273" r:id="rId21"/>
    <p:sldId id="258" r:id="rId22"/>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242" autoAdjust="0"/>
    <p:restoredTop sz="88810" autoAdjust="0"/>
  </p:normalViewPr>
  <p:slideViewPr>
    <p:cSldViewPr>
      <p:cViewPr>
        <p:scale>
          <a:sx n="70" d="100"/>
          <a:sy n="70" d="100"/>
        </p:scale>
        <p:origin x="-16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6979D83-41B2-4B37-8FCA-42459B19BEF2}" type="datetimeFigureOut">
              <a:rPr lang="fr-FR"/>
              <a:pPr>
                <a:defRPr/>
              </a:pPr>
              <a:t>22/09/2013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B0693DD2-68F1-480B-BDDB-D0AF80B8306E}" type="slidenum">
              <a:rPr lang="fr-FR"/>
              <a:pPr>
                <a:defRPr/>
              </a:pPr>
              <a:t>‹N°›</a:t>
            </a:fld>
            <a:endParaRPr lang="fr-FR"/>
          </a:p>
        </p:txBody>
      </p:sp>
    </p:spTree>
    <p:extLst>
      <p:ext uri="{BB962C8B-B14F-4D97-AF65-F5344CB8AC3E}">
        <p14:creationId xmlns:p14="http://schemas.microsoft.com/office/powerpoint/2010/main" val="29526412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560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smtClean="0"/>
          </a:p>
        </p:txBody>
      </p:sp>
      <p:sp>
        <p:nvSpPr>
          <p:cNvPr id="25604"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4ABAB81-4F71-461A-B1F8-DB28DB591FE1}" type="slidenum">
              <a:rPr lang="fr-FR" smtClean="0"/>
              <a:pPr/>
              <a:t>1</a:t>
            </a:fld>
            <a:endParaRPr lang="fr-F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789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marL="171450" indent="-171450">
              <a:buFontTx/>
              <a:buChar char="-"/>
            </a:pPr>
            <a:r>
              <a:rPr lang="fr-FR" dirty="0" smtClean="0"/>
              <a:t>Eviter aussi de</a:t>
            </a:r>
            <a:r>
              <a:rPr lang="fr-FR" baseline="0" dirty="0" smtClean="0"/>
              <a:t> donner des travaux portant toujours sur les mêmes compétences</a:t>
            </a:r>
          </a:p>
          <a:p>
            <a:pPr marL="171450" indent="-171450">
              <a:buFontTx/>
              <a:buChar char="-"/>
            </a:pPr>
            <a:r>
              <a:rPr lang="fr-FR" baseline="0" dirty="0" smtClean="0"/>
              <a:t>Travaux en groupes de plus en plus présents en classe, évaluation aidée pratiquée à différents niveaux</a:t>
            </a:r>
          </a:p>
          <a:p>
            <a:pPr marL="171450" indent="-171450">
              <a:buFontTx/>
              <a:buChar char="-"/>
            </a:pPr>
            <a:r>
              <a:rPr lang="fr-FR" baseline="0" dirty="0" smtClean="0"/>
              <a:t>Oral à prendre en compte : réflexion de fond à mener en équipe sur des pratiques communes</a:t>
            </a:r>
          </a:p>
          <a:p>
            <a:pPr marL="171450" indent="-171450">
              <a:buFontTx/>
              <a:buChar char="-"/>
            </a:pPr>
            <a:r>
              <a:rPr lang="fr-FR" baseline="0" dirty="0" smtClean="0"/>
              <a:t>Trop peu d’élèves traitant une question sur le tableur au DNB</a:t>
            </a:r>
            <a:endParaRPr lang="fr-FR" dirty="0" smtClean="0"/>
          </a:p>
        </p:txBody>
      </p:sp>
      <p:sp>
        <p:nvSpPr>
          <p:cNvPr id="37892"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E810F90-01BD-43FD-A886-5E21705AF716}" type="slidenum">
              <a:rPr lang="fr-FR" smtClean="0"/>
              <a:pPr/>
              <a:t>14</a:t>
            </a:fld>
            <a:endParaRPr lang="fr-F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993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90000"/>
              </a:lnSpc>
              <a:spcBef>
                <a:spcPct val="0"/>
              </a:spcBef>
            </a:pPr>
            <a:endParaRPr lang="fr-FR" dirty="0" smtClean="0"/>
          </a:p>
        </p:txBody>
      </p:sp>
      <p:sp>
        <p:nvSpPr>
          <p:cNvPr id="39940"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11AA746-43E0-4E17-BA6A-725D0AB172E8}" type="slidenum">
              <a:rPr lang="fr-FR" smtClean="0"/>
              <a:pPr/>
              <a:t>15</a:t>
            </a:fld>
            <a:endParaRPr lang="fr-F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096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r>
              <a:rPr lang="fr-FR" smtClean="0"/>
              <a:t>Un plan de formation rénové : Volonté de répondre aux besoins, plus proche du terrain</a:t>
            </a:r>
          </a:p>
        </p:txBody>
      </p:sp>
      <p:sp>
        <p:nvSpPr>
          <p:cNvPr id="40964"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A281BC4-67D6-4F2F-8546-0C0B3A68AC21}" type="slidenum">
              <a:rPr lang="fr-FR" smtClean="0"/>
              <a:pPr/>
              <a:t>16</a:t>
            </a:fld>
            <a:endParaRPr lang="fr-F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198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r>
              <a:rPr lang="fr-FR" dirty="0" smtClean="0"/>
              <a:t>Un seul plan de formation pour tous les personnels</a:t>
            </a:r>
          </a:p>
          <a:p>
            <a:r>
              <a:rPr lang="fr-FR" dirty="0" smtClean="0"/>
              <a:t>Le PAF a changé : Des thèmes choisis en fonction des orientations et des priorités nationales.</a:t>
            </a:r>
          </a:p>
        </p:txBody>
      </p:sp>
      <p:sp>
        <p:nvSpPr>
          <p:cNvPr id="4198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D62DE4A-95F0-4686-A913-7E1B6C5B5E3B}" type="slidenum">
              <a:rPr lang="fr-FR" smtClean="0"/>
              <a:pPr/>
              <a:t>17</a:t>
            </a:fld>
            <a:endParaRPr lang="fr-F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301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r>
              <a:rPr lang="fr-FR" smtClean="0"/>
              <a:t>Formation ISN : PAF315X10 pour le niveau 1 et PAF315X12 pour le niveau 2.</a:t>
            </a:r>
          </a:p>
        </p:txBody>
      </p:sp>
      <p:sp>
        <p:nvSpPr>
          <p:cNvPr id="43012"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3AF1BBF-BAA9-4748-8931-0C0E9F750D40}" type="slidenum">
              <a:rPr lang="fr-FR" smtClean="0"/>
              <a:pPr/>
              <a:t>19</a:t>
            </a:fld>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662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mtClean="0"/>
              <a:t>Rôle des IPR et des PAIR</a:t>
            </a:r>
          </a:p>
        </p:txBody>
      </p:sp>
      <p:sp>
        <p:nvSpPr>
          <p:cNvPr id="2662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0FD43B0-B2AE-4378-88C7-B5AC249091B7}" type="slidenum">
              <a:rPr lang="fr-FR" smtClean="0"/>
              <a:pPr/>
              <a:t>2</a:t>
            </a:fld>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À changer</a:t>
            </a:r>
            <a:endParaRPr lang="fr-FR" dirty="0"/>
          </a:p>
        </p:txBody>
      </p:sp>
      <p:sp>
        <p:nvSpPr>
          <p:cNvPr id="4" name="Espace réservé du numéro de diapositive 3"/>
          <p:cNvSpPr>
            <a:spLocks noGrp="1"/>
          </p:cNvSpPr>
          <p:nvPr>
            <p:ph type="sldNum" sz="quarter" idx="10"/>
          </p:nvPr>
        </p:nvSpPr>
        <p:spPr/>
        <p:txBody>
          <a:bodyPr/>
          <a:lstStyle/>
          <a:p>
            <a:pPr>
              <a:defRPr/>
            </a:pPr>
            <a:fld id="{B0693DD2-68F1-480B-BDDB-D0AF80B8306E}" type="slidenum">
              <a:rPr lang="fr-FR" smtClean="0"/>
              <a:pPr>
                <a:defRPr/>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765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r>
              <a:rPr lang="fr-FR" dirty="0" smtClean="0"/>
              <a:t>Signaler le 4 pages distribué aux stagiaires</a:t>
            </a:r>
            <a:r>
              <a:rPr lang="fr-FR" baseline="0" dirty="0" smtClean="0"/>
              <a:t> en rappelant quelques points qui peuvent être la base d ’échanges avec les « nouveaux » collègues ainsi que le 4 pages de rentrée portant notamment sur le travail en équipe</a:t>
            </a:r>
            <a:endParaRPr lang="fr-FR" dirty="0" smtClean="0"/>
          </a:p>
        </p:txBody>
      </p:sp>
      <p:sp>
        <p:nvSpPr>
          <p:cNvPr id="27652"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323D0C1-033D-491F-907A-E70B56C34B1C}" type="slidenum">
              <a:rPr lang="fr-FR" smtClean="0"/>
              <a:pPr/>
              <a:t>4</a:t>
            </a:fld>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867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dirty="0" smtClean="0"/>
          </a:p>
        </p:txBody>
      </p:sp>
      <p:sp>
        <p:nvSpPr>
          <p:cNvPr id="2867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B759CA1-C2A0-49C1-8156-58270394AA11}" type="slidenum">
              <a:rPr lang="fr-FR" smtClean="0"/>
              <a:pPr/>
              <a:t>5</a:t>
            </a:fld>
            <a:endParaRPr 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B0693DD2-68F1-480B-BDDB-D0AF80B8306E}" type="slidenum">
              <a:rPr lang="fr-FR" smtClean="0"/>
              <a:pPr>
                <a:defRPr/>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0" i="0" u="none" strike="noStrike" kern="1200" baseline="0" dirty="0" smtClean="0">
                <a:solidFill>
                  <a:schemeClr val="tx1"/>
                </a:solidFill>
                <a:latin typeface="+mn-lt"/>
                <a:ea typeface="+mn-ea"/>
                <a:cs typeface="+mn-cs"/>
              </a:rPr>
              <a:t>L'élève a acquis le B2i niveau lycée s'il a validé 80 % des aptitudes dont au moins 50 % dans chaque domaine. Au moins deux</a:t>
            </a:r>
          </a:p>
          <a:p>
            <a:r>
              <a:rPr lang="fr-FR" sz="1200" b="0" i="0" u="none" strike="noStrike" kern="1200" baseline="0" dirty="0" smtClean="0">
                <a:solidFill>
                  <a:schemeClr val="tx1"/>
                </a:solidFill>
                <a:latin typeface="+mn-lt"/>
                <a:ea typeface="+mn-ea"/>
                <a:cs typeface="+mn-cs"/>
              </a:rPr>
              <a:t>disciplines différentes doivent intervenir pour la validation de cette attestation.</a:t>
            </a:r>
          </a:p>
          <a:p>
            <a:r>
              <a:rPr lang="fr-FR" sz="1200" b="0" i="0" u="none" strike="noStrike" kern="1200" baseline="0" dirty="0" smtClean="0">
                <a:solidFill>
                  <a:schemeClr val="tx1"/>
                </a:solidFill>
                <a:latin typeface="+mn-lt"/>
                <a:ea typeface="+mn-ea"/>
                <a:cs typeface="+mn-cs"/>
              </a:rPr>
              <a:t>La mention de l'attestation du B2i lycée figure désormais dans tous les livrets scolaires des séries des voies générale et</a:t>
            </a:r>
          </a:p>
          <a:p>
            <a:r>
              <a:rPr lang="fr-FR" sz="1200" b="0" i="0" u="none" strike="noStrike" kern="1200" baseline="0" dirty="0" smtClean="0">
                <a:solidFill>
                  <a:schemeClr val="tx1"/>
                </a:solidFill>
                <a:latin typeface="+mn-lt"/>
                <a:ea typeface="+mn-ea"/>
                <a:cs typeface="+mn-cs"/>
              </a:rPr>
              <a:t>technologique (à l'exception des séries TMD et Hôtellerie).</a:t>
            </a:r>
          </a:p>
          <a:p>
            <a:r>
              <a:rPr lang="fr-FR" sz="1200" b="0" i="0" u="none" strike="noStrike" kern="1200" baseline="0" dirty="0" smtClean="0">
                <a:solidFill>
                  <a:schemeClr val="tx1"/>
                </a:solidFill>
                <a:latin typeface="+mn-lt"/>
                <a:ea typeface="+mn-ea"/>
                <a:cs typeface="+mn-cs"/>
              </a:rPr>
              <a:t>Les documents d'appui pour la mise en </a:t>
            </a:r>
            <a:r>
              <a:rPr lang="fr-FR" sz="1200" b="0" i="0" u="none" strike="noStrike" kern="1200" baseline="0" dirty="0" err="1" smtClean="0">
                <a:solidFill>
                  <a:schemeClr val="tx1"/>
                </a:solidFill>
                <a:latin typeface="+mn-lt"/>
                <a:ea typeface="+mn-ea"/>
                <a:cs typeface="+mn-cs"/>
              </a:rPr>
              <a:t>oeuvre</a:t>
            </a:r>
            <a:r>
              <a:rPr lang="fr-FR" sz="1200" b="0" i="0" u="none" strike="noStrike" kern="1200" baseline="0" dirty="0" smtClean="0">
                <a:solidFill>
                  <a:schemeClr val="tx1"/>
                </a:solidFill>
                <a:latin typeface="+mn-lt"/>
                <a:ea typeface="+mn-ea"/>
                <a:cs typeface="+mn-cs"/>
              </a:rPr>
              <a:t> du B2i sont accessibles sur le site </a:t>
            </a:r>
            <a:r>
              <a:rPr lang="fr-FR" sz="1200" b="0" i="0" u="none" strike="noStrike" kern="1200" baseline="0" dirty="0" err="1" smtClean="0">
                <a:solidFill>
                  <a:schemeClr val="tx1"/>
                </a:solidFill>
                <a:latin typeface="+mn-lt"/>
                <a:ea typeface="+mn-ea"/>
                <a:cs typeface="+mn-cs"/>
              </a:rPr>
              <a:t>Éduscol</a:t>
            </a:r>
            <a:r>
              <a:rPr lang="fr-FR" sz="1200" b="0" i="0" u="none" strike="noStrike" kern="1200" baseline="0" smtClean="0">
                <a:solidFill>
                  <a:schemeClr val="tx1"/>
                </a:solidFill>
                <a:latin typeface="+mn-lt"/>
                <a:ea typeface="+mn-ea"/>
                <a:cs typeface="+mn-cs"/>
              </a:rPr>
              <a:t> http://www.eduscol.education.fr/b2</a:t>
            </a:r>
            <a:endParaRPr lang="fr-FR" dirty="0"/>
          </a:p>
        </p:txBody>
      </p:sp>
      <p:sp>
        <p:nvSpPr>
          <p:cNvPr id="4" name="Espace réservé du numéro de diapositive 3"/>
          <p:cNvSpPr>
            <a:spLocks noGrp="1"/>
          </p:cNvSpPr>
          <p:nvPr>
            <p:ph type="sldNum" sz="quarter" idx="10"/>
          </p:nvPr>
        </p:nvSpPr>
        <p:spPr/>
        <p:txBody>
          <a:bodyPr/>
          <a:lstStyle/>
          <a:p>
            <a:pPr>
              <a:defRPr/>
            </a:pPr>
            <a:fld id="{B0693DD2-68F1-480B-BDDB-D0AF80B8306E}" type="slidenum">
              <a:rPr lang="fr-FR" smtClean="0"/>
              <a:pPr>
                <a:defRPr/>
              </a:pPr>
              <a:t>10</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171450" indent="-171450">
              <a:buFontTx/>
              <a:buChar char="-"/>
            </a:pPr>
            <a:r>
              <a:rPr lang="fr-FR" dirty="0" smtClean="0"/>
              <a:t>Trop d’élèves n’ont pas de pratique dans</a:t>
            </a:r>
            <a:r>
              <a:rPr lang="fr-FR" baseline="0" dirty="0" smtClean="0"/>
              <a:t> l’utilisation d’algorithme</a:t>
            </a:r>
          </a:p>
          <a:p>
            <a:pPr marL="171450" indent="-171450">
              <a:buFontTx/>
              <a:buChar char="-"/>
            </a:pPr>
            <a:r>
              <a:rPr lang="fr-FR" baseline="0" dirty="0" smtClean="0"/>
              <a:t>Les élèves doivent être habitués à choisir eux-mêmes un logiciel pour traiter un problème</a:t>
            </a:r>
          </a:p>
          <a:p>
            <a:pPr marL="171450" indent="-171450">
              <a:buFontTx/>
              <a:buChar char="-"/>
            </a:pPr>
            <a:r>
              <a:rPr lang="fr-FR" baseline="0" dirty="0" smtClean="0"/>
              <a:t>Progressions d’équipe à équilibrer</a:t>
            </a:r>
          </a:p>
          <a:p>
            <a:pPr marL="171450" indent="-171450">
              <a:buFontTx/>
              <a:buChar char="-"/>
            </a:pPr>
            <a:r>
              <a:rPr lang="fr-FR" baseline="0" dirty="0" smtClean="0"/>
              <a:t>Les professeurs de mathématiques doivent s’engager plus dans l’AP avec des démarches différentes en seconde (compétences transversales travaillées en maths) et en terminale (occasion de mieux différencier la préparation au post-bac)</a:t>
            </a:r>
          </a:p>
          <a:p>
            <a:pPr marL="171450" indent="-171450">
              <a:buFontTx/>
              <a:buChar char="-"/>
            </a:pPr>
            <a:r>
              <a:rPr lang="fr-FR" baseline="0" dirty="0" smtClean="0"/>
              <a:t>Attention aux manuels</a:t>
            </a:r>
          </a:p>
          <a:p>
            <a:pPr marL="171450" indent="-171450">
              <a:buFontTx/>
              <a:buChar char="-"/>
            </a:pPr>
            <a:r>
              <a:rPr lang="fr-FR" baseline="0" dirty="0" smtClean="0"/>
              <a:t>Les taux de réussite au bac montrent qu’on ne peut arguer d’une préparation au bac pour limiter ses ambitions pour les élèves</a:t>
            </a:r>
          </a:p>
          <a:p>
            <a:pPr marL="171450" indent="-171450">
              <a:buFontTx/>
              <a:buChar char="-"/>
            </a:pPr>
            <a:endParaRPr lang="fr-FR" dirty="0"/>
          </a:p>
        </p:txBody>
      </p:sp>
      <p:sp>
        <p:nvSpPr>
          <p:cNvPr id="4" name="Espace réservé du numéro de diapositive 3"/>
          <p:cNvSpPr>
            <a:spLocks noGrp="1"/>
          </p:cNvSpPr>
          <p:nvPr>
            <p:ph type="sldNum" sz="quarter" idx="10"/>
          </p:nvPr>
        </p:nvSpPr>
        <p:spPr/>
        <p:txBody>
          <a:bodyPr/>
          <a:lstStyle/>
          <a:p>
            <a:pPr>
              <a:defRPr/>
            </a:pPr>
            <a:fld id="{B0693DD2-68F1-480B-BDDB-D0AF80B8306E}" type="slidenum">
              <a:rPr lang="fr-FR" smtClean="0"/>
              <a:pPr>
                <a:defRPr/>
              </a:pPr>
              <a:t>12</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174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r>
              <a:rPr lang="fr-FR" dirty="0" err="1" smtClean="0"/>
              <a:t>Clg</a:t>
            </a:r>
            <a:r>
              <a:rPr lang="fr-FR" dirty="0" smtClean="0"/>
              <a:t> : 10 docs ressources en maths + 1 doc socle</a:t>
            </a:r>
          </a:p>
          <a:p>
            <a:r>
              <a:rPr lang="fr-FR" dirty="0" smtClean="0"/>
              <a:t>IL y a une continuité dans les documents ressources.</a:t>
            </a:r>
          </a:p>
          <a:p>
            <a:r>
              <a:rPr lang="fr-FR" dirty="0" smtClean="0"/>
              <a:t>les documents élaborés pour le collège : calcul </a:t>
            </a:r>
            <a:r>
              <a:rPr lang="fr-FR" dirty="0" err="1" smtClean="0"/>
              <a:t>ss</a:t>
            </a:r>
            <a:r>
              <a:rPr lang="fr-FR" dirty="0" smtClean="0"/>
              <a:t> toutes ses formes, banques</a:t>
            </a:r>
            <a:r>
              <a:rPr lang="fr-FR" baseline="0" dirty="0" smtClean="0"/>
              <a:t> de problèmes, </a:t>
            </a:r>
            <a:r>
              <a:rPr lang="fr-FR" dirty="0" err="1" smtClean="0"/>
              <a:t>probas-stats</a:t>
            </a:r>
            <a:r>
              <a:rPr lang="fr-FR" dirty="0" smtClean="0"/>
              <a:t>, gestion de données, calcul numérique, les nombres au collège, du numérique au littéral, géométrie, grandeurs et mesures, raisonnement et démonstrations, proportionnalité</a:t>
            </a:r>
          </a:p>
        </p:txBody>
      </p:sp>
      <p:sp>
        <p:nvSpPr>
          <p:cNvPr id="3174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C9C3DF-C178-4965-BC2B-F326F626F413}" type="slidenum">
              <a:rPr lang="fr-FR" smtClean="0"/>
              <a:pPr/>
              <a:t>13</a:t>
            </a:fld>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FACAA106-1877-4890-A0DF-EB53269A5077}"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F25C027D-95CE-4A0D-887F-0A5EE8A3F6ED}"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AF1FD857-77A6-41B2-96AA-E5953A53211A}"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17A75546-B3B1-4787-A1A4-DBFFEED35C9B}"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AA99CEA7-9C61-493E-9596-09DF2FD81CB1}"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9A7428C2-2D71-4D94-8137-E3AF827BB4A0}"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p>
        </p:txBody>
      </p:sp>
      <p:sp>
        <p:nvSpPr>
          <p:cNvPr id="9" name="Rectangle 6"/>
          <p:cNvSpPr>
            <a:spLocks noGrp="1" noChangeArrowheads="1"/>
          </p:cNvSpPr>
          <p:nvPr>
            <p:ph type="sldNum" sz="quarter" idx="12"/>
          </p:nvPr>
        </p:nvSpPr>
        <p:spPr>
          <a:ln/>
        </p:spPr>
        <p:txBody>
          <a:bodyPr/>
          <a:lstStyle>
            <a:lvl1pPr>
              <a:defRPr/>
            </a:lvl1pPr>
          </a:lstStyle>
          <a:p>
            <a:pPr>
              <a:defRPr/>
            </a:pPr>
            <a:fld id="{FFB8DE45-4543-44E2-B27C-C2671DB34E11}"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7C048B3D-C426-4120-A934-E21604F14DC7}"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ln/>
        </p:spPr>
        <p:txBody>
          <a:bodyPr/>
          <a:lstStyle>
            <a:lvl1pPr>
              <a:defRPr/>
            </a:lvl1pPr>
          </a:lstStyle>
          <a:p>
            <a:pPr>
              <a:defRPr/>
            </a:pPr>
            <a:fld id="{8DABDE16-D7E7-4725-BEE8-8753268D2A5A}"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73529D58-4D92-4FDC-8C42-2835DD798135}"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75A55437-9A16-4804-B55B-24732777C460}"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fr-F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fr-F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4CD55B1-FC3F-4B8F-9041-C82E2E86FBDA}"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euler.ac-versailles.fr/webMathematica/reflexionpro/2013_2014/Reunions_rentree/STMG_rentree_2013.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euler.ac-versailles.fr/webMathematica/reflexionpro/2013_2014/Reunions_rentree/Presentation_nouveau_programme_STS_v2.ppt"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euler.ac-versailles.fr/evaluation/index.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prenom.nom@ac-versailles.fr"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hyperlink" Target="mailto:Frederique.chauvin@ac-versailles.fr"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mailto:gilles.marbeuf@crdp.ac-versailles.fr" TargetMode="External"/><Relationship Id="rId2" Type="http://schemas.openxmlformats.org/officeDocument/2006/relationships/hyperlink" Target="mailto:line.orre@ac-versailles.fr"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euler.ac-versailles.fr/evaluation/dnb/DNB_2013_serie_generale.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95536" y="2492896"/>
            <a:ext cx="8496943" cy="1470025"/>
          </a:xfrm>
        </p:spPr>
        <p:txBody>
          <a:bodyPr/>
          <a:lstStyle/>
          <a:p>
            <a:pPr eaLnBrk="1" hangingPunct="1"/>
            <a:r>
              <a:rPr lang="fr-FR" sz="5400" dirty="0" smtClean="0">
                <a:solidFill>
                  <a:srgbClr val="FF0000"/>
                </a:solidFill>
              </a:rPr>
              <a:t>Rentrée mathématique 2013</a:t>
            </a:r>
          </a:p>
        </p:txBody>
      </p:sp>
      <p:sp>
        <p:nvSpPr>
          <p:cNvPr id="2051" name="Rectangle 3"/>
          <p:cNvSpPr>
            <a:spLocks noGrp="1" noChangeArrowheads="1"/>
          </p:cNvSpPr>
          <p:nvPr>
            <p:ph type="subTitle" idx="1"/>
          </p:nvPr>
        </p:nvSpPr>
        <p:spPr>
          <a:xfrm>
            <a:off x="1581150" y="4221088"/>
            <a:ext cx="6400800" cy="1752600"/>
          </a:xfrm>
        </p:spPr>
        <p:txBody>
          <a:bodyPr/>
          <a:lstStyle/>
          <a:p>
            <a:pPr eaLnBrk="1" hangingPunct="1"/>
            <a:r>
              <a:rPr lang="fr-FR" sz="4000" dirty="0" smtClean="0"/>
              <a:t>Les mathématiques dans l’académie de Versailles</a:t>
            </a:r>
          </a:p>
        </p:txBody>
      </p:sp>
      <p:pic>
        <p:nvPicPr>
          <p:cNvPr id="2052" name="Picture 5" descr="MARIANNE"/>
          <p:cNvPicPr>
            <a:picLocks noChangeAspect="1" noChangeArrowheads="1"/>
          </p:cNvPicPr>
          <p:nvPr/>
        </p:nvPicPr>
        <p:blipFill>
          <a:blip r:embed="rId3" cstate="print"/>
          <a:srcRect/>
          <a:stretch>
            <a:fillRect/>
          </a:stretch>
        </p:blipFill>
        <p:spPr bwMode="auto">
          <a:xfrm>
            <a:off x="7451725" y="333375"/>
            <a:ext cx="1060450" cy="668338"/>
          </a:xfrm>
          <a:prstGeom prst="rect">
            <a:avLst/>
          </a:prstGeom>
          <a:noFill/>
          <a:ln w="9525">
            <a:noFill/>
            <a:miter lim="800000"/>
            <a:headEnd/>
            <a:tailEnd/>
          </a:ln>
        </p:spPr>
      </p:pic>
      <p:pic>
        <p:nvPicPr>
          <p:cNvPr id="2054" name="Picture 6"/>
          <p:cNvPicPr>
            <a:picLocks noChangeAspect="1" noChangeArrowheads="1"/>
          </p:cNvPicPr>
          <p:nvPr/>
        </p:nvPicPr>
        <p:blipFill>
          <a:blip r:embed="rId4" cstate="print"/>
          <a:srcRect/>
          <a:stretch>
            <a:fillRect/>
          </a:stretch>
        </p:blipFill>
        <p:spPr bwMode="auto">
          <a:xfrm>
            <a:off x="395536" y="188640"/>
            <a:ext cx="1625837" cy="204045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Les nouveautés au lycée</a:t>
            </a:r>
            <a:endParaRPr lang="fr-FR" dirty="0"/>
          </a:p>
        </p:txBody>
      </p:sp>
      <p:sp>
        <p:nvSpPr>
          <p:cNvPr id="3" name="Espace réservé du contenu 2"/>
          <p:cNvSpPr>
            <a:spLocks noGrp="1"/>
          </p:cNvSpPr>
          <p:nvPr>
            <p:ph idx="1"/>
          </p:nvPr>
        </p:nvSpPr>
        <p:spPr>
          <a:xfrm>
            <a:off x="136478" y="1600200"/>
            <a:ext cx="8756002" cy="4525963"/>
          </a:xfrm>
        </p:spPr>
        <p:txBody>
          <a:bodyPr/>
          <a:lstStyle/>
          <a:p>
            <a:r>
              <a:rPr lang="fr-FR" dirty="0" smtClean="0"/>
              <a:t>En </a:t>
            </a:r>
            <a:r>
              <a:rPr lang="fr-FR" dirty="0" smtClean="0">
                <a:hlinkClick r:id="rId3"/>
              </a:rPr>
              <a:t>série STMG</a:t>
            </a:r>
            <a:endParaRPr lang="fr-FR" dirty="0" smtClean="0"/>
          </a:p>
          <a:p>
            <a:endParaRPr lang="fr-FR" sz="800" dirty="0" smtClean="0"/>
          </a:p>
          <a:p>
            <a:r>
              <a:rPr lang="fr-FR" dirty="0" smtClean="0"/>
              <a:t>De nouveaux </a:t>
            </a:r>
            <a:r>
              <a:rPr lang="fr-FR" dirty="0" smtClean="0">
                <a:hlinkClick r:id="rId4"/>
              </a:rPr>
              <a:t>programmes en STS</a:t>
            </a:r>
            <a:endParaRPr lang="fr-FR" dirty="0" smtClean="0"/>
          </a:p>
          <a:p>
            <a:pPr marL="0" indent="0">
              <a:buNone/>
            </a:pPr>
            <a:endParaRPr lang="fr-FR" sz="800" dirty="0" smtClean="0"/>
          </a:p>
          <a:p>
            <a:r>
              <a:rPr lang="fr-FR" dirty="0" smtClean="0"/>
              <a:t>Des modalités différentes d’obtention du BTS selon les spécialités</a:t>
            </a:r>
          </a:p>
          <a:p>
            <a:pPr>
              <a:buNone/>
            </a:pPr>
            <a:endParaRPr lang="fr-FR" sz="800" dirty="0" smtClean="0"/>
          </a:p>
          <a:p>
            <a:r>
              <a:rPr lang="fr-FR" dirty="0" smtClean="0"/>
              <a:t>L’informatique en CPGE et en séries ES et L (en expérimentation)</a:t>
            </a:r>
          </a:p>
          <a:p>
            <a:endParaRPr lang="fr-FR" sz="800" dirty="0" smtClean="0"/>
          </a:p>
          <a:p>
            <a:r>
              <a:rPr lang="fr-FR" dirty="0" smtClean="0"/>
              <a:t>Mise en œuvre du B2I en lycée (BO n°31 du 29 août 2013)</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276872"/>
            <a:ext cx="8229600" cy="1570186"/>
          </a:xfrm>
        </p:spPr>
        <p:txBody>
          <a:bodyPr/>
          <a:lstStyle/>
          <a:p>
            <a:r>
              <a:rPr lang="fr-FR" sz="4000" dirty="0">
                <a:solidFill>
                  <a:srgbClr val="FF0000"/>
                </a:solidFill>
              </a:rPr>
              <a:t>Résultats de l’enquête sur les </a:t>
            </a:r>
            <a:r>
              <a:rPr lang="fr-FR" sz="4000" dirty="0">
                <a:solidFill>
                  <a:srgbClr val="FF0000"/>
                </a:solidFill>
                <a:hlinkClick r:id="rId2"/>
              </a:rPr>
              <a:t>acquis des élèves au baccalauréat</a:t>
            </a:r>
            <a:endParaRPr lang="fr-FR" sz="4000" dirty="0">
              <a:solidFill>
                <a:srgbClr val="FF0000"/>
              </a:solidFill>
            </a:endParaRPr>
          </a:p>
        </p:txBody>
      </p:sp>
    </p:spTree>
    <p:extLst>
      <p:ext uri="{BB962C8B-B14F-4D97-AF65-F5344CB8AC3E}">
        <p14:creationId xmlns:p14="http://schemas.microsoft.com/office/powerpoint/2010/main" val="37161260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A poursuivre au lycée</a:t>
            </a:r>
            <a:endParaRPr lang="fr-FR" dirty="0"/>
          </a:p>
        </p:txBody>
      </p:sp>
      <p:sp>
        <p:nvSpPr>
          <p:cNvPr id="3" name="Espace réservé du contenu 2"/>
          <p:cNvSpPr>
            <a:spLocks noGrp="1"/>
          </p:cNvSpPr>
          <p:nvPr>
            <p:ph idx="1"/>
          </p:nvPr>
        </p:nvSpPr>
        <p:spPr>
          <a:xfrm>
            <a:off x="457200" y="1600200"/>
            <a:ext cx="8363272" cy="5069160"/>
          </a:xfrm>
        </p:spPr>
        <p:txBody>
          <a:bodyPr/>
          <a:lstStyle/>
          <a:p>
            <a:r>
              <a:rPr lang="fr-FR" sz="2800" dirty="0"/>
              <a:t>L’utilisation </a:t>
            </a:r>
            <a:r>
              <a:rPr lang="fr-FR" sz="2800" dirty="0" smtClean="0"/>
              <a:t>d’algorithmes </a:t>
            </a:r>
            <a:r>
              <a:rPr lang="fr-FR" sz="2800" dirty="0"/>
              <a:t>pour résoudre des </a:t>
            </a:r>
            <a:r>
              <a:rPr lang="fr-FR" sz="2800" dirty="0" smtClean="0"/>
              <a:t>problèmes à tous les niveaux et tout au long de l’année </a:t>
            </a:r>
            <a:endParaRPr lang="fr-FR" sz="2800" dirty="0"/>
          </a:p>
          <a:p>
            <a:r>
              <a:rPr lang="fr-FR" sz="2800" dirty="0" smtClean="0"/>
              <a:t>L’utilisation de logiciels dans la discipline </a:t>
            </a:r>
          </a:p>
          <a:p>
            <a:r>
              <a:rPr lang="fr-FR" sz="2800" dirty="0" smtClean="0"/>
              <a:t>L’équilibre des thèmes dans les progressions annuelles </a:t>
            </a:r>
          </a:p>
          <a:p>
            <a:r>
              <a:rPr lang="fr-FR" sz="2800" dirty="0" smtClean="0"/>
              <a:t>La réflexion sur l’accompagnement personnalisé</a:t>
            </a:r>
          </a:p>
          <a:p>
            <a:r>
              <a:rPr lang="fr-FR" sz="2800" dirty="0" smtClean="0"/>
              <a:t>Le lien avec les autres disciplines : éviter l’habillage qui discrédite les mathématiques</a:t>
            </a:r>
          </a:p>
          <a:p>
            <a:r>
              <a:rPr lang="fr-FR" sz="2800" dirty="0" smtClean="0"/>
              <a:t>La formation des élèves pour le post-bac</a:t>
            </a:r>
          </a:p>
          <a:p>
            <a:pPr>
              <a:buNone/>
            </a:pPr>
            <a:endParaRPr lang="fr-FR" dirty="0" smtClean="0"/>
          </a:p>
          <a:p>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fr-FR" sz="4000" smtClean="0">
                <a:solidFill>
                  <a:srgbClr val="FF0000"/>
                </a:solidFill>
              </a:rPr>
              <a:t>Les documents ressources</a:t>
            </a:r>
            <a:br>
              <a:rPr lang="fr-FR" sz="4000" smtClean="0">
                <a:solidFill>
                  <a:srgbClr val="FF0000"/>
                </a:solidFill>
              </a:rPr>
            </a:br>
            <a:r>
              <a:rPr lang="fr-FR" sz="4000" smtClean="0">
                <a:solidFill>
                  <a:srgbClr val="FF0000"/>
                </a:solidFill>
              </a:rPr>
              <a:t>en mathématiques</a:t>
            </a:r>
          </a:p>
        </p:txBody>
      </p:sp>
      <p:sp>
        <p:nvSpPr>
          <p:cNvPr id="9219" name="Rectangle 3"/>
          <p:cNvSpPr>
            <a:spLocks noGrp="1" noChangeArrowheads="1"/>
          </p:cNvSpPr>
          <p:nvPr>
            <p:ph type="body" idx="1"/>
          </p:nvPr>
        </p:nvSpPr>
        <p:spPr>
          <a:xfrm>
            <a:off x="395288" y="1700808"/>
            <a:ext cx="8569325" cy="4392488"/>
          </a:xfrm>
        </p:spPr>
        <p:txBody>
          <a:bodyPr/>
          <a:lstStyle/>
          <a:p>
            <a:pPr eaLnBrk="1" hangingPunct="1">
              <a:lnSpc>
                <a:spcPct val="90000"/>
              </a:lnSpc>
            </a:pPr>
            <a:r>
              <a:rPr lang="fr-FR" sz="2800" dirty="0" smtClean="0"/>
              <a:t>Onze documents ressources pour le collège</a:t>
            </a:r>
          </a:p>
          <a:p>
            <a:pPr eaLnBrk="1" hangingPunct="1">
              <a:lnSpc>
                <a:spcPct val="90000"/>
              </a:lnSpc>
            </a:pPr>
            <a:r>
              <a:rPr lang="fr-FR" sz="2800" dirty="0" smtClean="0"/>
              <a:t>Niveau seconde : Algorithmique, fonctions, probabilités et statistiques, notations et raisonnement mathématiques</a:t>
            </a:r>
          </a:p>
          <a:p>
            <a:pPr eaLnBrk="1" hangingPunct="1">
              <a:lnSpc>
                <a:spcPct val="90000"/>
              </a:lnSpc>
            </a:pPr>
            <a:r>
              <a:rPr lang="fr-FR" sz="2800" dirty="0" smtClean="0"/>
              <a:t>Niveau première : Statistiques et probabilités, </a:t>
            </a:r>
            <a:r>
              <a:rPr lang="fr-FR" sz="2800" dirty="0"/>
              <a:t>a</a:t>
            </a:r>
            <a:r>
              <a:rPr lang="fr-FR" sz="2800" dirty="0" smtClean="0"/>
              <a:t>nalyse ainsi que de nombreuses ressources, certaines interdisciplinaires, pour les séries STMG, STD2A, STI2D, STL</a:t>
            </a:r>
          </a:p>
          <a:p>
            <a:pPr eaLnBrk="1" hangingPunct="1">
              <a:lnSpc>
                <a:spcPct val="90000"/>
              </a:lnSpc>
            </a:pPr>
            <a:r>
              <a:rPr lang="fr-FR" sz="2800" dirty="0" smtClean="0"/>
              <a:t>Niveau terminale : Probabilités et statistique, </a:t>
            </a:r>
            <a:r>
              <a:rPr lang="fr-FR" sz="2800" dirty="0"/>
              <a:t>m</a:t>
            </a:r>
            <a:r>
              <a:rPr lang="fr-FR" sz="2800" dirty="0" smtClean="0"/>
              <a:t>atrices et une ressource interdisciplinaire pour STD2A</a:t>
            </a:r>
          </a:p>
          <a:p>
            <a:pPr eaLnBrk="1" hangingPunct="1">
              <a:lnSpc>
                <a:spcPct val="90000"/>
              </a:lnSpc>
            </a:pPr>
            <a:endParaRPr lang="fr-FR"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p:cNvSpPr>
            <a:spLocks noGrp="1"/>
          </p:cNvSpPr>
          <p:nvPr>
            <p:ph type="title"/>
          </p:nvPr>
        </p:nvSpPr>
        <p:spPr>
          <a:xfrm>
            <a:off x="468313" y="260350"/>
            <a:ext cx="8229600" cy="1296442"/>
          </a:xfrm>
        </p:spPr>
        <p:txBody>
          <a:bodyPr/>
          <a:lstStyle/>
          <a:p>
            <a:r>
              <a:rPr lang="fr-FR" sz="3600" dirty="0" smtClean="0">
                <a:solidFill>
                  <a:srgbClr val="FF0000"/>
                </a:solidFill>
              </a:rPr>
              <a:t>Chantier académique qui se poursuit : faire évoluer l’évaluation au collège </a:t>
            </a:r>
            <a:br>
              <a:rPr lang="fr-FR" sz="3600" dirty="0" smtClean="0">
                <a:solidFill>
                  <a:srgbClr val="FF0000"/>
                </a:solidFill>
              </a:rPr>
            </a:br>
            <a:r>
              <a:rPr lang="fr-FR" sz="3600" dirty="0" smtClean="0">
                <a:solidFill>
                  <a:srgbClr val="FF0000"/>
                </a:solidFill>
              </a:rPr>
              <a:t>et au lycée</a:t>
            </a:r>
          </a:p>
        </p:txBody>
      </p:sp>
      <p:sp>
        <p:nvSpPr>
          <p:cNvPr id="15363" name="Espace réservé du contenu 2"/>
          <p:cNvSpPr>
            <a:spLocks noGrp="1"/>
          </p:cNvSpPr>
          <p:nvPr>
            <p:ph idx="1"/>
          </p:nvPr>
        </p:nvSpPr>
        <p:spPr>
          <a:xfrm>
            <a:off x="395536" y="2132856"/>
            <a:ext cx="8229600" cy="4464496"/>
          </a:xfrm>
        </p:spPr>
        <p:txBody>
          <a:bodyPr/>
          <a:lstStyle/>
          <a:p>
            <a:r>
              <a:rPr lang="fr-FR" dirty="0" smtClean="0"/>
              <a:t>Intégrer une référence aux compétences dans les travaux des élèves</a:t>
            </a:r>
          </a:p>
          <a:p>
            <a:r>
              <a:rPr lang="fr-FR" dirty="0" smtClean="0"/>
              <a:t>Varier les contextes, les organisations au sein de la classe</a:t>
            </a:r>
          </a:p>
          <a:p>
            <a:r>
              <a:rPr lang="fr-FR" dirty="0" smtClean="0"/>
              <a:t>Prolonger le travail sur les mathématiques outillées</a:t>
            </a:r>
          </a:p>
          <a:p>
            <a:pPr>
              <a:buNone/>
            </a:pPr>
            <a:endParaRPr lang="fr-FR" sz="1800" dirty="0" smtClean="0"/>
          </a:p>
          <a:p>
            <a:pPr marL="95250" indent="0">
              <a:buNone/>
            </a:pPr>
            <a:r>
              <a:rPr lang="fr-FR" sz="2400" dirty="0" smtClean="0"/>
              <a:t>De nombreuses équipes ont déposé des exemples de travaux sur le site </a:t>
            </a:r>
            <a:r>
              <a:rPr lang="fr-FR" sz="2400" dirty="0" err="1" smtClean="0"/>
              <a:t>euler</a:t>
            </a:r>
            <a:r>
              <a:rPr lang="fr-FR" sz="2400" dirty="0" smtClean="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229600" cy="1570037"/>
          </a:xfrm>
        </p:spPr>
        <p:txBody>
          <a:bodyPr/>
          <a:lstStyle/>
          <a:p>
            <a:pPr eaLnBrk="1" hangingPunct="1"/>
            <a:r>
              <a:rPr lang="fr-FR" dirty="0" smtClean="0">
                <a:solidFill>
                  <a:srgbClr val="FF0000"/>
                </a:solidFill>
              </a:rPr>
              <a:t>Autres initiatives académiques</a:t>
            </a:r>
            <a:br>
              <a:rPr lang="fr-FR" dirty="0" smtClean="0">
                <a:solidFill>
                  <a:srgbClr val="FF0000"/>
                </a:solidFill>
              </a:rPr>
            </a:br>
            <a:r>
              <a:rPr lang="fr-FR" dirty="0" smtClean="0">
                <a:solidFill>
                  <a:srgbClr val="FF0000"/>
                </a:solidFill>
              </a:rPr>
              <a:t> en mathématiques</a:t>
            </a:r>
          </a:p>
        </p:txBody>
      </p:sp>
      <p:sp>
        <p:nvSpPr>
          <p:cNvPr id="17411" name="Rectangle 3"/>
          <p:cNvSpPr>
            <a:spLocks noGrp="1" noChangeArrowheads="1"/>
          </p:cNvSpPr>
          <p:nvPr>
            <p:ph type="body" idx="1"/>
          </p:nvPr>
        </p:nvSpPr>
        <p:spPr>
          <a:xfrm>
            <a:off x="0" y="1812925"/>
            <a:ext cx="8964488" cy="4712419"/>
          </a:xfrm>
        </p:spPr>
        <p:txBody>
          <a:bodyPr/>
          <a:lstStyle/>
          <a:p>
            <a:pPr eaLnBrk="1" hangingPunct="1">
              <a:lnSpc>
                <a:spcPct val="90000"/>
              </a:lnSpc>
            </a:pPr>
            <a:r>
              <a:rPr lang="fr-FR" dirty="0" smtClean="0"/>
              <a:t>Olympiades de mathématiques</a:t>
            </a:r>
          </a:p>
          <a:p>
            <a:pPr lvl="1" eaLnBrk="1" hangingPunct="1">
              <a:lnSpc>
                <a:spcPct val="90000"/>
              </a:lnSpc>
            </a:pPr>
            <a:r>
              <a:rPr lang="fr-FR" b="1" dirty="0" smtClean="0"/>
              <a:t>1</a:t>
            </a:r>
            <a:r>
              <a:rPr lang="fr-FR" b="1" baseline="30000" dirty="0" smtClean="0"/>
              <a:t>ère</a:t>
            </a:r>
            <a:r>
              <a:rPr lang="fr-FR" b="1" dirty="0" smtClean="0"/>
              <a:t> : </a:t>
            </a:r>
            <a:r>
              <a:rPr lang="fr-FR" b="1" dirty="0" smtClean="0">
                <a:solidFill>
                  <a:srgbClr val="C00000"/>
                </a:solidFill>
              </a:rPr>
              <a:t>19 mars matin </a:t>
            </a:r>
          </a:p>
          <a:p>
            <a:pPr lvl="1" eaLnBrk="1" hangingPunct="1">
              <a:lnSpc>
                <a:spcPct val="90000"/>
              </a:lnSpc>
            </a:pPr>
            <a:r>
              <a:rPr lang="fr-FR" b="1" dirty="0" smtClean="0"/>
              <a:t>4</a:t>
            </a:r>
            <a:r>
              <a:rPr lang="fr-FR" b="1" baseline="30000" dirty="0" smtClean="0"/>
              <a:t>ème</a:t>
            </a:r>
            <a:r>
              <a:rPr lang="fr-FR" b="1" dirty="0" smtClean="0"/>
              <a:t> : </a:t>
            </a:r>
            <a:r>
              <a:rPr lang="fr-FR" b="1" dirty="0" smtClean="0">
                <a:solidFill>
                  <a:srgbClr val="C00000"/>
                </a:solidFill>
              </a:rPr>
              <a:t>à définir (début avril)</a:t>
            </a:r>
            <a:endParaRPr lang="fr-FR" sz="2400" dirty="0" smtClean="0">
              <a:solidFill>
                <a:srgbClr val="C00000"/>
              </a:solidFill>
            </a:endParaRPr>
          </a:p>
          <a:p>
            <a:pPr eaLnBrk="1" hangingPunct="1">
              <a:lnSpc>
                <a:spcPct val="90000"/>
              </a:lnSpc>
            </a:pPr>
            <a:r>
              <a:rPr lang="fr-FR" dirty="0" smtClean="0"/>
              <a:t>Partenariats et manifestations, </a:t>
            </a:r>
          </a:p>
          <a:p>
            <a:pPr lvl="1" eaLnBrk="1" hangingPunct="1">
              <a:lnSpc>
                <a:spcPct val="90000"/>
              </a:lnSpc>
            </a:pPr>
            <a:r>
              <a:rPr lang="fr-FR" b="1" dirty="0" smtClean="0">
                <a:solidFill>
                  <a:srgbClr val="C00000"/>
                </a:solidFill>
              </a:rPr>
              <a:t>la semaine des mathématiques (du 17 au 22 mars sur le thème Mathématiques au carrefour des cultures)</a:t>
            </a:r>
          </a:p>
          <a:p>
            <a:pPr lvl="1" eaLnBrk="1" hangingPunct="1">
              <a:lnSpc>
                <a:spcPct val="90000"/>
              </a:lnSpc>
            </a:pPr>
            <a:r>
              <a:rPr lang="fr-FR" b="1" dirty="0" smtClean="0">
                <a:solidFill>
                  <a:srgbClr val="C00000"/>
                </a:solidFill>
              </a:rPr>
              <a:t>la pépinière académique de mathématiques</a:t>
            </a:r>
          </a:p>
          <a:p>
            <a:pPr lvl="1" eaLnBrk="1" hangingPunct="1">
              <a:lnSpc>
                <a:spcPct val="90000"/>
              </a:lnSpc>
            </a:pPr>
            <a:endParaRPr lang="fr-FR" b="1" dirty="0" smtClean="0">
              <a:solidFill>
                <a:srgbClr val="C00000"/>
              </a:solidFill>
            </a:endParaRPr>
          </a:p>
          <a:p>
            <a:pPr eaLnBrk="1" hangingPunct="1">
              <a:lnSpc>
                <a:spcPct val="90000"/>
              </a:lnSpc>
              <a:buFontTx/>
              <a:buNone/>
            </a:pPr>
            <a:endParaRPr lang="fr-FR" dirty="0" smtClean="0"/>
          </a:p>
          <a:p>
            <a:pPr eaLnBrk="1" hangingPunct="1">
              <a:lnSpc>
                <a:spcPct val="90000"/>
              </a:lnSpc>
            </a:pPr>
            <a:endParaRPr lang="fr-FR"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323850" y="981075"/>
            <a:ext cx="8424863" cy="3887788"/>
          </a:xfrm>
        </p:spPr>
        <p:txBody>
          <a:bodyPr/>
          <a:lstStyle/>
          <a:p>
            <a:pPr eaLnBrk="1" hangingPunct="1"/>
            <a:r>
              <a:rPr lang="fr-FR" sz="5400" smtClean="0">
                <a:solidFill>
                  <a:srgbClr val="FF0000"/>
                </a:solidFill>
              </a:rPr>
              <a:t>La formation des personnels</a:t>
            </a:r>
            <a:br>
              <a:rPr lang="fr-FR" sz="5400" smtClean="0">
                <a:solidFill>
                  <a:srgbClr val="FF0000"/>
                </a:solidFill>
              </a:rPr>
            </a:br>
            <a:r>
              <a:rPr lang="fr-FR" sz="5400" smtClean="0">
                <a:solidFill>
                  <a:srgbClr val="FF0000"/>
                </a:solidFill>
              </a:rPr>
              <a:t>dans l’académie </a:t>
            </a:r>
            <a:br>
              <a:rPr lang="fr-FR" sz="5400" smtClean="0">
                <a:solidFill>
                  <a:srgbClr val="FF0000"/>
                </a:solidFill>
              </a:rPr>
            </a:br>
            <a:r>
              <a:rPr lang="fr-FR" sz="5400" smtClean="0">
                <a:solidFill>
                  <a:srgbClr val="FF0000"/>
                </a:solidFill>
              </a:rPr>
              <a:t>de Versailles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fr-FR" dirty="0" smtClean="0">
                <a:solidFill>
                  <a:srgbClr val="FF0000"/>
                </a:solidFill>
              </a:rPr>
              <a:t>Différents types </a:t>
            </a:r>
            <a:br>
              <a:rPr lang="fr-FR" dirty="0" smtClean="0">
                <a:solidFill>
                  <a:srgbClr val="FF0000"/>
                </a:solidFill>
              </a:rPr>
            </a:br>
            <a:r>
              <a:rPr lang="fr-FR" dirty="0" smtClean="0">
                <a:solidFill>
                  <a:srgbClr val="FF0000"/>
                </a:solidFill>
              </a:rPr>
              <a:t>de formation continue</a:t>
            </a:r>
          </a:p>
        </p:txBody>
      </p:sp>
      <p:sp>
        <p:nvSpPr>
          <p:cNvPr id="19459" name="Rectangle 3"/>
          <p:cNvSpPr>
            <a:spLocks noGrp="1" noChangeArrowheads="1"/>
          </p:cNvSpPr>
          <p:nvPr>
            <p:ph type="body" idx="1"/>
          </p:nvPr>
        </p:nvSpPr>
        <p:spPr/>
        <p:txBody>
          <a:bodyPr/>
          <a:lstStyle/>
          <a:p>
            <a:pPr eaLnBrk="1" hangingPunct="1"/>
            <a:r>
              <a:rPr lang="fr-FR" dirty="0" smtClean="0"/>
              <a:t>Stages académiques « classiques »,</a:t>
            </a:r>
          </a:p>
          <a:p>
            <a:pPr eaLnBrk="1" hangingPunct="1"/>
            <a:r>
              <a:rPr lang="fr-FR" dirty="0" smtClean="0"/>
              <a:t>Animations à l’initiative de l’inspection, </a:t>
            </a:r>
          </a:p>
          <a:p>
            <a:pPr eaLnBrk="1" hangingPunct="1"/>
            <a:r>
              <a:rPr lang="fr-FR" dirty="0" smtClean="0"/>
              <a:t>Formations en ligne par l’intermédiaire du serveur Euler,</a:t>
            </a:r>
          </a:p>
          <a:p>
            <a:pPr eaLnBrk="1" hangingPunct="1"/>
            <a:r>
              <a:rPr lang="fr-FR" b="1" dirty="0" smtClean="0"/>
              <a:t>Stages d’établissement ou de bassin à l’initiative d’une équipe ou d’un  (ou plusieurs) chef(s) d’établissement. </a:t>
            </a:r>
          </a:p>
          <a:p>
            <a:pPr eaLnBrk="1" hangingPunct="1"/>
            <a:endParaRPr lang="fr-FR" b="1" dirty="0" smtClean="0"/>
          </a:p>
          <a:p>
            <a:pPr eaLnBrk="1" hangingPunct="1">
              <a:buFontTx/>
              <a:buNone/>
            </a:pPr>
            <a:endParaRPr lang="fr-FR" b="1"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68313" y="274638"/>
            <a:ext cx="8218487" cy="2290762"/>
          </a:xfrm>
        </p:spPr>
        <p:txBody>
          <a:bodyPr/>
          <a:lstStyle/>
          <a:p>
            <a:pPr eaLnBrk="1" hangingPunct="1"/>
            <a:r>
              <a:rPr lang="fr-FR" sz="4000" smtClean="0"/>
              <a:t> </a:t>
            </a:r>
            <a:r>
              <a:rPr lang="fr-FR" sz="5400" smtClean="0">
                <a:solidFill>
                  <a:srgbClr val="FF0000"/>
                </a:solidFill>
              </a:rPr>
              <a:t>Modalités d’inscription</a:t>
            </a:r>
            <a:r>
              <a:rPr lang="fr-FR" sz="4000" smtClean="0"/>
              <a:t> </a:t>
            </a:r>
            <a:br>
              <a:rPr lang="fr-FR" sz="4000" smtClean="0"/>
            </a:br>
            <a:r>
              <a:rPr lang="fr-FR" sz="3600" smtClean="0">
                <a:solidFill>
                  <a:schemeClr val="accent2"/>
                </a:solidFill>
              </a:rPr>
              <a:t>(sauf pour les stages d’établissement qui donnent lieu à une négociation)</a:t>
            </a:r>
            <a:r>
              <a:rPr lang="fr-FR" sz="4000" smtClean="0"/>
              <a:t>  </a:t>
            </a:r>
          </a:p>
        </p:txBody>
      </p:sp>
      <p:sp>
        <p:nvSpPr>
          <p:cNvPr id="20483" name="Rectangle 3"/>
          <p:cNvSpPr>
            <a:spLocks noGrp="1" noChangeArrowheads="1"/>
          </p:cNvSpPr>
          <p:nvPr>
            <p:ph type="body" sz="half" idx="1"/>
          </p:nvPr>
        </p:nvSpPr>
        <p:spPr>
          <a:xfrm>
            <a:off x="395288" y="2997200"/>
            <a:ext cx="4038600" cy="3311525"/>
          </a:xfrm>
        </p:spPr>
        <p:txBody>
          <a:bodyPr/>
          <a:lstStyle/>
          <a:p>
            <a:pPr eaLnBrk="1" hangingPunct="1"/>
            <a:r>
              <a:rPr lang="fr-FR" sz="3600" dirty="0" smtClean="0"/>
              <a:t>Par Gaia</a:t>
            </a:r>
            <a:r>
              <a:rPr lang="fr-FR" dirty="0" smtClean="0"/>
              <a:t> : clôture  le 23 septembre 2013</a:t>
            </a:r>
          </a:p>
          <a:p>
            <a:pPr eaLnBrk="1" hangingPunct="1">
              <a:buFontTx/>
              <a:buNone/>
            </a:pPr>
            <a:r>
              <a:rPr lang="fr-FR" dirty="0" smtClean="0"/>
              <a:t>	Convocations envoyées par la DAFPA précisant les dates, lieux et durées</a:t>
            </a:r>
          </a:p>
          <a:p>
            <a:pPr eaLnBrk="1" hangingPunct="1"/>
            <a:endParaRPr lang="fr-FR" dirty="0" smtClean="0"/>
          </a:p>
        </p:txBody>
      </p:sp>
      <p:sp>
        <p:nvSpPr>
          <p:cNvPr id="20484" name="Rectangle 4"/>
          <p:cNvSpPr>
            <a:spLocks noGrp="1" noChangeArrowheads="1"/>
          </p:cNvSpPr>
          <p:nvPr>
            <p:ph type="body" sz="half" idx="2"/>
          </p:nvPr>
        </p:nvSpPr>
        <p:spPr>
          <a:xfrm>
            <a:off x="4500563" y="2997200"/>
            <a:ext cx="4110037" cy="3671888"/>
          </a:xfrm>
        </p:spPr>
        <p:txBody>
          <a:bodyPr/>
          <a:lstStyle/>
          <a:p>
            <a:pPr eaLnBrk="1" hangingPunct="1">
              <a:lnSpc>
                <a:spcPct val="80000"/>
              </a:lnSpc>
            </a:pPr>
            <a:r>
              <a:rPr lang="fr-FR" sz="3600" smtClean="0"/>
              <a:t>Par Euler</a:t>
            </a:r>
            <a:r>
              <a:rPr lang="fr-FR" sz="2000" smtClean="0"/>
              <a:t> : </a:t>
            </a:r>
            <a:r>
              <a:rPr lang="fr-FR" smtClean="0"/>
              <a:t>tout au long de l’année,</a:t>
            </a:r>
          </a:p>
          <a:p>
            <a:pPr eaLnBrk="1" hangingPunct="1">
              <a:lnSpc>
                <a:spcPct val="80000"/>
              </a:lnSpc>
              <a:buFontTx/>
              <a:buNone/>
            </a:pPr>
            <a:r>
              <a:rPr lang="fr-FR" smtClean="0"/>
              <a:t>	Dates, lieux  et durées connus à l’inscription</a:t>
            </a:r>
          </a:p>
          <a:p>
            <a:pPr eaLnBrk="1" hangingPunct="1">
              <a:lnSpc>
                <a:spcPct val="80000"/>
              </a:lnSpc>
              <a:buFontTx/>
              <a:buNone/>
            </a:pPr>
            <a:r>
              <a:rPr lang="fr-FR" smtClean="0"/>
              <a:t>	Pas de convocation mais un mel de confirmation d’inscription au chef d’établissement</a:t>
            </a:r>
          </a:p>
          <a:p>
            <a:pPr eaLnBrk="1" hangingPunct="1">
              <a:lnSpc>
                <a:spcPct val="80000"/>
              </a:lnSpc>
            </a:pPr>
            <a:endParaRPr lang="fr-FR"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50825" y="260350"/>
            <a:ext cx="8604250" cy="1714500"/>
          </a:xfrm>
        </p:spPr>
        <p:txBody>
          <a:bodyPr/>
          <a:lstStyle/>
          <a:p>
            <a:pPr eaLnBrk="1" hangingPunct="1"/>
            <a:r>
              <a:rPr lang="fr-FR" smtClean="0">
                <a:solidFill>
                  <a:srgbClr val="FF0000"/>
                </a:solidFill>
              </a:rPr>
              <a:t>Exemples de formations proposées </a:t>
            </a:r>
          </a:p>
        </p:txBody>
      </p:sp>
      <p:sp>
        <p:nvSpPr>
          <p:cNvPr id="21507" name="Rectangle 3"/>
          <p:cNvSpPr>
            <a:spLocks noGrp="1" noChangeArrowheads="1"/>
          </p:cNvSpPr>
          <p:nvPr>
            <p:ph type="body" idx="1"/>
          </p:nvPr>
        </p:nvSpPr>
        <p:spPr>
          <a:xfrm>
            <a:off x="179388" y="2133600"/>
            <a:ext cx="8713092" cy="4464050"/>
          </a:xfrm>
        </p:spPr>
        <p:txBody>
          <a:bodyPr/>
          <a:lstStyle/>
          <a:p>
            <a:pPr eaLnBrk="1" hangingPunct="1"/>
            <a:r>
              <a:rPr lang="fr-FR" sz="2800" dirty="0" smtClean="0"/>
              <a:t>Des formations autour de l’enseignement des mathématiques outillées, socle commun, statistiques et probabilités, mathématiques au collège, calcul mental au collège et au lycée, nouvelles formes d’évaluation, algorithmique, enseignements d’exploration....</a:t>
            </a:r>
          </a:p>
          <a:p>
            <a:pPr eaLnBrk="1" hangingPunct="1"/>
            <a:r>
              <a:rPr lang="fr-FR" sz="2800" dirty="0" smtClean="0"/>
              <a:t>Des formations spécifiques comme l’informatique à l’université (codes : </a:t>
            </a:r>
            <a:r>
              <a:rPr lang="fr-FR" sz="2800" b="1" dirty="0"/>
              <a:t>13A0251161</a:t>
            </a:r>
            <a:r>
              <a:rPr lang="fr-FR" sz="2800" dirty="0" smtClean="0"/>
              <a:t> pour le niveau 1 et </a:t>
            </a:r>
            <a:r>
              <a:rPr lang="fr-FR" sz="2800" b="1" dirty="0"/>
              <a:t>13A0251162</a:t>
            </a:r>
            <a:r>
              <a:rPr lang="fr-FR" sz="2800" dirty="0" smtClean="0"/>
              <a:t> pour le niveau 2)</a:t>
            </a:r>
          </a:p>
          <a:p>
            <a:pPr eaLnBrk="1" hangingPunct="1">
              <a:buFontTx/>
              <a:buNone/>
            </a:pPr>
            <a:endParaRPr lang="fr-FR" sz="2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fr-FR" sz="4000" dirty="0" smtClean="0">
                <a:solidFill>
                  <a:srgbClr val="FF0000"/>
                </a:solidFill>
              </a:rPr>
              <a:t>Les IPR de mathématiques </a:t>
            </a:r>
            <a:br>
              <a:rPr lang="fr-FR" sz="4000" dirty="0" smtClean="0">
                <a:solidFill>
                  <a:srgbClr val="FF0000"/>
                </a:solidFill>
              </a:rPr>
            </a:br>
            <a:r>
              <a:rPr lang="fr-FR" sz="4000" dirty="0" smtClean="0">
                <a:solidFill>
                  <a:srgbClr val="FF0000"/>
                </a:solidFill>
              </a:rPr>
              <a:t>de l’académie de Versailles</a:t>
            </a:r>
          </a:p>
        </p:txBody>
      </p:sp>
      <p:sp>
        <p:nvSpPr>
          <p:cNvPr id="3075" name="Rectangle 3"/>
          <p:cNvSpPr>
            <a:spLocks noGrp="1" noChangeArrowheads="1"/>
          </p:cNvSpPr>
          <p:nvPr>
            <p:ph type="body" sz="half" idx="1"/>
          </p:nvPr>
        </p:nvSpPr>
        <p:spPr>
          <a:xfrm>
            <a:off x="323850" y="1700213"/>
            <a:ext cx="4032250" cy="4525962"/>
          </a:xfrm>
        </p:spPr>
        <p:txBody>
          <a:bodyPr/>
          <a:lstStyle/>
          <a:p>
            <a:pPr marL="85725" indent="-85725" eaLnBrk="1" hangingPunct="1">
              <a:lnSpc>
                <a:spcPct val="90000"/>
              </a:lnSpc>
              <a:buFontTx/>
              <a:buNone/>
            </a:pPr>
            <a:r>
              <a:rPr lang="fr-FR" sz="2300" dirty="0" smtClean="0"/>
              <a:t>Anne ALLARD</a:t>
            </a:r>
          </a:p>
          <a:p>
            <a:pPr marL="85725" indent="-85725" eaLnBrk="1" hangingPunct="1">
              <a:lnSpc>
                <a:spcPct val="90000"/>
              </a:lnSpc>
              <a:buFontTx/>
              <a:buNone/>
            </a:pPr>
            <a:r>
              <a:rPr lang="fr-FR" sz="2300" dirty="0" smtClean="0"/>
              <a:t>Marie-Françoise BOURDEAU</a:t>
            </a:r>
          </a:p>
          <a:p>
            <a:pPr marL="85725" indent="-85725" eaLnBrk="1" hangingPunct="1">
              <a:lnSpc>
                <a:spcPct val="90000"/>
              </a:lnSpc>
              <a:buFontTx/>
              <a:buNone/>
            </a:pPr>
            <a:r>
              <a:rPr lang="fr-FR" sz="2400" dirty="0" smtClean="0"/>
              <a:t>Joëlle DEAT</a:t>
            </a:r>
          </a:p>
          <a:p>
            <a:pPr marL="85725" indent="-85725" eaLnBrk="1" hangingPunct="1">
              <a:lnSpc>
                <a:spcPct val="90000"/>
              </a:lnSpc>
              <a:buFontTx/>
              <a:buNone/>
            </a:pPr>
            <a:r>
              <a:rPr lang="fr-FR" sz="2400" dirty="0" smtClean="0"/>
              <a:t>Yann EGLY</a:t>
            </a:r>
          </a:p>
          <a:p>
            <a:pPr marL="85725" indent="-85725" eaLnBrk="1" hangingPunct="1">
              <a:lnSpc>
                <a:spcPct val="90000"/>
              </a:lnSpc>
              <a:buFontTx/>
              <a:buNone/>
            </a:pPr>
            <a:r>
              <a:rPr lang="fr-FR" sz="2400" dirty="0" smtClean="0"/>
              <a:t>Pierre MICHALAK </a:t>
            </a:r>
          </a:p>
          <a:p>
            <a:pPr marL="85725" indent="-85725" eaLnBrk="1" hangingPunct="1">
              <a:lnSpc>
                <a:spcPct val="90000"/>
              </a:lnSpc>
              <a:buFontTx/>
              <a:buNone/>
            </a:pPr>
            <a:r>
              <a:rPr lang="fr-FR" sz="2400" dirty="0" smtClean="0"/>
              <a:t>(jusqu’au 1</a:t>
            </a:r>
            <a:r>
              <a:rPr lang="fr-FR" sz="2400" baseline="30000" dirty="0" smtClean="0"/>
              <a:t>er</a:t>
            </a:r>
            <a:r>
              <a:rPr lang="fr-FR" sz="2400" dirty="0" smtClean="0"/>
              <a:t> novembre)</a:t>
            </a:r>
          </a:p>
          <a:p>
            <a:pPr marL="85725" indent="-85725" eaLnBrk="1" hangingPunct="1">
              <a:lnSpc>
                <a:spcPct val="90000"/>
              </a:lnSpc>
              <a:buFontTx/>
              <a:buNone/>
            </a:pPr>
            <a:r>
              <a:rPr lang="fr-FR" sz="2400" dirty="0" smtClean="0"/>
              <a:t>Evelyne ROUDNEFF</a:t>
            </a:r>
          </a:p>
          <a:p>
            <a:pPr marL="85725" indent="-85725" eaLnBrk="1" hangingPunct="1">
              <a:lnSpc>
                <a:spcPct val="90000"/>
              </a:lnSpc>
              <a:buFontTx/>
              <a:buNone/>
            </a:pPr>
            <a:r>
              <a:rPr lang="fr-FR" sz="2400" dirty="0" smtClean="0"/>
              <a:t>Eric SOROSINA</a:t>
            </a:r>
          </a:p>
          <a:p>
            <a:pPr marL="85725" indent="-85725" eaLnBrk="1" hangingPunct="1">
              <a:lnSpc>
                <a:spcPct val="90000"/>
              </a:lnSpc>
              <a:buFontTx/>
              <a:buNone/>
            </a:pPr>
            <a:r>
              <a:rPr lang="fr-FR" sz="2400" dirty="0" smtClean="0"/>
              <a:t>Martine VESSIERE </a:t>
            </a:r>
          </a:p>
          <a:p>
            <a:pPr marL="85725" indent="-85725" eaLnBrk="1" hangingPunct="1">
              <a:lnSpc>
                <a:spcPct val="90000"/>
              </a:lnSpc>
              <a:buFontTx/>
              <a:buNone/>
            </a:pPr>
            <a:r>
              <a:rPr lang="fr-FR" sz="2400" dirty="0" smtClean="0"/>
              <a:t>(jusqu’au 1</a:t>
            </a:r>
            <a:r>
              <a:rPr lang="fr-FR" sz="2400" baseline="30000" dirty="0" smtClean="0"/>
              <a:t>er</a:t>
            </a:r>
            <a:r>
              <a:rPr lang="fr-FR" sz="2400" dirty="0" smtClean="0"/>
              <a:t> octobre)</a:t>
            </a:r>
          </a:p>
          <a:p>
            <a:pPr marL="85725" indent="-85725" eaLnBrk="1" hangingPunct="1">
              <a:lnSpc>
                <a:spcPct val="90000"/>
              </a:lnSpc>
              <a:buFontTx/>
              <a:buNone/>
            </a:pPr>
            <a:endParaRPr lang="fr-FR" sz="800" dirty="0" smtClean="0"/>
          </a:p>
          <a:p>
            <a:pPr marL="85725" indent="-85725" eaLnBrk="1" hangingPunct="1">
              <a:lnSpc>
                <a:spcPct val="90000"/>
              </a:lnSpc>
              <a:buFontTx/>
              <a:buNone/>
            </a:pPr>
            <a:r>
              <a:rPr lang="fr-FR" sz="2000" dirty="0" smtClean="0"/>
              <a:t>Adresses mail</a:t>
            </a:r>
          </a:p>
          <a:p>
            <a:pPr marL="85725" indent="-85725" eaLnBrk="1" hangingPunct="1">
              <a:lnSpc>
                <a:spcPct val="90000"/>
              </a:lnSpc>
              <a:buFontTx/>
              <a:buNone/>
            </a:pPr>
            <a:r>
              <a:rPr lang="fr-FR" sz="2000" dirty="0" smtClean="0">
                <a:hlinkClick r:id="rId3"/>
              </a:rPr>
              <a:t>prenom.nom@ac-versailles.fr</a:t>
            </a:r>
            <a:endParaRPr lang="fr-FR" sz="2000" dirty="0" smtClean="0"/>
          </a:p>
        </p:txBody>
      </p:sp>
      <p:sp>
        <p:nvSpPr>
          <p:cNvPr id="3076" name="Rectangle 4"/>
          <p:cNvSpPr>
            <a:spLocks noGrp="1" noChangeArrowheads="1"/>
          </p:cNvSpPr>
          <p:nvPr>
            <p:ph type="body" sz="half" idx="2"/>
          </p:nvPr>
        </p:nvSpPr>
        <p:spPr>
          <a:xfrm>
            <a:off x="4284663" y="1600200"/>
            <a:ext cx="4608512" cy="4997152"/>
          </a:xfrm>
        </p:spPr>
        <p:txBody>
          <a:bodyPr/>
          <a:lstStyle/>
          <a:p>
            <a:pPr marL="0" indent="0" eaLnBrk="1" hangingPunct="1">
              <a:lnSpc>
                <a:spcPct val="90000"/>
              </a:lnSpc>
              <a:buFontTx/>
              <a:buNone/>
            </a:pPr>
            <a:r>
              <a:rPr lang="fr-FR" sz="2400" dirty="0" smtClean="0"/>
              <a:t>Secrétariat : </a:t>
            </a:r>
            <a:r>
              <a:rPr lang="fr-FR" sz="2200" dirty="0" smtClean="0"/>
              <a:t>Frédérique CHAUVIN</a:t>
            </a:r>
          </a:p>
          <a:p>
            <a:pPr marL="0" indent="0" eaLnBrk="1" hangingPunct="1">
              <a:lnSpc>
                <a:spcPct val="90000"/>
              </a:lnSpc>
              <a:buFontTx/>
              <a:buNone/>
            </a:pPr>
            <a:r>
              <a:rPr lang="fr-FR" sz="2100" dirty="0" smtClean="0">
                <a:hlinkClick r:id="rId4"/>
              </a:rPr>
              <a:t>Frederique.chauvin@ac-versailles.fr</a:t>
            </a:r>
            <a:r>
              <a:rPr lang="fr-FR" sz="2100" dirty="0" smtClean="0"/>
              <a:t> </a:t>
            </a:r>
            <a:r>
              <a:rPr lang="fr-FR" sz="2200" dirty="0" smtClean="0"/>
              <a:t>  </a:t>
            </a:r>
          </a:p>
          <a:p>
            <a:pPr marL="0" indent="0" eaLnBrk="1" hangingPunct="1">
              <a:lnSpc>
                <a:spcPct val="90000"/>
              </a:lnSpc>
              <a:buFontTx/>
              <a:buNone/>
            </a:pPr>
            <a:r>
              <a:rPr lang="fr-FR" sz="2400" dirty="0" smtClean="0"/>
              <a:t>Tél : 01 30 83 40 43</a:t>
            </a:r>
          </a:p>
          <a:p>
            <a:pPr marL="0" indent="0" eaLnBrk="1" hangingPunct="1">
              <a:lnSpc>
                <a:spcPct val="90000"/>
              </a:lnSpc>
              <a:buFontTx/>
              <a:buNone/>
            </a:pPr>
            <a:r>
              <a:rPr lang="fr-FR" sz="2400" dirty="0" smtClean="0"/>
              <a:t>Fax : 01 30 83 46 93</a:t>
            </a:r>
          </a:p>
          <a:p>
            <a:pPr marL="0" indent="0" eaLnBrk="1" hangingPunct="1">
              <a:lnSpc>
                <a:spcPct val="90000"/>
              </a:lnSpc>
              <a:buFontTx/>
              <a:buNone/>
            </a:pPr>
            <a:r>
              <a:rPr lang="fr-FR" sz="2400" dirty="0" smtClean="0"/>
              <a:t>Professeurs associés :</a:t>
            </a:r>
          </a:p>
          <a:p>
            <a:pPr marL="0" indent="0" eaLnBrk="1" hangingPunct="1">
              <a:lnSpc>
                <a:spcPct val="90000"/>
              </a:lnSpc>
              <a:buFontTx/>
              <a:buNone/>
            </a:pPr>
            <a:r>
              <a:rPr lang="fr-FR" sz="2400" dirty="0" smtClean="0"/>
              <a:t>Agnès CHOQUER</a:t>
            </a:r>
          </a:p>
          <a:p>
            <a:pPr marL="0" indent="0" eaLnBrk="1" hangingPunct="1">
              <a:lnSpc>
                <a:spcPct val="90000"/>
              </a:lnSpc>
              <a:buFontTx/>
              <a:buNone/>
            </a:pPr>
            <a:r>
              <a:rPr lang="fr-FR" sz="2400" dirty="0" smtClean="0"/>
              <a:t>Dominique CLENET</a:t>
            </a:r>
          </a:p>
          <a:p>
            <a:pPr marL="0" indent="0" eaLnBrk="1" hangingPunct="1">
              <a:lnSpc>
                <a:spcPct val="90000"/>
              </a:lnSpc>
              <a:buFontTx/>
              <a:buNone/>
            </a:pPr>
            <a:r>
              <a:rPr lang="fr-FR" sz="2400" dirty="0" smtClean="0"/>
              <a:t>Isabelle DE GRACIA </a:t>
            </a:r>
          </a:p>
          <a:p>
            <a:pPr marL="0" indent="0" eaLnBrk="1" hangingPunct="1">
              <a:lnSpc>
                <a:spcPct val="90000"/>
              </a:lnSpc>
              <a:buFontTx/>
              <a:buNone/>
            </a:pPr>
            <a:r>
              <a:rPr lang="fr-FR" sz="2400" dirty="0" smtClean="0"/>
              <a:t>Catherine HOUARD</a:t>
            </a:r>
          </a:p>
          <a:p>
            <a:pPr marL="0" indent="0" eaLnBrk="1" hangingPunct="1">
              <a:lnSpc>
                <a:spcPct val="90000"/>
              </a:lnSpc>
              <a:buFontTx/>
              <a:buNone/>
            </a:pPr>
            <a:r>
              <a:rPr lang="fr-FR" sz="2400" dirty="0" smtClean="0"/>
              <a:t>Line ORRE</a:t>
            </a:r>
          </a:p>
          <a:p>
            <a:pPr marL="0" indent="0" eaLnBrk="1" hangingPunct="1">
              <a:lnSpc>
                <a:spcPct val="90000"/>
              </a:lnSpc>
              <a:buFontTx/>
              <a:buNone/>
            </a:pPr>
            <a:r>
              <a:rPr lang="fr-FR" sz="2400" dirty="0" smtClean="0"/>
              <a:t>Martine SALMON</a:t>
            </a:r>
          </a:p>
          <a:p>
            <a:pPr marL="0" indent="0" eaLnBrk="1" hangingPunct="1">
              <a:lnSpc>
                <a:spcPct val="90000"/>
              </a:lnSpc>
              <a:buFontTx/>
              <a:buNone/>
            </a:pPr>
            <a:r>
              <a:rPr lang="fr-FR" sz="2400" dirty="0" smtClean="0"/>
              <a:t>Christine WEILL</a:t>
            </a:r>
          </a:p>
          <a:p>
            <a:pPr marL="0" indent="0" eaLnBrk="1" hangingPunct="1">
              <a:lnSpc>
                <a:spcPct val="90000"/>
              </a:lnSpc>
            </a:pPr>
            <a:endParaRPr lang="fr-FR" sz="2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endParaRPr lang="fr-FR" smtClean="0"/>
          </a:p>
        </p:txBody>
      </p:sp>
      <p:sp>
        <p:nvSpPr>
          <p:cNvPr id="22531" name="Rectangle 3"/>
          <p:cNvSpPr>
            <a:spLocks noGrp="1" noChangeArrowheads="1"/>
          </p:cNvSpPr>
          <p:nvPr>
            <p:ph type="body" idx="1"/>
          </p:nvPr>
        </p:nvSpPr>
        <p:spPr>
          <a:xfrm>
            <a:off x="457200" y="1600200"/>
            <a:ext cx="8686800" cy="4525963"/>
          </a:xfrm>
        </p:spPr>
        <p:txBody>
          <a:bodyPr/>
          <a:lstStyle/>
          <a:p>
            <a:pPr eaLnBrk="1" hangingPunct="1"/>
            <a:r>
              <a:rPr lang="fr-FR" sz="3600" dirty="0" smtClean="0">
                <a:hlinkClick r:id="rId2"/>
              </a:rPr>
              <a:t>line.orre@ac-versailles.fr</a:t>
            </a:r>
            <a:endParaRPr lang="fr-FR" sz="3600" dirty="0" smtClean="0"/>
          </a:p>
          <a:p>
            <a:pPr eaLnBrk="1" hangingPunct="1">
              <a:buFontTx/>
              <a:buNone/>
            </a:pPr>
            <a:endParaRPr lang="fr-FR" sz="3600" dirty="0" smtClean="0"/>
          </a:p>
          <a:p>
            <a:pPr eaLnBrk="1" hangingPunct="1"/>
            <a:r>
              <a:rPr lang="fr-FR" sz="3600" dirty="0" smtClean="0"/>
              <a:t>et pour tout problème sur Euler : </a:t>
            </a:r>
            <a:r>
              <a:rPr lang="fr-FR" sz="3600" u="sng" dirty="0" smtClean="0">
                <a:solidFill>
                  <a:schemeClr val="hlink"/>
                </a:solidFill>
                <a:hlinkClick r:id="rId3"/>
              </a:rPr>
              <a:t>euler@crdp.ac-versailles.fr</a:t>
            </a:r>
            <a:endParaRPr lang="fr-FR" sz="3600" u="sng" dirty="0" smtClean="0">
              <a:solidFill>
                <a:schemeClr val="hlink"/>
              </a:solidFill>
            </a:endParaRPr>
          </a:p>
          <a:p>
            <a:pPr eaLnBrk="1" hangingPunct="1">
              <a:buNone/>
            </a:pPr>
            <a:r>
              <a:rPr lang="fr-FR" sz="3600" dirty="0" smtClean="0">
                <a:solidFill>
                  <a:schemeClr val="hlink"/>
                </a:solidFill>
              </a:rPr>
              <a:t>  </a:t>
            </a:r>
            <a:endParaRPr lang="fr-FR" sz="3600" u="sng" dirty="0" smtClean="0">
              <a:solidFill>
                <a:schemeClr val="hlink"/>
              </a:solidFill>
            </a:endParaRPr>
          </a:p>
          <a:p>
            <a:pPr eaLnBrk="1" hangingPunct="1"/>
            <a:endParaRPr lang="fr-FR" sz="3600" u="sng" dirty="0" smtClean="0">
              <a:solidFill>
                <a:schemeClr val="hlink"/>
              </a:solidFill>
            </a:endParaRPr>
          </a:p>
          <a:p>
            <a:pPr eaLnBrk="1" hangingPunct="1">
              <a:buFontTx/>
              <a:buNone/>
            </a:pPr>
            <a:endParaRPr lang="fr-FR" sz="3600" u="sng" dirty="0" smtClean="0">
              <a:solidFill>
                <a:schemeClr val="hlink"/>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fr-FR" smtClean="0">
                <a:solidFill>
                  <a:srgbClr val="FF0000"/>
                </a:solidFill>
              </a:rPr>
              <a:t>Documentation professionnelle</a:t>
            </a:r>
          </a:p>
        </p:txBody>
      </p:sp>
      <p:sp>
        <p:nvSpPr>
          <p:cNvPr id="23555" name="Rectangle 3"/>
          <p:cNvSpPr>
            <a:spLocks noGrp="1" noChangeArrowheads="1"/>
          </p:cNvSpPr>
          <p:nvPr>
            <p:ph type="body" idx="1"/>
          </p:nvPr>
        </p:nvSpPr>
        <p:spPr>
          <a:xfrm>
            <a:off x="468313" y="1341438"/>
            <a:ext cx="8229600" cy="4525962"/>
          </a:xfrm>
        </p:spPr>
        <p:txBody>
          <a:bodyPr/>
          <a:lstStyle/>
          <a:p>
            <a:pPr eaLnBrk="1" hangingPunct="1"/>
            <a:r>
              <a:rPr lang="fr-FR" smtClean="0"/>
              <a:t>Textes officiels (programmes, règlements d’examens, document d’application),</a:t>
            </a:r>
          </a:p>
          <a:p>
            <a:pPr eaLnBrk="1" hangingPunct="1"/>
            <a:r>
              <a:rPr lang="fr-FR" smtClean="0"/>
              <a:t>Documentation officielle (documents ressource, banques d’exercices),</a:t>
            </a:r>
          </a:p>
          <a:p>
            <a:pPr eaLnBrk="1" hangingPunct="1"/>
            <a:r>
              <a:rPr lang="fr-FR" smtClean="0"/>
              <a:t>Ressource institutionnelle de l’académie de Versailles : le serveur Euler</a:t>
            </a:r>
          </a:p>
          <a:p>
            <a:pPr eaLnBrk="1" hangingPunct="1"/>
            <a:r>
              <a:rPr lang="fr-FR" smtClean="0"/>
              <a:t>Documentation non officielle (manuels, ouvrages divers)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e 4"/>
          <p:cNvGrpSpPr/>
          <p:nvPr/>
        </p:nvGrpSpPr>
        <p:grpSpPr>
          <a:xfrm>
            <a:off x="1127125" y="-49218"/>
            <a:ext cx="5533107" cy="6835848"/>
            <a:chOff x="1127125" y="-49218"/>
            <a:chExt cx="5533107" cy="6835848"/>
          </a:xfrm>
        </p:grpSpPr>
        <p:pic>
          <p:nvPicPr>
            <p:cNvPr id="1027" name="Picture 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9915"/>
            <a:stretch/>
          </p:blipFill>
          <p:spPr bwMode="auto">
            <a:xfrm>
              <a:off x="1127125" y="-49218"/>
              <a:ext cx="5533107" cy="68358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1403648" y="6309320"/>
              <a:ext cx="1440160"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title"/>
          </p:nvPr>
        </p:nvSpPr>
        <p:spPr/>
        <p:txBody>
          <a:bodyPr/>
          <a:lstStyle/>
          <a:p>
            <a:r>
              <a:rPr lang="fr-FR" sz="4000" dirty="0" smtClean="0">
                <a:solidFill>
                  <a:srgbClr val="FF0000"/>
                </a:solidFill>
              </a:rPr>
              <a:t>Des équipes diversifiées</a:t>
            </a:r>
          </a:p>
        </p:txBody>
      </p:sp>
      <p:sp>
        <p:nvSpPr>
          <p:cNvPr id="5123" name="Espace réservé du contenu 2"/>
          <p:cNvSpPr>
            <a:spLocks noGrp="1"/>
          </p:cNvSpPr>
          <p:nvPr>
            <p:ph idx="1"/>
          </p:nvPr>
        </p:nvSpPr>
        <p:spPr/>
        <p:txBody>
          <a:bodyPr/>
          <a:lstStyle/>
          <a:p>
            <a:r>
              <a:rPr lang="fr-FR" dirty="0" smtClean="0"/>
              <a:t>Des professeurs titulaires</a:t>
            </a:r>
          </a:p>
          <a:p>
            <a:r>
              <a:rPr lang="fr-FR" dirty="0" smtClean="0"/>
              <a:t>Des professeurs stagiaires</a:t>
            </a:r>
          </a:p>
          <a:p>
            <a:r>
              <a:rPr lang="fr-FR" dirty="0" smtClean="0"/>
              <a:t>Des enseignants détachés</a:t>
            </a:r>
          </a:p>
          <a:p>
            <a:r>
              <a:rPr lang="fr-FR" dirty="0" smtClean="0"/>
              <a:t>Des professeurs en changement de discipline</a:t>
            </a:r>
          </a:p>
          <a:p>
            <a:r>
              <a:rPr lang="fr-FR" dirty="0" smtClean="0"/>
              <a:t>Des enseignants contractuels</a:t>
            </a:r>
          </a:p>
          <a:p>
            <a:r>
              <a:rPr lang="fr-FR" dirty="0" smtClean="0"/>
              <a:t>Des enseignants contractuels admissibles au CAPES session 2014 exceptionnelle</a:t>
            </a:r>
          </a:p>
          <a:p>
            <a:endParaRPr lang="fr-FR"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fr-FR" sz="4000" dirty="0" smtClean="0">
                <a:solidFill>
                  <a:srgbClr val="FF0000"/>
                </a:solidFill>
              </a:rPr>
              <a:t>A poursuivre au collège</a:t>
            </a:r>
          </a:p>
        </p:txBody>
      </p:sp>
      <p:sp>
        <p:nvSpPr>
          <p:cNvPr id="6147" name="Rectangle 3"/>
          <p:cNvSpPr>
            <a:spLocks noGrp="1" noChangeArrowheads="1"/>
          </p:cNvSpPr>
          <p:nvPr>
            <p:ph type="body" idx="1"/>
          </p:nvPr>
        </p:nvSpPr>
        <p:spPr>
          <a:xfrm>
            <a:off x="179388" y="1341438"/>
            <a:ext cx="8785225" cy="5399930"/>
          </a:xfrm>
        </p:spPr>
        <p:txBody>
          <a:bodyPr/>
          <a:lstStyle/>
          <a:p>
            <a:pPr eaLnBrk="1" hangingPunct="1">
              <a:lnSpc>
                <a:spcPct val="120000"/>
              </a:lnSpc>
              <a:spcBef>
                <a:spcPct val="0"/>
              </a:spcBef>
            </a:pPr>
            <a:r>
              <a:rPr lang="fr-FR" dirty="0" smtClean="0"/>
              <a:t>La progressivité dans les apprentissages</a:t>
            </a:r>
          </a:p>
          <a:p>
            <a:pPr marL="525463" lvl="1" eaLnBrk="1" hangingPunct="1">
              <a:lnSpc>
                <a:spcPct val="120000"/>
              </a:lnSpc>
              <a:spcBef>
                <a:spcPct val="0"/>
              </a:spcBef>
            </a:pPr>
            <a:r>
              <a:rPr lang="fr-FR" dirty="0" smtClean="0"/>
              <a:t>Des démonstrations dès la sixième</a:t>
            </a:r>
          </a:p>
          <a:p>
            <a:pPr marL="525463" lvl="1" eaLnBrk="1" hangingPunct="1">
              <a:lnSpc>
                <a:spcPct val="120000"/>
              </a:lnSpc>
              <a:spcBef>
                <a:spcPct val="0"/>
              </a:spcBef>
            </a:pPr>
            <a:r>
              <a:rPr lang="fr-FR" dirty="0" smtClean="0"/>
              <a:t>La pratique d’activités mentales à tous les niveaux</a:t>
            </a:r>
          </a:p>
          <a:p>
            <a:pPr marL="525463" lvl="1" eaLnBrk="1" hangingPunct="1">
              <a:lnSpc>
                <a:spcPct val="120000"/>
              </a:lnSpc>
              <a:spcBef>
                <a:spcPct val="0"/>
              </a:spcBef>
            </a:pPr>
            <a:r>
              <a:rPr lang="fr-FR" dirty="0" smtClean="0"/>
              <a:t>Le travail sur les problèmes : tâches complexes, problèmes ouverts, ….</a:t>
            </a:r>
          </a:p>
          <a:p>
            <a:pPr marL="457200" lvl="1" indent="0" eaLnBrk="1" hangingPunct="1">
              <a:lnSpc>
                <a:spcPct val="120000"/>
              </a:lnSpc>
              <a:spcBef>
                <a:spcPct val="0"/>
              </a:spcBef>
              <a:buNone/>
            </a:pPr>
            <a:endParaRPr lang="fr-FR" sz="1000" dirty="0" smtClean="0"/>
          </a:p>
          <a:p>
            <a:pPr marL="349250" lvl="1" eaLnBrk="1" hangingPunct="1">
              <a:lnSpc>
                <a:spcPct val="120000"/>
              </a:lnSpc>
              <a:spcBef>
                <a:spcPct val="0"/>
              </a:spcBef>
              <a:buFont typeface="Arial" pitchFamily="34" charset="0"/>
              <a:buChar char="•"/>
            </a:pPr>
            <a:r>
              <a:rPr lang="fr-FR" sz="3200" dirty="0" smtClean="0"/>
              <a:t>Les groupes de travail</a:t>
            </a:r>
          </a:p>
          <a:p>
            <a:pPr marL="538163" lvl="1" eaLnBrk="1" hangingPunct="1">
              <a:lnSpc>
                <a:spcPct val="120000"/>
              </a:lnSpc>
              <a:spcBef>
                <a:spcPct val="0"/>
              </a:spcBef>
            </a:pPr>
            <a:r>
              <a:rPr lang="fr-FR" dirty="0" smtClean="0"/>
              <a:t>Ce qui a été fait l’an dernier</a:t>
            </a:r>
          </a:p>
          <a:p>
            <a:pPr marL="538163" lvl="1" eaLnBrk="1" hangingPunct="1">
              <a:lnSpc>
                <a:spcPct val="120000"/>
              </a:lnSpc>
              <a:spcBef>
                <a:spcPct val="0"/>
              </a:spcBef>
            </a:pPr>
            <a:r>
              <a:rPr lang="fr-FR" dirty="0" smtClean="0"/>
              <a:t>Les nouveaux projets pour cette année :</a:t>
            </a:r>
          </a:p>
          <a:p>
            <a:pPr marL="896938" lvl="2" eaLnBrk="1" hangingPunct="1">
              <a:lnSpc>
                <a:spcPct val="120000"/>
              </a:lnSpc>
              <a:spcBef>
                <a:spcPct val="0"/>
              </a:spcBef>
            </a:pPr>
            <a:r>
              <a:rPr lang="fr-FR" dirty="0" smtClean="0"/>
              <a:t>Autour des compétences</a:t>
            </a:r>
          </a:p>
          <a:p>
            <a:pPr marL="896938" lvl="2" eaLnBrk="1" hangingPunct="1">
              <a:lnSpc>
                <a:spcPct val="120000"/>
              </a:lnSpc>
              <a:spcBef>
                <a:spcPct val="0"/>
              </a:spcBef>
            </a:pPr>
            <a:r>
              <a:rPr lang="fr-FR" dirty="0" smtClean="0"/>
              <a:t>Travail collaboratif</a:t>
            </a:r>
            <a:endParaRPr lang="fr-FR" dirty="0"/>
          </a:p>
          <a:p>
            <a:pPr lvl="1" eaLnBrk="1" hangingPunct="1">
              <a:spcBef>
                <a:spcPct val="0"/>
              </a:spcBef>
            </a:pPr>
            <a:endParaRPr lang="fr-FR"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Au collège</a:t>
            </a:r>
            <a:endParaRPr lang="fr-FR" dirty="0"/>
          </a:p>
        </p:txBody>
      </p:sp>
      <p:sp>
        <p:nvSpPr>
          <p:cNvPr id="3" name="Espace réservé du contenu 2"/>
          <p:cNvSpPr>
            <a:spLocks noGrp="1"/>
          </p:cNvSpPr>
          <p:nvPr>
            <p:ph idx="1"/>
          </p:nvPr>
        </p:nvSpPr>
        <p:spPr/>
        <p:txBody>
          <a:bodyPr/>
          <a:lstStyle/>
          <a:p>
            <a:pPr marL="0" indent="0" eaLnBrk="1" hangingPunct="1">
              <a:spcBef>
                <a:spcPct val="0"/>
              </a:spcBef>
              <a:buNone/>
            </a:pPr>
            <a:r>
              <a:rPr lang="fr-FR" dirty="0"/>
              <a:t>Une nouvelle épreuve au DNB : </a:t>
            </a:r>
          </a:p>
          <a:p>
            <a:pPr marL="349250" lvl="1" indent="-19050" eaLnBrk="1" hangingPunct="1">
              <a:spcBef>
                <a:spcPct val="0"/>
              </a:spcBef>
              <a:buNone/>
            </a:pPr>
            <a:r>
              <a:rPr lang="fr-FR" i="1" dirty="0"/>
              <a:t>« des modalités mieux adaptées aux compétences attendues du socle commun »</a:t>
            </a:r>
          </a:p>
          <a:p>
            <a:pPr lvl="1" eaLnBrk="1" hangingPunct="1">
              <a:spcBef>
                <a:spcPct val="0"/>
              </a:spcBef>
            </a:pPr>
            <a:r>
              <a:rPr lang="fr-FR" dirty="0"/>
              <a:t>6 à 10 exercices indépendants </a:t>
            </a:r>
          </a:p>
          <a:p>
            <a:pPr lvl="1" eaLnBrk="1" hangingPunct="1">
              <a:spcBef>
                <a:spcPct val="0"/>
              </a:spcBef>
            </a:pPr>
            <a:r>
              <a:rPr lang="fr-FR" dirty="0"/>
              <a:t>un des exercices au moins ayant pour objet une tâche non </a:t>
            </a:r>
            <a:r>
              <a:rPr lang="fr-FR" dirty="0" smtClean="0"/>
              <a:t>guidée</a:t>
            </a:r>
          </a:p>
          <a:p>
            <a:pPr lvl="1" eaLnBrk="1" hangingPunct="1">
              <a:spcBef>
                <a:spcPct val="0"/>
              </a:spcBef>
            </a:pPr>
            <a:endParaRPr lang="fr-FR" dirty="0" smtClean="0"/>
          </a:p>
          <a:p>
            <a:pPr marL="0" lvl="1" indent="0" eaLnBrk="1" hangingPunct="1">
              <a:spcBef>
                <a:spcPct val="0"/>
              </a:spcBef>
              <a:buNone/>
            </a:pPr>
            <a:r>
              <a:rPr lang="fr-FR" sz="3200" dirty="0" smtClean="0"/>
              <a:t>L’engagement des modérateurs </a:t>
            </a:r>
            <a:endParaRPr lang="fr-FR"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5536" y="404665"/>
            <a:ext cx="8352928" cy="720079"/>
          </a:xfrm>
        </p:spPr>
        <p:txBody>
          <a:bodyPr>
            <a:normAutofit fontScale="90000"/>
          </a:bodyPr>
          <a:lstStyle/>
          <a:p>
            <a:r>
              <a:rPr lang="fr-FR" dirty="0" smtClean="0">
                <a:solidFill>
                  <a:srgbClr val="0070C0"/>
                </a:solidFill>
              </a:rPr>
              <a:t>Evaluation des acquis lors du DNB</a:t>
            </a:r>
            <a:endParaRPr lang="fr-FR" dirty="0">
              <a:solidFill>
                <a:srgbClr val="0070C0"/>
              </a:solidFill>
            </a:endParaRPr>
          </a:p>
        </p:txBody>
      </p:sp>
      <p:graphicFrame>
        <p:nvGraphicFramePr>
          <p:cNvPr id="4" name="Tableau 3"/>
          <p:cNvGraphicFramePr>
            <a:graphicFrameLocks noGrp="1"/>
          </p:cNvGraphicFramePr>
          <p:nvPr>
            <p:extLst>
              <p:ext uri="{D42A27DB-BD31-4B8C-83A1-F6EECF244321}">
                <p14:modId xmlns:p14="http://schemas.microsoft.com/office/powerpoint/2010/main" val="1526081021"/>
              </p:ext>
            </p:extLst>
          </p:nvPr>
        </p:nvGraphicFramePr>
        <p:xfrm>
          <a:off x="179512" y="1340768"/>
          <a:ext cx="8712968" cy="4608512"/>
        </p:xfrm>
        <a:graphic>
          <a:graphicData uri="http://schemas.openxmlformats.org/drawingml/2006/table">
            <a:tbl>
              <a:tblPr firstRow="1" bandRow="1">
                <a:tableStyleId>{2D5ABB26-0587-4C30-8999-92F81FD0307C}</a:tableStyleId>
              </a:tblPr>
              <a:tblGrid>
                <a:gridCol w="4356484"/>
                <a:gridCol w="4356484"/>
              </a:tblGrid>
              <a:tr h="1152128">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smtClean="0"/>
                        <a:t>Ex</a:t>
                      </a:r>
                      <a:r>
                        <a:rPr lang="fr-FR" baseline="0" dirty="0" smtClean="0"/>
                        <a:t> 2 Question 4 Maîtrise du tableur</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720080">
                <a:tc>
                  <a:txBody>
                    <a:bodyPr/>
                    <a:lstStyle/>
                    <a:p>
                      <a:r>
                        <a:rPr lang="fr-FR" dirty="0" smtClean="0">
                          <a:hlinkClick r:id="rId2"/>
                        </a:rPr>
                        <a:t>Salaires dans une entreprise</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smtClean="0"/>
                        <a:t>Ex 3 Compréhension utilisation de paramètres statistiques </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2247">
                <a:tc>
                  <a:txBody>
                    <a:bodyPr/>
                    <a:lstStyle/>
                    <a:p>
                      <a:r>
                        <a:rPr lang="fr-FR" dirty="0" smtClean="0">
                          <a:hlinkClick r:id="rId2"/>
                        </a:rPr>
                        <a:t>Fourgonnette</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smtClean="0"/>
                        <a:t>Ex 5 Question 2 Extraire l’information utile</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94699">
                <a:tc>
                  <a:txBody>
                    <a:bodyPr/>
                    <a:lstStyle/>
                    <a:p>
                      <a:r>
                        <a:rPr lang="fr-FR" dirty="0" smtClean="0"/>
                        <a:t>Fourgonnette</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smtClean="0"/>
                        <a:t>Ex 5 Question 1 Elaborer une stratégie de résolution</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29358">
                <a:tc>
                  <a:txBody>
                    <a:bodyPr/>
                    <a:lstStyle/>
                    <a:p>
                      <a:r>
                        <a:rPr lang="fr-FR" dirty="0" smtClean="0"/>
                        <a:t>Club sportif</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smtClean="0"/>
                        <a:t>Ex 7 Question 1 Mobiliser du calcul fractionnaire pour répondre à une question</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bl>
          </a:graphicData>
        </a:graphic>
      </p:graphicFrame>
      <p:pic>
        <p:nvPicPr>
          <p:cNvPr id="1026" name="Picture 2"/>
          <p:cNvPicPr>
            <a:picLocks noChangeAspect="1" noChangeArrowheads="1"/>
          </p:cNvPicPr>
          <p:nvPr/>
        </p:nvPicPr>
        <p:blipFill>
          <a:blip r:embed="rId3" cstate="print"/>
          <a:srcRect r="30317"/>
          <a:stretch>
            <a:fillRect/>
          </a:stretch>
        </p:blipFill>
        <p:spPr bwMode="auto">
          <a:xfrm>
            <a:off x="467544" y="1412776"/>
            <a:ext cx="3816424" cy="981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8686800" cy="922114"/>
          </a:xfrm>
        </p:spPr>
        <p:txBody>
          <a:bodyPr>
            <a:normAutofit fontScale="90000"/>
          </a:bodyPr>
          <a:lstStyle/>
          <a:p>
            <a:r>
              <a:rPr lang="fr-FR" dirty="0" smtClean="0">
                <a:solidFill>
                  <a:srgbClr val="0070C0"/>
                </a:solidFill>
              </a:rPr>
              <a:t>Valeur approchée, arrondi, troncature</a:t>
            </a:r>
            <a:endParaRPr lang="fr-FR" dirty="0">
              <a:solidFill>
                <a:srgbClr val="0070C0"/>
              </a:solidFill>
            </a:endParaRPr>
          </a:p>
        </p:txBody>
      </p:sp>
      <p:pic>
        <p:nvPicPr>
          <p:cNvPr id="2050" name="Picture 2"/>
          <p:cNvPicPr>
            <a:picLocks noGrp="1" noChangeAspect="1" noChangeArrowheads="1"/>
          </p:cNvPicPr>
          <p:nvPr>
            <p:ph idx="1"/>
          </p:nvPr>
        </p:nvPicPr>
        <p:blipFill>
          <a:blip r:embed="rId2" cstate="print"/>
          <a:srcRect/>
          <a:stretch>
            <a:fillRect/>
          </a:stretch>
        </p:blipFill>
        <p:spPr bwMode="auto">
          <a:xfrm>
            <a:off x="-1" y="1124744"/>
            <a:ext cx="9144001" cy="2911245"/>
          </a:xfrm>
          <a:prstGeom prst="rect">
            <a:avLst/>
          </a:prstGeom>
          <a:noFill/>
          <a:ln w="9525">
            <a:noFill/>
            <a:miter lim="800000"/>
            <a:headEnd/>
            <a:tailEnd/>
          </a:ln>
        </p:spPr>
      </p:pic>
      <p:sp>
        <p:nvSpPr>
          <p:cNvPr id="5" name="ZoneTexte 4"/>
          <p:cNvSpPr txBox="1"/>
          <p:nvPr/>
        </p:nvSpPr>
        <p:spPr>
          <a:xfrm>
            <a:off x="179512" y="4005064"/>
            <a:ext cx="8784976" cy="2246769"/>
          </a:xfrm>
          <a:prstGeom prst="rect">
            <a:avLst/>
          </a:prstGeom>
          <a:noFill/>
        </p:spPr>
        <p:txBody>
          <a:bodyPr wrap="square" rtlCol="0">
            <a:spAutoFit/>
          </a:bodyPr>
          <a:lstStyle/>
          <a:p>
            <a:r>
              <a:rPr lang="fr-FR" sz="2800" dirty="0" smtClean="0"/>
              <a:t>Quel sens donner à ce dernier arrondi ?</a:t>
            </a:r>
          </a:p>
          <a:p>
            <a:r>
              <a:rPr lang="fr-FR" sz="2800" dirty="0" smtClean="0"/>
              <a:t>Le résultat obtenu donne-t-il, comme dans la question précédente, un arrondi au m</a:t>
            </a:r>
            <a:r>
              <a:rPr lang="fr-FR" sz="2800" baseline="30000" dirty="0" smtClean="0"/>
              <a:t>3</a:t>
            </a:r>
            <a:r>
              <a:rPr lang="fr-FR" sz="2800" dirty="0" smtClean="0"/>
              <a:t> du volume du cône?</a:t>
            </a:r>
          </a:p>
          <a:p>
            <a:r>
              <a:rPr lang="fr-FR" sz="2800" dirty="0" smtClean="0"/>
              <a:t>Quelle est l’influence du nombre de décimales prises pour pi?</a:t>
            </a:r>
            <a:endParaRPr lang="fr-FR"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0070C0"/>
                </a:solidFill>
              </a:rPr>
              <a:t>Un arrondi multiplié par un arrondi </a:t>
            </a:r>
            <a:br>
              <a:rPr lang="fr-FR" dirty="0" smtClean="0">
                <a:solidFill>
                  <a:srgbClr val="0070C0"/>
                </a:solidFill>
              </a:rPr>
            </a:br>
            <a:r>
              <a:rPr lang="fr-FR" dirty="0" smtClean="0">
                <a:solidFill>
                  <a:srgbClr val="0070C0"/>
                </a:solidFill>
              </a:rPr>
              <a:t>et on perd tout le sel</a:t>
            </a:r>
            <a:endParaRPr lang="fr-FR" dirty="0">
              <a:solidFill>
                <a:srgbClr val="0070C0"/>
              </a:solidFill>
            </a:endParaRPr>
          </a:p>
        </p:txBody>
      </p:sp>
      <p:sp>
        <p:nvSpPr>
          <p:cNvPr id="3" name="Espace réservé du contenu 2"/>
          <p:cNvSpPr>
            <a:spLocks noGrp="1"/>
          </p:cNvSpPr>
          <p:nvPr>
            <p:ph idx="1"/>
          </p:nvPr>
        </p:nvSpPr>
        <p:spPr/>
        <p:txBody>
          <a:bodyPr>
            <a:normAutofit/>
          </a:bodyPr>
          <a:lstStyle/>
          <a:p>
            <a:pPr>
              <a:buNone/>
            </a:pPr>
            <a:r>
              <a:rPr lang="fr-FR" dirty="0"/>
              <a:t> </a:t>
            </a:r>
          </a:p>
        </p:txBody>
      </p:sp>
      <p:graphicFrame>
        <p:nvGraphicFramePr>
          <p:cNvPr id="4" name="Tableau 3"/>
          <p:cNvGraphicFramePr>
            <a:graphicFrameLocks noGrp="1"/>
          </p:cNvGraphicFramePr>
          <p:nvPr/>
        </p:nvGraphicFramePr>
        <p:xfrm>
          <a:off x="0" y="1556792"/>
          <a:ext cx="9144000" cy="4608505"/>
        </p:xfrm>
        <a:graphic>
          <a:graphicData uri="http://schemas.openxmlformats.org/drawingml/2006/table">
            <a:tbl>
              <a:tblPr firstRow="1" bandRow="1">
                <a:tableStyleId>{2D5ABB26-0587-4C30-8999-92F81FD0307C}</a:tableStyleId>
              </a:tblPr>
              <a:tblGrid>
                <a:gridCol w="914400"/>
                <a:gridCol w="914400"/>
                <a:gridCol w="914400"/>
                <a:gridCol w="914400"/>
                <a:gridCol w="914400"/>
                <a:gridCol w="914400"/>
                <a:gridCol w="914400"/>
                <a:gridCol w="914400"/>
                <a:gridCol w="914400"/>
                <a:gridCol w="914400"/>
              </a:tblGrid>
              <a:tr h="418955">
                <a:tc>
                  <a:txBody>
                    <a:bodyPr/>
                    <a:lstStyle/>
                    <a:p>
                      <a:pPr algn="just" fontAlgn="t"/>
                      <a:r>
                        <a:rPr lang="fr-FR" sz="1600" b="0" i="0" u="none" strike="noStrike" dirty="0">
                          <a:solidFill>
                            <a:srgbClr val="000000"/>
                          </a:solidFill>
                          <a:latin typeface="Times New Roman"/>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600" b="0" i="0" u="none" strike="noStrike" dirty="0">
                          <a:solidFill>
                            <a:srgbClr val="000000"/>
                          </a:solidFill>
                          <a:latin typeface="Times New Roman"/>
                        </a:rPr>
                        <a:t>5,2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600" b="0" i="0" u="none" strike="noStrike">
                          <a:solidFill>
                            <a:srgbClr val="000000"/>
                          </a:solidFill>
                          <a:latin typeface="Times New Roman"/>
                        </a:rPr>
                        <a:t>5,3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600" b="0" i="0" u="none" strike="noStrike">
                          <a:solidFill>
                            <a:srgbClr val="000000"/>
                          </a:solidFill>
                          <a:latin typeface="Times New Roman"/>
                        </a:rPr>
                        <a:t>5,4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600" b="0" i="0" u="none" strike="noStrike">
                          <a:solidFill>
                            <a:srgbClr val="000000"/>
                          </a:solidFill>
                          <a:latin typeface="Times New Roman"/>
                        </a:rPr>
                        <a:t>5,5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600" b="0" i="0" u="none" strike="noStrike">
                          <a:solidFill>
                            <a:srgbClr val="000000"/>
                          </a:solidFill>
                          <a:latin typeface="Times New Roman"/>
                        </a:rPr>
                        <a:t>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600" b="0" i="0" u="none" strike="noStrike">
                          <a:solidFill>
                            <a:srgbClr val="000000"/>
                          </a:solidFill>
                          <a:latin typeface="Times New Roman"/>
                        </a:rPr>
                        <a:t>5,7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600" b="0" i="0" u="none" strike="noStrike">
                          <a:solidFill>
                            <a:srgbClr val="000000"/>
                          </a:solidFill>
                          <a:latin typeface="Times New Roman"/>
                        </a:rPr>
                        <a:t>5,8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600" b="0" i="0" u="none" strike="noStrike">
                          <a:solidFill>
                            <a:srgbClr val="000000"/>
                          </a:solidFill>
                          <a:latin typeface="Times New Roman"/>
                        </a:rPr>
                        <a:t>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600" b="0" i="0" u="none" strike="noStrike">
                          <a:solidFill>
                            <a:srgbClr val="000000"/>
                          </a:solidFill>
                          <a:latin typeface="Times New Roman"/>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8955">
                <a:tc>
                  <a:txBody>
                    <a:bodyPr/>
                    <a:lstStyle/>
                    <a:p>
                      <a:pPr algn="ctr" fontAlgn="b"/>
                      <a:r>
                        <a:rPr lang="fr-FR" sz="1600" b="0" i="0" u="none" strike="noStrike">
                          <a:solidFill>
                            <a:srgbClr val="000000"/>
                          </a:solidFill>
                          <a:latin typeface="Times New Roman"/>
                        </a:rPr>
                        <a:t>12,5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dirty="0">
                          <a:solidFill>
                            <a:srgbClr val="000000"/>
                          </a:solidFill>
                          <a:latin typeface="Times New Roman"/>
                        </a:rPr>
                        <a:t>850,41667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dirty="0">
                          <a:solidFill>
                            <a:srgbClr val="000000"/>
                          </a:solidFill>
                          <a:latin typeface="Times New Roman"/>
                        </a:rPr>
                        <a:t>866,7708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dirty="0">
                          <a:solidFill>
                            <a:srgbClr val="000000"/>
                          </a:solidFill>
                          <a:latin typeface="Times New Roman"/>
                        </a:rPr>
                        <a:t>883,125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dirty="0">
                          <a:solidFill>
                            <a:srgbClr val="000000"/>
                          </a:solidFill>
                          <a:latin typeface="Times New Roman"/>
                        </a:rPr>
                        <a:t>899,47917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dirty="0">
                          <a:solidFill>
                            <a:srgbClr val="000000"/>
                          </a:solidFill>
                          <a:latin typeface="Times New Roman"/>
                        </a:rPr>
                        <a:t>915,83333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932,1875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948,5417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964,8958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981,25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8955">
                <a:tc>
                  <a:txBody>
                    <a:bodyPr/>
                    <a:lstStyle/>
                    <a:p>
                      <a:pPr algn="ctr" fontAlgn="b"/>
                      <a:r>
                        <a:rPr lang="fr-FR" sz="1600" b="0" i="0" u="none" strike="noStrike">
                          <a:solidFill>
                            <a:srgbClr val="000000"/>
                          </a:solidFill>
                          <a:latin typeface="Times New Roman"/>
                        </a:rPr>
                        <a:t>12,6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864,07776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880,6946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897,31152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dirty="0">
                          <a:solidFill>
                            <a:srgbClr val="000000"/>
                          </a:solidFill>
                          <a:latin typeface="Times New Roman"/>
                        </a:rPr>
                        <a:t>913,9284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dirty="0">
                          <a:solidFill>
                            <a:srgbClr val="000000"/>
                          </a:solidFill>
                          <a:latin typeface="Times New Roman"/>
                        </a:rPr>
                        <a:t>930,54528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dirty="0">
                          <a:solidFill>
                            <a:srgbClr val="000000"/>
                          </a:solidFill>
                          <a:latin typeface="Times New Roman"/>
                        </a:rPr>
                        <a:t>947,1622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dirty="0">
                          <a:solidFill>
                            <a:srgbClr val="000000"/>
                          </a:solidFill>
                          <a:latin typeface="Times New Roman"/>
                        </a:rPr>
                        <a:t>963,779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980,3959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dirty="0">
                          <a:solidFill>
                            <a:srgbClr val="000000"/>
                          </a:solidFill>
                          <a:latin typeface="Times New Roman"/>
                        </a:rPr>
                        <a:t>997,0128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418955">
                <a:tc>
                  <a:txBody>
                    <a:bodyPr/>
                    <a:lstStyle/>
                    <a:p>
                      <a:pPr algn="ctr" fontAlgn="b"/>
                      <a:r>
                        <a:rPr lang="fr-FR" sz="1600" b="0" i="0" u="none" strike="noStrike" dirty="0">
                          <a:solidFill>
                            <a:srgbClr val="000000"/>
                          </a:solidFill>
                          <a:latin typeface="Times New Roman"/>
                        </a:rPr>
                        <a:t>12,6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just" fontAlgn="t"/>
                      <a:r>
                        <a:rPr lang="fr-FR" sz="1600" b="0" i="0" u="none" strike="noStrike">
                          <a:solidFill>
                            <a:srgbClr val="000000"/>
                          </a:solidFill>
                          <a:latin typeface="Times New Roman"/>
                        </a:rPr>
                        <a:t>864,51602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881,1413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897,76663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914,39194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dirty="0">
                          <a:solidFill>
                            <a:srgbClr val="000000"/>
                          </a:solidFill>
                          <a:latin typeface="Times New Roman"/>
                        </a:rPr>
                        <a:t>931,01725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947,6426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dirty="0">
                          <a:solidFill>
                            <a:srgbClr val="000000"/>
                          </a:solidFill>
                          <a:latin typeface="Times New Roman"/>
                        </a:rPr>
                        <a:t>964,2679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dirty="0">
                          <a:solidFill>
                            <a:srgbClr val="000000"/>
                          </a:solidFill>
                          <a:latin typeface="Times New Roman"/>
                        </a:rPr>
                        <a:t>980,8932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dirty="0">
                          <a:solidFill>
                            <a:srgbClr val="000000"/>
                          </a:solidFill>
                          <a:latin typeface="Times New Roman"/>
                        </a:rPr>
                        <a:t>997,51848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418955">
                <a:tc>
                  <a:txBody>
                    <a:bodyPr/>
                    <a:lstStyle/>
                    <a:p>
                      <a:pPr algn="ctr" fontAlgn="b"/>
                      <a:r>
                        <a:rPr lang="fr-FR" sz="1600" b="0" i="0" u="none" strike="noStrike">
                          <a:solidFill>
                            <a:srgbClr val="000000"/>
                          </a:solidFill>
                          <a:latin typeface="Times New Roman"/>
                        </a:rPr>
                        <a:t>12,7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877,84771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894,7294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911,61108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928,49277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945,37445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dirty="0">
                          <a:solidFill>
                            <a:srgbClr val="000000"/>
                          </a:solidFill>
                          <a:latin typeface="Times New Roman"/>
                        </a:rPr>
                        <a:t>962,2561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979,1378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dirty="0">
                          <a:solidFill>
                            <a:srgbClr val="000000"/>
                          </a:solidFill>
                          <a:latin typeface="Times New Roman"/>
                        </a:rPr>
                        <a:t>996,0195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dirty="0">
                          <a:solidFill>
                            <a:srgbClr val="000000"/>
                          </a:solidFill>
                          <a:latin typeface="Times New Roman"/>
                        </a:rPr>
                        <a:t>1012,9012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8955">
                <a:tc>
                  <a:txBody>
                    <a:bodyPr/>
                    <a:lstStyle/>
                    <a:p>
                      <a:pPr algn="ctr" fontAlgn="b"/>
                      <a:r>
                        <a:rPr lang="fr-FR" sz="1600" b="0" i="0" u="none" strike="noStrike" dirty="0">
                          <a:solidFill>
                            <a:srgbClr val="000000"/>
                          </a:solidFill>
                          <a:latin typeface="Times New Roman"/>
                        </a:rPr>
                        <a:t>12,7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just" fontAlgn="t"/>
                      <a:r>
                        <a:rPr lang="fr-FR" sz="1600" b="0" i="0" u="none" strike="noStrike">
                          <a:solidFill>
                            <a:srgbClr val="000000"/>
                          </a:solidFill>
                          <a:latin typeface="Times New Roman"/>
                        </a:rPr>
                        <a:t>878,29295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895,1832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912,07345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928,9637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945,85394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dirty="0">
                          <a:solidFill>
                            <a:srgbClr val="000000"/>
                          </a:solidFill>
                          <a:latin typeface="Times New Roman"/>
                        </a:rPr>
                        <a:t>962,7442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dirty="0">
                          <a:solidFill>
                            <a:srgbClr val="000000"/>
                          </a:solidFill>
                          <a:latin typeface="Times New Roman"/>
                        </a:rPr>
                        <a:t>979,6344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996,5247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dirty="0">
                          <a:solidFill>
                            <a:srgbClr val="000000"/>
                          </a:solidFill>
                          <a:latin typeface="Times New Roman"/>
                        </a:rPr>
                        <a:t>1013,4149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8955">
                <a:tc>
                  <a:txBody>
                    <a:bodyPr/>
                    <a:lstStyle/>
                    <a:p>
                      <a:pPr algn="ctr" fontAlgn="b"/>
                      <a:r>
                        <a:rPr lang="fr-FR" sz="1600" b="0" i="0" u="none" strike="noStrike">
                          <a:solidFill>
                            <a:srgbClr val="000000"/>
                          </a:solidFill>
                          <a:latin typeface="Times New Roman"/>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dirty="0">
                          <a:solidFill>
                            <a:srgbClr val="000000"/>
                          </a:solidFill>
                          <a:latin typeface="Times New Roman"/>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8955">
                <a:tc>
                  <a:txBody>
                    <a:bodyPr/>
                    <a:lstStyle/>
                    <a:p>
                      <a:pPr algn="ctr" fontAlgn="b"/>
                      <a:r>
                        <a:rPr lang="fr-FR" sz="1600" b="0" i="0" u="none" strike="noStrike">
                          <a:solidFill>
                            <a:srgbClr val="000000"/>
                          </a:solidFill>
                          <a:latin typeface="Times New Roman"/>
                        </a:rPr>
                        <a:t>13,1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934,01603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951,9779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969,93972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987,90157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1005,8634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1023,825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dirty="0">
                          <a:solidFill>
                            <a:srgbClr val="000000"/>
                          </a:solidFill>
                          <a:latin typeface="Times New Roman"/>
                        </a:rPr>
                        <a:t>1041,787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dirty="0">
                          <a:solidFill>
                            <a:srgbClr val="000000"/>
                          </a:solidFill>
                          <a:latin typeface="Times New Roman"/>
                        </a:rPr>
                        <a:t>1059,749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dirty="0">
                          <a:solidFill>
                            <a:srgbClr val="000000"/>
                          </a:solidFill>
                          <a:latin typeface="Times New Roman"/>
                        </a:rPr>
                        <a:t>1077,7108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8955">
                <a:tc>
                  <a:txBody>
                    <a:bodyPr/>
                    <a:lstStyle/>
                    <a:p>
                      <a:pPr algn="ctr" fontAlgn="b"/>
                      <a:r>
                        <a:rPr lang="fr-FR" sz="1600" b="0" i="0" u="none" strike="noStrike" dirty="0">
                          <a:solidFill>
                            <a:srgbClr val="000000"/>
                          </a:solidFill>
                          <a:latin typeface="Times New Roman"/>
                        </a:rPr>
                        <a:t>13,1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just" fontAlgn="t"/>
                      <a:r>
                        <a:rPr lang="fr-FR" sz="1600" b="0" i="0" u="none" strike="noStrike">
                          <a:solidFill>
                            <a:srgbClr val="000000"/>
                          </a:solidFill>
                          <a:latin typeface="Times New Roman"/>
                        </a:rPr>
                        <a:t>934,48976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952,4607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970,43167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988,40263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1006,3736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1024,345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1042,315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dirty="0">
                          <a:solidFill>
                            <a:srgbClr val="000000"/>
                          </a:solidFill>
                          <a:latin typeface="Times New Roman"/>
                        </a:rPr>
                        <a:t>1060,286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dirty="0" smtClean="0">
                          <a:solidFill>
                            <a:srgbClr val="000000"/>
                          </a:solidFill>
                          <a:latin typeface="Times New Roman"/>
                        </a:rPr>
                        <a:t>1078,2574</a:t>
                      </a:r>
                      <a:endParaRPr lang="fr-FR" sz="1600" b="0" i="0" u="none" strike="noStrike" dirty="0">
                        <a:solidFill>
                          <a:srgbClr val="000000"/>
                        </a:solidFill>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8955">
                <a:tc>
                  <a:txBody>
                    <a:bodyPr/>
                    <a:lstStyle/>
                    <a:p>
                      <a:pPr algn="ctr" fontAlgn="b"/>
                      <a:r>
                        <a:rPr lang="fr-FR" sz="1600" b="0" i="0" u="none" strike="noStrike">
                          <a:solidFill>
                            <a:srgbClr val="000000"/>
                          </a:solidFill>
                          <a:latin typeface="Times New Roman"/>
                        </a:rPr>
                        <a:t>13,3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962,75331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981,2678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dirty="0">
                          <a:solidFill>
                            <a:srgbClr val="000000"/>
                          </a:solidFill>
                          <a:latin typeface="Times New Roman"/>
                        </a:rPr>
                        <a:t>999,78228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just" fontAlgn="t"/>
                      <a:r>
                        <a:rPr lang="fr-FR" sz="1600" b="0" i="0" u="none" strike="noStrike">
                          <a:solidFill>
                            <a:srgbClr val="000000"/>
                          </a:solidFill>
                          <a:latin typeface="Times New Roman"/>
                        </a:rPr>
                        <a:t>1018,2968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1036,8113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1055,326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1073,84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dirty="0">
                          <a:solidFill>
                            <a:srgbClr val="000000"/>
                          </a:solidFill>
                          <a:latin typeface="Times New Roman"/>
                        </a:rPr>
                        <a:t>1092,355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dirty="0">
                          <a:solidFill>
                            <a:srgbClr val="000000"/>
                          </a:solidFill>
                          <a:latin typeface="Times New Roman"/>
                        </a:rPr>
                        <a:t>1110,8692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8955">
                <a:tc>
                  <a:txBody>
                    <a:bodyPr/>
                    <a:lstStyle/>
                    <a:p>
                      <a:pPr algn="ctr" fontAlgn="b"/>
                      <a:r>
                        <a:rPr lang="fr-FR" sz="1600" b="0" i="0" u="none" strike="noStrike" dirty="0">
                          <a:solidFill>
                            <a:srgbClr val="000000"/>
                          </a:solidFill>
                          <a:latin typeface="Times New Roman"/>
                        </a:rPr>
                        <a:t>13,3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just" fontAlgn="t"/>
                      <a:r>
                        <a:rPr lang="fr-FR" sz="1600" b="0" i="0" u="none" strike="noStrike">
                          <a:solidFill>
                            <a:srgbClr val="000000"/>
                          </a:solidFill>
                          <a:latin typeface="Times New Roman"/>
                        </a:rPr>
                        <a:t>963,24161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981,7655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dirty="0">
                          <a:solidFill>
                            <a:srgbClr val="000000"/>
                          </a:solidFill>
                          <a:latin typeface="Times New Roman"/>
                        </a:rPr>
                        <a:t>1000,2894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just" fontAlgn="t"/>
                      <a:r>
                        <a:rPr lang="fr-FR" sz="1600" b="0" i="0" u="none" strike="noStrike">
                          <a:solidFill>
                            <a:srgbClr val="000000"/>
                          </a:solidFill>
                          <a:latin typeface="Times New Roman"/>
                        </a:rPr>
                        <a:t>1018,8132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1037,3371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1055,861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1074,385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a:solidFill>
                            <a:srgbClr val="000000"/>
                          </a:solidFill>
                          <a:latin typeface="Times New Roman"/>
                        </a:rPr>
                        <a:t>1092,909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fr-FR" sz="1600" b="0" i="0" u="none" strike="noStrike" dirty="0">
                          <a:solidFill>
                            <a:srgbClr val="000000"/>
                          </a:solidFill>
                          <a:latin typeface="Times New Roman"/>
                        </a:rPr>
                        <a:t>1111,4326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3668</TotalTime>
  <Words>1238</Words>
  <Application>Microsoft Office PowerPoint</Application>
  <PresentationFormat>Affichage à l'écran (4:3)</PresentationFormat>
  <Paragraphs>279</Paragraphs>
  <Slides>21</Slides>
  <Notes>14</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Modèle par défaut</vt:lpstr>
      <vt:lpstr>Rentrée mathématique 2013</vt:lpstr>
      <vt:lpstr>Les IPR de mathématiques  de l’académie de Versailles</vt:lpstr>
      <vt:lpstr>Présentation PowerPoint</vt:lpstr>
      <vt:lpstr>Des équipes diversifiées</vt:lpstr>
      <vt:lpstr>A poursuivre au collège</vt:lpstr>
      <vt:lpstr>Au collège</vt:lpstr>
      <vt:lpstr>Evaluation des acquis lors du DNB</vt:lpstr>
      <vt:lpstr>Valeur approchée, arrondi, troncature</vt:lpstr>
      <vt:lpstr>Un arrondi multiplié par un arrondi  et on perd tout le sel</vt:lpstr>
      <vt:lpstr>Les nouveautés au lycée</vt:lpstr>
      <vt:lpstr>Résultats de l’enquête sur les acquis des élèves au baccalauréat</vt:lpstr>
      <vt:lpstr>A poursuivre au lycée</vt:lpstr>
      <vt:lpstr>Les documents ressources en mathématiques</vt:lpstr>
      <vt:lpstr>Chantier académique qui se poursuit : faire évoluer l’évaluation au collège  et au lycée</vt:lpstr>
      <vt:lpstr>Autres initiatives académiques  en mathématiques</vt:lpstr>
      <vt:lpstr>La formation des personnels dans l’académie  de Versailles</vt:lpstr>
      <vt:lpstr>Différents types  de formation continue</vt:lpstr>
      <vt:lpstr> Modalités d’inscription  (sauf pour les stages d’établissement qui donnent lieu à une négociation)  </vt:lpstr>
      <vt:lpstr>Exemples de formations proposées </vt:lpstr>
      <vt:lpstr>Présentation PowerPoint</vt:lpstr>
      <vt:lpstr>Documentation professionnelle</vt:lpstr>
    </vt:vector>
  </TitlesOfParts>
  <Company>Rectorat de Versailles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Rentrée Mathématique</dc:title>
  <dc:creator>IPR</dc:creator>
  <cp:lastModifiedBy>MATHS</cp:lastModifiedBy>
  <cp:revision>124</cp:revision>
  <dcterms:created xsi:type="dcterms:W3CDTF">2006-09-15T07:06:51Z</dcterms:created>
  <dcterms:modified xsi:type="dcterms:W3CDTF">2013-09-22T12:44:48Z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1976056650</vt:i4>
  </property>
  <property fmtid="{D5CDD505-2E9C-101B-9397-08002B2CF9AE}" pid="3" name="_NewReviewCycle">
    <vt:lpwstr/>
  </property>
  <property fmtid="{D5CDD505-2E9C-101B-9397-08002B2CF9AE}" pid="4" name="_EmailSubject">
    <vt:lpwstr>diaporamas avec carte des bassins</vt:lpwstr>
  </property>
  <property fmtid="{D5CDD505-2E9C-101B-9397-08002B2CF9AE}" pid="5" name="_AuthorEmail">
    <vt:lpwstr>joelle.deat@ac-versailles.fr</vt:lpwstr>
  </property>
  <property fmtid="{D5CDD505-2E9C-101B-9397-08002B2CF9AE}" pid="6" name="_AuthorEmailDisplayName">
    <vt:lpwstr>DEAT Joëlle</vt:lpwstr>
  </property>
</Properties>
</file>