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81" r:id="rId4"/>
    <p:sldId id="257" r:id="rId5"/>
    <p:sldId id="258" r:id="rId6"/>
    <p:sldId id="262" r:id="rId7"/>
    <p:sldId id="282" r:id="rId8"/>
    <p:sldId id="269" r:id="rId9"/>
    <p:sldId id="272" r:id="rId10"/>
    <p:sldId id="271" r:id="rId11"/>
    <p:sldId id="273" r:id="rId12"/>
    <p:sldId id="274" r:id="rId13"/>
    <p:sldId id="275" r:id="rId14"/>
    <p:sldId id="279" r:id="rId15"/>
    <p:sldId id="291" r:id="rId16"/>
    <p:sldId id="294" r:id="rId17"/>
    <p:sldId id="283" r:id="rId18"/>
    <p:sldId id="284" r:id="rId19"/>
    <p:sldId id="286" r:id="rId20"/>
    <p:sldId id="285" r:id="rId21"/>
    <p:sldId id="287" r:id="rId22"/>
    <p:sldId id="288" r:id="rId23"/>
    <p:sldId id="289" r:id="rId24"/>
    <p:sldId id="292" r:id="rId25"/>
    <p:sldId id="290" r:id="rId2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E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78D6D-75C9-6345-A158-0F23243E30B6}" type="doc">
      <dgm:prSet loTypeId="urn:microsoft.com/office/officeart/2005/8/layout/vList6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1305F072-54B4-204C-A959-07A8A71A873D}">
      <dgm:prSet phldrT="[Texte]"/>
      <dgm:spPr/>
      <dgm:t>
        <a:bodyPr/>
        <a:lstStyle/>
        <a:p>
          <a:r>
            <a:rPr lang="fr-FR" dirty="0" smtClean="0"/>
            <a:t>Moyenne</a:t>
          </a:r>
        </a:p>
        <a:p>
          <a:r>
            <a:rPr lang="fr-FR" dirty="0" smtClean="0"/>
            <a:t>Médiane</a:t>
          </a:r>
        </a:p>
        <a:p>
          <a:r>
            <a:rPr lang="fr-FR" dirty="0" smtClean="0"/>
            <a:t>Variance</a:t>
          </a:r>
          <a:endParaRPr lang="fr-FR" dirty="0"/>
        </a:p>
      </dgm:t>
    </dgm:pt>
    <dgm:pt modelId="{B4547F34-783E-9744-AB7B-D270F3F8E708}" type="parTrans" cxnId="{1085901C-5B12-5148-BF0B-E0DFCEDF891C}">
      <dgm:prSet/>
      <dgm:spPr/>
      <dgm:t>
        <a:bodyPr/>
        <a:lstStyle/>
        <a:p>
          <a:endParaRPr lang="fr-FR"/>
        </a:p>
      </dgm:t>
    </dgm:pt>
    <dgm:pt modelId="{FFDD07BB-6F6F-8441-8730-23497757024F}" type="sibTrans" cxnId="{1085901C-5B12-5148-BF0B-E0DFCEDF891C}">
      <dgm:prSet/>
      <dgm:spPr/>
      <dgm:t>
        <a:bodyPr/>
        <a:lstStyle/>
        <a:p>
          <a:endParaRPr lang="fr-FR"/>
        </a:p>
      </dgm:t>
    </dgm:pt>
    <dgm:pt modelId="{0EA08DC2-3E90-2E48-8B68-BF098716E856}">
      <dgm:prSet phldrT="[Texte]"/>
      <dgm:spPr/>
      <dgm:t>
        <a:bodyPr/>
        <a:lstStyle/>
        <a:p>
          <a:r>
            <a:rPr lang="fr-FR" dirty="0" smtClean="0"/>
            <a:t>Fonctions polynômes du second degré</a:t>
          </a:r>
          <a:endParaRPr lang="fr-FR" dirty="0"/>
        </a:p>
      </dgm:t>
    </dgm:pt>
    <dgm:pt modelId="{69F5F8E9-1CF3-D547-9B26-1FEB7CE9454D}" type="parTrans" cxnId="{998B5D1C-F64F-4C4D-9227-3B9C3C6E30D7}">
      <dgm:prSet/>
      <dgm:spPr/>
      <dgm:t>
        <a:bodyPr/>
        <a:lstStyle/>
        <a:p>
          <a:endParaRPr lang="fr-FR"/>
        </a:p>
      </dgm:t>
    </dgm:pt>
    <dgm:pt modelId="{4F9C2CB1-BCDE-BE4B-B1E2-0599DD389365}" type="sibTrans" cxnId="{998B5D1C-F64F-4C4D-9227-3B9C3C6E30D7}">
      <dgm:prSet/>
      <dgm:spPr/>
      <dgm:t>
        <a:bodyPr/>
        <a:lstStyle/>
        <a:p>
          <a:endParaRPr lang="fr-FR"/>
        </a:p>
      </dgm:t>
    </dgm:pt>
    <dgm:pt modelId="{B4414AB3-5FBC-0C41-85D2-F6FD09B3FBE6}">
      <dgm:prSet phldrT="[Texte]"/>
      <dgm:spPr/>
      <dgm:t>
        <a:bodyPr/>
        <a:lstStyle/>
        <a:p>
          <a:r>
            <a:rPr lang="fr-FR" dirty="0" smtClean="0"/>
            <a:t>Fonction valeur absolue</a:t>
          </a:r>
          <a:endParaRPr lang="fr-FR" dirty="0"/>
        </a:p>
      </dgm:t>
    </dgm:pt>
    <dgm:pt modelId="{00979A90-4596-3D4F-BD7C-7D9D77B6242A}" type="parTrans" cxnId="{090083CE-703A-8544-ABE2-3D7385699FA1}">
      <dgm:prSet/>
      <dgm:spPr/>
      <dgm:t>
        <a:bodyPr/>
        <a:lstStyle/>
        <a:p>
          <a:endParaRPr lang="fr-FR"/>
        </a:p>
      </dgm:t>
    </dgm:pt>
    <dgm:pt modelId="{6CCF371E-7FA8-284C-85CD-E6996FDF8925}" type="sibTrans" cxnId="{090083CE-703A-8544-ABE2-3D7385699FA1}">
      <dgm:prSet/>
      <dgm:spPr/>
      <dgm:t>
        <a:bodyPr/>
        <a:lstStyle/>
        <a:p>
          <a:endParaRPr lang="fr-FR"/>
        </a:p>
      </dgm:t>
    </dgm:pt>
    <dgm:pt modelId="{3406B236-2AE1-4749-AF6A-9051C3968EF3}">
      <dgm:prSet phldrT="[Texte]"/>
      <dgm:spPr/>
      <dgm:t>
        <a:bodyPr/>
        <a:lstStyle/>
        <a:p>
          <a:r>
            <a:rPr lang="fr-FR" dirty="0" smtClean="0"/>
            <a:t>Expériences répétées</a:t>
          </a:r>
        </a:p>
        <a:p>
          <a:r>
            <a:rPr lang="fr-FR" dirty="0" smtClean="0"/>
            <a:t>Loi géométrique tronquée</a:t>
          </a:r>
          <a:endParaRPr lang="fr-FR" dirty="0"/>
        </a:p>
      </dgm:t>
    </dgm:pt>
    <dgm:pt modelId="{DCD6A22E-F110-8E42-B241-3A3B52DC6E46}" type="parTrans" cxnId="{C3D2AA17-1CB1-9D40-9767-3025892C5DB1}">
      <dgm:prSet/>
      <dgm:spPr/>
      <dgm:t>
        <a:bodyPr/>
        <a:lstStyle/>
        <a:p>
          <a:endParaRPr lang="fr-FR"/>
        </a:p>
      </dgm:t>
    </dgm:pt>
    <dgm:pt modelId="{28ACFC88-58DA-3A48-90A8-F265231ADF1F}" type="sibTrans" cxnId="{C3D2AA17-1CB1-9D40-9767-3025892C5DB1}">
      <dgm:prSet/>
      <dgm:spPr/>
      <dgm:t>
        <a:bodyPr/>
        <a:lstStyle/>
        <a:p>
          <a:endParaRPr lang="fr-FR"/>
        </a:p>
      </dgm:t>
    </dgm:pt>
    <dgm:pt modelId="{A0AF25D4-9476-7944-A5D0-08CBCB4EFFB2}">
      <dgm:prSet phldrT="[Texte]"/>
      <dgm:spPr/>
      <dgm:t>
        <a:bodyPr/>
        <a:lstStyle/>
        <a:p>
          <a:r>
            <a:rPr lang="fr-FR" dirty="0" smtClean="0"/>
            <a:t>Suites géométriques</a:t>
          </a:r>
          <a:endParaRPr lang="fr-FR" dirty="0"/>
        </a:p>
      </dgm:t>
    </dgm:pt>
    <dgm:pt modelId="{3F9E1731-F82B-B14A-A791-4CA35EEDA494}" type="parTrans" cxnId="{90E06F14-6167-D746-B8F5-BFBF05E5EE51}">
      <dgm:prSet/>
      <dgm:spPr/>
      <dgm:t>
        <a:bodyPr/>
        <a:lstStyle/>
        <a:p>
          <a:endParaRPr lang="fr-FR"/>
        </a:p>
      </dgm:t>
    </dgm:pt>
    <dgm:pt modelId="{2F9A2DF8-C7DA-D149-A899-48370B3B91DC}" type="sibTrans" cxnId="{90E06F14-6167-D746-B8F5-BFBF05E5EE51}">
      <dgm:prSet/>
      <dgm:spPr/>
      <dgm:t>
        <a:bodyPr/>
        <a:lstStyle/>
        <a:p>
          <a:endParaRPr lang="fr-FR"/>
        </a:p>
      </dgm:t>
    </dgm:pt>
    <dgm:pt modelId="{A4B4A020-6B5E-5342-AF76-B98290ABB36B}">
      <dgm:prSet phldrT="[Texte]"/>
      <dgm:spPr/>
      <dgm:t>
        <a:bodyPr/>
        <a:lstStyle/>
        <a:p>
          <a:endParaRPr lang="fr-FR" dirty="0"/>
        </a:p>
      </dgm:t>
    </dgm:pt>
    <dgm:pt modelId="{87D93473-319D-724F-8950-2C6A9D758260}" type="parTrans" cxnId="{64F3C383-C1B2-DF4E-A6AE-60D6CFA4F659}">
      <dgm:prSet/>
      <dgm:spPr/>
      <dgm:t>
        <a:bodyPr/>
        <a:lstStyle/>
        <a:p>
          <a:endParaRPr lang="fr-FR"/>
        </a:p>
      </dgm:t>
    </dgm:pt>
    <dgm:pt modelId="{8A763044-A774-5D44-B0B7-54012C047540}" type="sibTrans" cxnId="{64F3C383-C1B2-DF4E-A6AE-60D6CFA4F659}">
      <dgm:prSet/>
      <dgm:spPr/>
      <dgm:t>
        <a:bodyPr/>
        <a:lstStyle/>
        <a:p>
          <a:endParaRPr lang="fr-FR"/>
        </a:p>
      </dgm:t>
    </dgm:pt>
    <dgm:pt modelId="{BA7D614F-38BE-A942-8538-EF39FB6988EE}" type="pres">
      <dgm:prSet presAssocID="{79D78D6D-75C9-6345-A158-0F23243E30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87F7BDF-EB47-6949-8EDF-EEA49F2125A2}" type="pres">
      <dgm:prSet presAssocID="{1305F072-54B4-204C-A959-07A8A71A873D}" presName="linNode" presStyleCnt="0"/>
      <dgm:spPr/>
    </dgm:pt>
    <dgm:pt modelId="{7A1DE714-9D42-514A-B4BF-3CFE964647BC}" type="pres">
      <dgm:prSet presAssocID="{1305F072-54B4-204C-A959-07A8A71A873D}" presName="parentShp" presStyleLbl="node1" presStyleIdx="0" presStyleCnt="2" custLinFactX="29363" custLinFactNeighborX="100000" custLinFactNeighborY="-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D0C65C-0D8B-BB44-9F50-47A74E78CA27}" type="pres">
      <dgm:prSet presAssocID="{1305F072-54B4-204C-A959-07A8A71A873D}" presName="childShp" presStyleLbl="bgAccFollowNode1" presStyleIdx="0" presStyleCnt="2" custLinFactNeighborX="-100000" custLinFactNeighborY="-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060BE6-1464-8C47-9611-DFE698EC6E79}" type="pres">
      <dgm:prSet presAssocID="{FFDD07BB-6F6F-8441-8730-23497757024F}" presName="spacing" presStyleCnt="0"/>
      <dgm:spPr/>
    </dgm:pt>
    <dgm:pt modelId="{E2612052-E9B6-BD45-B7A5-6BCBF4A46C03}" type="pres">
      <dgm:prSet presAssocID="{3406B236-2AE1-4749-AF6A-9051C3968EF3}" presName="linNode" presStyleCnt="0"/>
      <dgm:spPr/>
    </dgm:pt>
    <dgm:pt modelId="{E7196A95-D8E3-3641-99ED-DCCD6AE09791}" type="pres">
      <dgm:prSet presAssocID="{3406B236-2AE1-4749-AF6A-9051C3968EF3}" presName="parentShp" presStyleLbl="node1" presStyleIdx="1" presStyleCnt="2" custLinFactNeighborX="100000" custLinFactNeighborY="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901E7D-647C-9449-84E6-43B3D2BB24B3}" type="pres">
      <dgm:prSet presAssocID="{3406B236-2AE1-4749-AF6A-9051C3968EF3}" presName="childShp" presStyleLbl="bgAccFollowNode1" presStyleIdx="1" presStyleCnt="2" custLinFactNeighborX="-100000" custLinFactNeighborY="-71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0E06F14-6167-D746-B8F5-BFBF05E5EE51}" srcId="{3406B236-2AE1-4749-AF6A-9051C3968EF3}" destId="{A0AF25D4-9476-7944-A5D0-08CBCB4EFFB2}" srcOrd="1" destOrd="0" parTransId="{3F9E1731-F82B-B14A-A791-4CA35EEDA494}" sibTransId="{2F9A2DF8-C7DA-D149-A899-48370B3B91DC}"/>
    <dgm:cxn modelId="{C7DC7BC0-EC27-6E45-BC3C-334CB9DAB434}" type="presOf" srcId="{3406B236-2AE1-4749-AF6A-9051C3968EF3}" destId="{E7196A95-D8E3-3641-99ED-DCCD6AE09791}" srcOrd="0" destOrd="0" presId="urn:microsoft.com/office/officeart/2005/8/layout/vList6"/>
    <dgm:cxn modelId="{7DB2B99A-5FD7-B142-9272-F4FC64816126}" type="presOf" srcId="{B4414AB3-5FBC-0C41-85D2-F6FD09B3FBE6}" destId="{DAD0C65C-0D8B-BB44-9F50-47A74E78CA27}" srcOrd="0" destOrd="1" presId="urn:microsoft.com/office/officeart/2005/8/layout/vList6"/>
    <dgm:cxn modelId="{C3D2AA17-1CB1-9D40-9767-3025892C5DB1}" srcId="{79D78D6D-75C9-6345-A158-0F23243E30B6}" destId="{3406B236-2AE1-4749-AF6A-9051C3968EF3}" srcOrd="1" destOrd="0" parTransId="{DCD6A22E-F110-8E42-B241-3A3B52DC6E46}" sibTransId="{28ACFC88-58DA-3A48-90A8-F265231ADF1F}"/>
    <dgm:cxn modelId="{05CCFFC0-9F5A-3C4C-9A89-4805C23278FC}" type="presOf" srcId="{0EA08DC2-3E90-2E48-8B68-BF098716E856}" destId="{DAD0C65C-0D8B-BB44-9F50-47A74E78CA27}" srcOrd="0" destOrd="0" presId="urn:microsoft.com/office/officeart/2005/8/layout/vList6"/>
    <dgm:cxn modelId="{63D64800-2A28-6444-A020-A6236C0D895B}" type="presOf" srcId="{79D78D6D-75C9-6345-A158-0F23243E30B6}" destId="{BA7D614F-38BE-A942-8538-EF39FB6988EE}" srcOrd="0" destOrd="0" presId="urn:microsoft.com/office/officeart/2005/8/layout/vList6"/>
    <dgm:cxn modelId="{998B5D1C-F64F-4C4D-9227-3B9C3C6E30D7}" srcId="{1305F072-54B4-204C-A959-07A8A71A873D}" destId="{0EA08DC2-3E90-2E48-8B68-BF098716E856}" srcOrd="0" destOrd="0" parTransId="{69F5F8E9-1CF3-D547-9B26-1FEB7CE9454D}" sibTransId="{4F9C2CB1-BCDE-BE4B-B1E2-0599DD389365}"/>
    <dgm:cxn modelId="{090083CE-703A-8544-ABE2-3D7385699FA1}" srcId="{1305F072-54B4-204C-A959-07A8A71A873D}" destId="{B4414AB3-5FBC-0C41-85D2-F6FD09B3FBE6}" srcOrd="1" destOrd="0" parTransId="{00979A90-4596-3D4F-BD7C-7D9D77B6242A}" sibTransId="{6CCF371E-7FA8-284C-85CD-E6996FDF8925}"/>
    <dgm:cxn modelId="{64F3C383-C1B2-DF4E-A6AE-60D6CFA4F659}" srcId="{3406B236-2AE1-4749-AF6A-9051C3968EF3}" destId="{A4B4A020-6B5E-5342-AF76-B98290ABB36B}" srcOrd="0" destOrd="0" parTransId="{87D93473-319D-724F-8950-2C6A9D758260}" sibTransId="{8A763044-A774-5D44-B0B7-54012C047540}"/>
    <dgm:cxn modelId="{01BD7959-4331-564F-85E9-CF8EA08C4B2D}" type="presOf" srcId="{1305F072-54B4-204C-A959-07A8A71A873D}" destId="{7A1DE714-9D42-514A-B4BF-3CFE964647BC}" srcOrd="0" destOrd="0" presId="urn:microsoft.com/office/officeart/2005/8/layout/vList6"/>
    <dgm:cxn modelId="{1085901C-5B12-5148-BF0B-E0DFCEDF891C}" srcId="{79D78D6D-75C9-6345-A158-0F23243E30B6}" destId="{1305F072-54B4-204C-A959-07A8A71A873D}" srcOrd="0" destOrd="0" parTransId="{B4547F34-783E-9744-AB7B-D270F3F8E708}" sibTransId="{FFDD07BB-6F6F-8441-8730-23497757024F}"/>
    <dgm:cxn modelId="{3605505D-9D3D-4E49-9A6A-369C73154D27}" type="presOf" srcId="{A4B4A020-6B5E-5342-AF76-B98290ABB36B}" destId="{BE901E7D-647C-9449-84E6-43B3D2BB24B3}" srcOrd="0" destOrd="0" presId="urn:microsoft.com/office/officeart/2005/8/layout/vList6"/>
    <dgm:cxn modelId="{CDA5FA2F-5C50-B64F-8EB4-0E521CDB0400}" type="presOf" srcId="{A0AF25D4-9476-7944-A5D0-08CBCB4EFFB2}" destId="{BE901E7D-647C-9449-84E6-43B3D2BB24B3}" srcOrd="0" destOrd="1" presId="urn:microsoft.com/office/officeart/2005/8/layout/vList6"/>
    <dgm:cxn modelId="{9A4B1787-0173-8E4A-B9B9-7824B1BE29AF}" type="presParOf" srcId="{BA7D614F-38BE-A942-8538-EF39FB6988EE}" destId="{387F7BDF-EB47-6949-8EDF-EEA49F2125A2}" srcOrd="0" destOrd="0" presId="urn:microsoft.com/office/officeart/2005/8/layout/vList6"/>
    <dgm:cxn modelId="{A3B0C5C6-9FBC-114D-A381-8E8D6DEBA036}" type="presParOf" srcId="{387F7BDF-EB47-6949-8EDF-EEA49F2125A2}" destId="{7A1DE714-9D42-514A-B4BF-3CFE964647BC}" srcOrd="0" destOrd="0" presId="urn:microsoft.com/office/officeart/2005/8/layout/vList6"/>
    <dgm:cxn modelId="{6EA84191-5C31-A24E-BF9E-1D8799114C51}" type="presParOf" srcId="{387F7BDF-EB47-6949-8EDF-EEA49F2125A2}" destId="{DAD0C65C-0D8B-BB44-9F50-47A74E78CA27}" srcOrd="1" destOrd="0" presId="urn:microsoft.com/office/officeart/2005/8/layout/vList6"/>
    <dgm:cxn modelId="{E73E8536-2F78-F249-9CC2-E39E8605551E}" type="presParOf" srcId="{BA7D614F-38BE-A942-8538-EF39FB6988EE}" destId="{AE060BE6-1464-8C47-9611-DFE698EC6E79}" srcOrd="1" destOrd="0" presId="urn:microsoft.com/office/officeart/2005/8/layout/vList6"/>
    <dgm:cxn modelId="{80E3BB55-F091-2645-AD3C-2DDEE401CC8D}" type="presParOf" srcId="{BA7D614F-38BE-A942-8538-EF39FB6988EE}" destId="{E2612052-E9B6-BD45-B7A5-6BCBF4A46C03}" srcOrd="2" destOrd="0" presId="urn:microsoft.com/office/officeart/2005/8/layout/vList6"/>
    <dgm:cxn modelId="{D6999751-B9D2-5849-83BF-E5BA205ABF68}" type="presParOf" srcId="{E2612052-E9B6-BD45-B7A5-6BCBF4A46C03}" destId="{E7196A95-D8E3-3641-99ED-DCCD6AE09791}" srcOrd="0" destOrd="0" presId="urn:microsoft.com/office/officeart/2005/8/layout/vList6"/>
    <dgm:cxn modelId="{DCE8A106-3137-814D-A700-0B64AD53FA04}" type="presParOf" srcId="{E2612052-E9B6-BD45-B7A5-6BCBF4A46C03}" destId="{BE901E7D-647C-9449-84E6-43B3D2BB24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D0C65C-0D8B-BB44-9F50-47A74E78CA27}">
      <dsp:nvSpPr>
        <dsp:cNvPr id="0" name=""/>
        <dsp:cNvSpPr/>
      </dsp:nvSpPr>
      <dsp:spPr>
        <a:xfrm>
          <a:off x="0" y="0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Fonctions polynômes du second degré</a:t>
          </a:r>
          <a:endParaRPr lang="fr-FR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Fonction valeur absolue</a:t>
          </a:r>
          <a:endParaRPr lang="fr-FR" sz="3000" kern="1200" dirty="0"/>
        </a:p>
      </dsp:txBody>
      <dsp:txXfrm>
        <a:off x="0" y="0"/>
        <a:ext cx="4937760" cy="2154694"/>
      </dsp:txXfrm>
    </dsp:sp>
    <dsp:sp modelId="{7A1DE714-9D42-514A-B4BF-3CFE964647BC}">
      <dsp:nvSpPr>
        <dsp:cNvPr id="0" name=""/>
        <dsp:cNvSpPr/>
      </dsp:nvSpPr>
      <dsp:spPr>
        <a:xfrm>
          <a:off x="4937760" y="0"/>
          <a:ext cx="3291840" cy="215469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Moyenne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Médiane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Variance</a:t>
          </a:r>
          <a:endParaRPr lang="fr-FR" sz="2900" kern="1200" dirty="0"/>
        </a:p>
      </dsp:txBody>
      <dsp:txXfrm>
        <a:off x="4937760" y="0"/>
        <a:ext cx="3291840" cy="2154694"/>
      </dsp:txXfrm>
    </dsp:sp>
    <dsp:sp modelId="{BE901E7D-647C-9449-84E6-43B3D2BB24B3}">
      <dsp:nvSpPr>
        <dsp:cNvPr id="0" name=""/>
        <dsp:cNvSpPr/>
      </dsp:nvSpPr>
      <dsp:spPr>
        <a:xfrm>
          <a:off x="0" y="2216267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Suites géométriques</a:t>
          </a:r>
          <a:endParaRPr lang="fr-FR" sz="3000" kern="1200" dirty="0"/>
        </a:p>
      </dsp:txBody>
      <dsp:txXfrm>
        <a:off x="0" y="2216267"/>
        <a:ext cx="4937760" cy="2154694"/>
      </dsp:txXfrm>
    </dsp:sp>
    <dsp:sp modelId="{E7196A95-D8E3-3641-99ED-DCCD6AE09791}">
      <dsp:nvSpPr>
        <dsp:cNvPr id="0" name=""/>
        <dsp:cNvSpPr/>
      </dsp:nvSpPr>
      <dsp:spPr>
        <a:xfrm>
          <a:off x="4937760" y="2371268"/>
          <a:ext cx="3291840" cy="2154694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Expériences répétées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Loi géométrique tronquée</a:t>
          </a:r>
          <a:endParaRPr lang="fr-FR" sz="2900" kern="1200" dirty="0"/>
        </a:p>
      </dsp:txBody>
      <dsp:txXfrm>
        <a:off x="4937760" y="2371268"/>
        <a:ext cx="3291840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8C15-7DCD-BA4B-A019-800A7F9C0E0F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D931C-810F-7C49-ABDD-D2FF93532A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880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79292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79A2-0C7D-9748-BC27-0E8F5E2EE736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9789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931C-810F-7C49-ABDD-D2FF93532A8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5844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2641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2328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6503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1378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597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7436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9157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3213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66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559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6E68-BD5F-AD47-9C33-4A6B827A279D}" type="datetimeFigureOut">
              <a:rPr lang="fr-FR" smtClean="0"/>
              <a:pPr/>
              <a:t>07/05/2011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19D7-A737-394B-B1D3-29D500FB5B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77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uler.ac-versailles.fr/wm3/pi2/binomiale/binomiale1.jsp" TargetMode="Externa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png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uler.ac-versailles.fr/wm3/pi2/moyenne/arithmetique1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ler.ac-versailles.fr/wm3/pi2/mediane/mediane4.js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79714"/>
            <a:ext cx="7772400" cy="1470025"/>
          </a:xfrm>
        </p:spPr>
        <p:txBody>
          <a:bodyPr/>
          <a:lstStyle/>
          <a:p>
            <a:r>
              <a:rPr lang="fr-FR" dirty="0"/>
              <a:t>STATISTIQUES </a:t>
            </a:r>
            <a:r>
              <a:rPr lang="fr-FR" dirty="0" smtClean="0"/>
              <a:t>– PROBABILITÉS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2771" y="2258568"/>
            <a:ext cx="8294915" cy="4014216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800" dirty="0" smtClean="0"/>
              <a:t>en liaison avec les autres parties du programme</a:t>
            </a:r>
          </a:p>
          <a:p>
            <a:pPr algn="l"/>
            <a:endParaRPr lang="fr-FR" sz="2800" dirty="0" smtClean="0"/>
          </a:p>
          <a:p>
            <a:pPr algn="l">
              <a:buFont typeface="Arial" pitchFamily="34" charset="0"/>
              <a:buChar char="•"/>
            </a:pPr>
            <a:r>
              <a:rPr lang="fr-FR" sz="2800" dirty="0" smtClean="0"/>
              <a:t>un point sur les nouveautés</a:t>
            </a:r>
          </a:p>
          <a:p>
            <a:pPr algn="l"/>
            <a:endParaRPr lang="fr-FR" sz="2800" dirty="0" smtClean="0"/>
          </a:p>
          <a:p>
            <a:pPr algn="l">
              <a:buFont typeface="Arial" pitchFamily="34" charset="0"/>
              <a:buChar char="•"/>
            </a:pPr>
            <a:r>
              <a:rPr lang="fr-FR" sz="2800" dirty="0" smtClean="0"/>
              <a:t>quelques éclaircissements sur des points un peu obscurs</a:t>
            </a:r>
          </a:p>
          <a:p>
            <a:pPr algn="l"/>
            <a:endParaRPr lang="fr-FR" sz="2800" dirty="0" smtClean="0"/>
          </a:p>
          <a:p>
            <a:pPr algn="l">
              <a:buFont typeface="Arial" pitchFamily="34" charset="0"/>
              <a:buChar char="•"/>
            </a:pPr>
            <a:r>
              <a:rPr lang="fr-FR" sz="2800" dirty="0" smtClean="0"/>
              <a:t>quelques exemples d’activités</a:t>
            </a:r>
          </a:p>
          <a:p>
            <a:pPr algn="l"/>
            <a:endParaRPr lang="fr-FR" sz="2800" dirty="0" smtClean="0"/>
          </a:p>
          <a:p>
            <a:pPr algn="l">
              <a:buFont typeface="Arial" pitchFamily="34" charset="0"/>
              <a:buChar char="•"/>
            </a:pPr>
            <a:endParaRPr lang="fr-FR" sz="2800" dirty="0" smtClean="0"/>
          </a:p>
          <a:p>
            <a:pPr algn="l">
              <a:buFont typeface="Arial" pitchFamily="34" charset="0"/>
              <a:buChar char="•"/>
            </a:pP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423791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5261"/>
            <a:ext cx="8229600" cy="25684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Propriétés de l’espérance et de la variance</a:t>
            </a:r>
          </a:p>
          <a:p>
            <a:pPr marL="0" indent="0">
              <a:buNone/>
            </a:pPr>
            <a:endParaRPr lang="fr-FR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/>
                <a:cs typeface="Times New Roman"/>
              </a:rPr>
              <a:t>Soit </a:t>
            </a:r>
            <a:r>
              <a:rPr lang="fr-FR" sz="2800" dirty="0">
                <a:latin typeface="Times New Roman"/>
                <a:cs typeface="Times New Roman"/>
              </a:rPr>
              <a:t>X une variable aléatoire qui suit la loi de probabilité définie par </a:t>
            </a:r>
            <a:r>
              <a:rPr lang="fr-FR" sz="2800" i="1" dirty="0">
                <a:latin typeface="Times New Roman"/>
                <a:cs typeface="Times New Roman"/>
              </a:rPr>
              <a:t>p</a:t>
            </a:r>
            <a:r>
              <a:rPr lang="fr-FR" sz="2800" dirty="0">
                <a:latin typeface="Times New Roman"/>
                <a:cs typeface="Times New Roman"/>
              </a:rPr>
              <a:t>(X = </a:t>
            </a:r>
            <a:r>
              <a:rPr lang="fr-FR" sz="2800" i="1" dirty="0">
                <a:latin typeface="Times New Roman"/>
                <a:cs typeface="Times New Roman"/>
              </a:rPr>
              <a:t>x</a:t>
            </a:r>
            <a:r>
              <a:rPr lang="fr-FR" sz="2800" i="1" baseline="-25000" dirty="0">
                <a:latin typeface="Times New Roman"/>
                <a:cs typeface="Times New Roman"/>
              </a:rPr>
              <a:t>i</a:t>
            </a:r>
            <a:r>
              <a:rPr lang="fr-FR" sz="2800" dirty="0">
                <a:latin typeface="Times New Roman"/>
                <a:cs typeface="Times New Roman"/>
              </a:rPr>
              <a:t>) = </a:t>
            </a:r>
            <a:r>
              <a:rPr lang="fr-FR" sz="2800" i="1" dirty="0">
                <a:latin typeface="Times New Roman"/>
                <a:cs typeface="Times New Roman"/>
              </a:rPr>
              <a:t>p</a:t>
            </a:r>
            <a:r>
              <a:rPr lang="fr-FR" sz="2800" i="1" baseline="-25000" dirty="0">
                <a:latin typeface="Times New Roman"/>
                <a:cs typeface="Times New Roman"/>
              </a:rPr>
              <a:t>i</a:t>
            </a:r>
            <a:r>
              <a:rPr lang="fr-FR" sz="2800" dirty="0">
                <a:latin typeface="Times New Roman"/>
                <a:cs typeface="Times New Roman"/>
              </a:rPr>
              <a:t>  pour </a:t>
            </a:r>
            <a:r>
              <a:rPr lang="fr-FR" sz="2800" i="1" dirty="0">
                <a:latin typeface="Times New Roman"/>
                <a:cs typeface="Times New Roman"/>
              </a:rPr>
              <a:t>i</a:t>
            </a:r>
            <a:r>
              <a:rPr lang="fr-FR" sz="2800" dirty="0">
                <a:latin typeface="Times New Roman"/>
                <a:cs typeface="Times New Roman"/>
              </a:rPr>
              <a:t> = 1 à </a:t>
            </a:r>
            <a:r>
              <a:rPr lang="fr-FR" sz="2800" i="1" dirty="0">
                <a:latin typeface="Times New Roman"/>
                <a:cs typeface="Times New Roman"/>
              </a:rPr>
              <a:t>n</a:t>
            </a:r>
            <a:r>
              <a:rPr lang="fr-FR" sz="2800" dirty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fr-FR" sz="15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2800" dirty="0" smtClean="0">
                <a:latin typeface="Times New Roman"/>
                <a:cs typeface="Times New Roman"/>
              </a:rPr>
              <a:t>Pour tous réels </a:t>
            </a:r>
            <a:r>
              <a:rPr lang="fr-FR" sz="2800" i="1" dirty="0" smtClean="0">
                <a:latin typeface="Times New Roman"/>
                <a:cs typeface="Times New Roman"/>
              </a:rPr>
              <a:t>a</a:t>
            </a:r>
            <a:r>
              <a:rPr lang="fr-FR" sz="2800" dirty="0" smtClean="0">
                <a:latin typeface="Times New Roman"/>
                <a:cs typeface="Times New Roman"/>
              </a:rPr>
              <a:t> et </a:t>
            </a:r>
            <a:r>
              <a:rPr lang="fr-FR" sz="2800" i="1" dirty="0" smtClean="0">
                <a:latin typeface="Times New Roman"/>
                <a:cs typeface="Times New Roman"/>
              </a:rPr>
              <a:t>b</a:t>
            </a:r>
            <a:r>
              <a:rPr lang="fr-FR" sz="2800" dirty="0" smtClean="0">
                <a:latin typeface="Times New Roman"/>
                <a:cs typeface="Times New Roman"/>
              </a:rPr>
              <a:t>  :	E(</a:t>
            </a:r>
            <a:r>
              <a:rPr lang="fr-FR" sz="2800" i="1" dirty="0" err="1" smtClean="0">
                <a:latin typeface="Times New Roman"/>
                <a:cs typeface="Times New Roman"/>
              </a:rPr>
              <a:t>a</a:t>
            </a:r>
            <a:r>
              <a:rPr lang="fr-FR" sz="2800" dirty="0" err="1" smtClean="0">
                <a:latin typeface="Times New Roman"/>
                <a:cs typeface="Times New Roman"/>
              </a:rPr>
              <a:t>X</a:t>
            </a:r>
            <a:r>
              <a:rPr lang="fr-FR" sz="2800" dirty="0" smtClean="0">
                <a:latin typeface="Times New Roman"/>
                <a:cs typeface="Times New Roman"/>
              </a:rPr>
              <a:t> + </a:t>
            </a:r>
            <a:r>
              <a:rPr lang="fr-FR" sz="2800" i="1" dirty="0" smtClean="0">
                <a:latin typeface="Times New Roman"/>
                <a:cs typeface="Times New Roman"/>
              </a:rPr>
              <a:t>b</a:t>
            </a:r>
            <a:r>
              <a:rPr lang="fr-FR" sz="2800" dirty="0" smtClean="0">
                <a:latin typeface="Times New Roman"/>
                <a:cs typeface="Times New Roman"/>
              </a:rPr>
              <a:t>) = </a:t>
            </a:r>
            <a:r>
              <a:rPr lang="fr-FR" sz="2800" i="1" dirty="0" err="1" smtClean="0">
                <a:latin typeface="Times New Roman"/>
                <a:cs typeface="Times New Roman"/>
              </a:rPr>
              <a:t>a</a:t>
            </a:r>
            <a:r>
              <a:rPr lang="fr-FR" sz="2800" dirty="0" err="1" smtClean="0">
                <a:latin typeface="Times New Roman"/>
                <a:cs typeface="Times New Roman"/>
              </a:rPr>
              <a:t>E</a:t>
            </a:r>
            <a:r>
              <a:rPr lang="fr-FR" sz="2800" dirty="0" smtClean="0">
                <a:latin typeface="Times New Roman"/>
                <a:cs typeface="Times New Roman"/>
              </a:rPr>
              <a:t>(X) + </a:t>
            </a:r>
            <a:r>
              <a:rPr lang="fr-FR" sz="2800" i="1" dirty="0" smtClean="0">
                <a:latin typeface="Times New Roman"/>
                <a:cs typeface="Times New Roman"/>
              </a:rPr>
              <a:t>b</a:t>
            </a:r>
          </a:p>
          <a:p>
            <a:pPr marL="0" indent="0">
              <a:buNone/>
            </a:pPr>
            <a:r>
              <a:rPr lang="fr-FR" sz="2800" dirty="0" smtClean="0">
                <a:latin typeface="Times New Roman"/>
                <a:cs typeface="Times New Roman"/>
              </a:rPr>
              <a:t>				</a:t>
            </a:r>
            <a:r>
              <a:rPr lang="fr-FR" sz="2800" dirty="0">
                <a:latin typeface="Times New Roman"/>
                <a:cs typeface="Times New Roman"/>
              </a:rPr>
              <a:t>	</a:t>
            </a:r>
            <a:r>
              <a:rPr lang="fr-FR" sz="2800" dirty="0" smtClean="0">
                <a:latin typeface="Times New Roman"/>
                <a:cs typeface="Times New Roman"/>
              </a:rPr>
              <a:t>		V(</a:t>
            </a:r>
            <a:r>
              <a:rPr lang="fr-FR" sz="2800" i="1" dirty="0" err="1" smtClean="0">
                <a:latin typeface="Times New Roman"/>
                <a:cs typeface="Times New Roman"/>
              </a:rPr>
              <a:t>a</a:t>
            </a:r>
            <a:r>
              <a:rPr lang="fr-FR" sz="2800" dirty="0" err="1" smtClean="0">
                <a:latin typeface="Times New Roman"/>
                <a:cs typeface="Times New Roman"/>
              </a:rPr>
              <a:t>X</a:t>
            </a:r>
            <a:r>
              <a:rPr lang="fr-FR" sz="2800" dirty="0" smtClean="0">
                <a:latin typeface="Times New Roman"/>
                <a:cs typeface="Times New Roman"/>
              </a:rPr>
              <a:t>) = </a:t>
            </a:r>
            <a:r>
              <a:rPr lang="fr-FR" sz="2800" i="1" dirty="0" smtClean="0">
                <a:latin typeface="Times New Roman"/>
                <a:cs typeface="Times New Roman"/>
              </a:rPr>
              <a:t>a</a:t>
            </a:r>
            <a:r>
              <a:rPr lang="fr-FR" sz="2800" baseline="30000" dirty="0" smtClean="0">
                <a:latin typeface="Times New Roman"/>
                <a:cs typeface="Times New Roman"/>
              </a:rPr>
              <a:t>2</a:t>
            </a:r>
            <a:r>
              <a:rPr lang="fr-FR" sz="2800" dirty="0" smtClean="0">
                <a:latin typeface="Times New Roman"/>
                <a:cs typeface="Times New Roman"/>
              </a:rPr>
              <a:t>V(X)</a:t>
            </a:r>
            <a:endParaRPr lang="fr-FR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 smtClean="0"/>
          </a:p>
          <a:p>
            <a:pPr lvl="8"/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08176312"/>
              </p:ext>
            </p:extLst>
          </p:nvPr>
        </p:nvGraphicFramePr>
        <p:xfrm>
          <a:off x="892175" y="3079750"/>
          <a:ext cx="3219450" cy="3429000"/>
        </p:xfrm>
        <a:graphic>
          <a:graphicData uri="http://schemas.openxmlformats.org/presentationml/2006/ole">
            <p:oleObj spid="_x0000_s2122" name="Equation" r:id="rId4" imgW="1892160" imgH="2019240" progId="Equation.DSMT4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1702104"/>
              </p:ext>
            </p:extLst>
          </p:nvPr>
        </p:nvGraphicFramePr>
        <p:xfrm>
          <a:off x="5064125" y="3070225"/>
          <a:ext cx="3333750" cy="3371850"/>
        </p:xfrm>
        <a:graphic>
          <a:graphicData uri="http://schemas.openxmlformats.org/presentationml/2006/ole">
            <p:oleObj spid="_x0000_s2123" name="Equation" r:id="rId5" imgW="2031840" imgH="2057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432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>Coefficients binomiaux</a:t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2200" dirty="0" smtClean="0">
                <a:solidFill>
                  <a:srgbClr val="FF0000"/>
                </a:solidFill>
              </a:rPr>
              <a:t>Principe de la démonstration</a:t>
            </a:r>
            <a:endParaRPr lang="fr-FR" sz="2200" dirty="0">
              <a:solidFill>
                <a:srgbClr val="FF0000"/>
              </a:solidFill>
            </a:endParaRPr>
          </a:p>
        </p:txBody>
      </p:sp>
      <p:pic>
        <p:nvPicPr>
          <p:cNvPr id="15" name="Espace réservé du contenu 14" descr="Sous-arbres.png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" t="2443" r="-1"/>
          <a:stretch/>
        </p:blipFill>
        <p:spPr>
          <a:xfrm>
            <a:off x="4844750" y="532399"/>
            <a:ext cx="3895910" cy="3230779"/>
          </a:xfrm>
        </p:spPr>
      </p:pic>
      <p:sp>
        <p:nvSpPr>
          <p:cNvPr id="18" name="Rectangle 17"/>
          <p:cNvSpPr/>
          <p:nvPr/>
        </p:nvSpPr>
        <p:spPr>
          <a:xfrm>
            <a:off x="451674" y="159535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Dans cet arbre, par définition, le nombre de chemin réalisant </a:t>
            </a:r>
            <a:r>
              <a:rPr lang="fr-FR" i="1" dirty="0" smtClean="0"/>
              <a:t> k </a:t>
            </a:r>
            <a:r>
              <a:rPr lang="fr-FR" dirty="0" smtClean="0"/>
              <a:t>+ 1   </a:t>
            </a:r>
            <a:r>
              <a:rPr lang="fr-FR" dirty="0"/>
              <a:t>succès pour  </a:t>
            </a:r>
            <a:r>
              <a:rPr lang="fr-FR" i="1" dirty="0" smtClean="0"/>
              <a:t>n</a:t>
            </a:r>
            <a:r>
              <a:rPr lang="fr-FR" dirty="0" smtClean="0"/>
              <a:t> + 1 </a:t>
            </a:r>
            <a:r>
              <a:rPr lang="fr-FR" dirty="0"/>
              <a:t>répétitions est    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19" name="Obje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29124010"/>
              </p:ext>
            </p:extLst>
          </p:nvPr>
        </p:nvGraphicFramePr>
        <p:xfrm>
          <a:off x="1979613" y="2324880"/>
          <a:ext cx="825500" cy="546100"/>
        </p:xfrm>
        <a:graphic>
          <a:graphicData uri="http://schemas.openxmlformats.org/presentationml/2006/ole">
            <p:oleObj spid="_x0000_s1096" name="…quation" r:id="rId5" imgW="813600" imgH="530280" progId="Equation.3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457200" y="3151668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Comptons les chemins d’une autre façon :</a:t>
            </a:r>
          </a:p>
          <a:p>
            <a:endParaRPr lang="fr-FR" dirty="0"/>
          </a:p>
          <a:p>
            <a:r>
              <a:rPr lang="fr-FR" dirty="0"/>
              <a:t>Ainsi pour obtenir </a:t>
            </a:r>
            <a:r>
              <a:rPr lang="fr-FR" i="1" dirty="0" smtClean="0"/>
              <a:t>k</a:t>
            </a:r>
            <a:r>
              <a:rPr lang="fr-FR" dirty="0" smtClean="0"/>
              <a:t> + 1  </a:t>
            </a:r>
            <a:r>
              <a:rPr lang="fr-FR" dirty="0"/>
              <a:t>succès dans cet arbre qui réalise </a:t>
            </a:r>
            <a:r>
              <a:rPr lang="fr-FR" dirty="0" smtClean="0"/>
              <a:t> </a:t>
            </a:r>
            <a:r>
              <a:rPr lang="fr-FR" i="1" dirty="0" smtClean="0"/>
              <a:t>n</a:t>
            </a:r>
            <a:r>
              <a:rPr lang="fr-FR" dirty="0" smtClean="0"/>
              <a:t> + 1  </a:t>
            </a:r>
            <a:r>
              <a:rPr lang="fr-FR" dirty="0"/>
              <a:t>répétitions ;</a:t>
            </a:r>
          </a:p>
          <a:p>
            <a:endParaRPr lang="fr-FR" dirty="0"/>
          </a:p>
          <a:p>
            <a:pPr marL="285750" indent="-285750">
              <a:buFont typeface="Wingdings" charset="0"/>
              <a:buChar char="!"/>
            </a:pPr>
            <a:r>
              <a:rPr lang="fr-FR" dirty="0" smtClean="0"/>
              <a:t>soit </a:t>
            </a:r>
            <a:r>
              <a:rPr lang="fr-FR" dirty="0"/>
              <a:t>la première épreuve est un succès et donc on compte les chemins réalisant  </a:t>
            </a:r>
            <a:r>
              <a:rPr lang="fr-FR" i="1" dirty="0" smtClean="0"/>
              <a:t>k</a:t>
            </a:r>
            <a:r>
              <a:rPr lang="fr-FR" dirty="0" smtClean="0"/>
              <a:t>  </a:t>
            </a:r>
            <a:r>
              <a:rPr lang="fr-FR" dirty="0"/>
              <a:t>succès parmi les </a:t>
            </a:r>
            <a:r>
              <a:rPr lang="fr-FR" i="1" dirty="0" smtClean="0"/>
              <a:t>n</a:t>
            </a:r>
            <a:r>
              <a:rPr lang="fr-FR" dirty="0" smtClean="0"/>
              <a:t> </a:t>
            </a:r>
            <a:r>
              <a:rPr lang="fr-FR" dirty="0"/>
              <a:t>répétitions </a:t>
            </a:r>
            <a:r>
              <a:rPr lang="fr-FR" dirty="0" smtClean="0"/>
              <a:t>suivantes   </a:t>
            </a:r>
          </a:p>
          <a:p>
            <a:pPr marL="285750" indent="-285750">
              <a:buFont typeface="Wingdings" charset="0"/>
              <a:buChar char="!"/>
            </a:pPr>
            <a:endParaRPr lang="fr-FR" dirty="0"/>
          </a:p>
          <a:p>
            <a:pPr marL="285750" indent="-285750">
              <a:buFont typeface="Wingdings" charset="0"/>
              <a:buChar char="!"/>
            </a:pPr>
            <a:r>
              <a:rPr lang="fr-FR" dirty="0" smtClean="0"/>
              <a:t>soit </a:t>
            </a:r>
            <a:r>
              <a:rPr lang="fr-FR" dirty="0"/>
              <a:t>la première épreuve est un échec et donc on compte les chemins réalisant </a:t>
            </a:r>
            <a:r>
              <a:rPr lang="fr-FR" dirty="0" smtClean="0"/>
              <a:t>	</a:t>
            </a:r>
            <a:r>
              <a:rPr lang="fr-FR" i="1" dirty="0" smtClean="0"/>
              <a:t>k</a:t>
            </a:r>
            <a:r>
              <a:rPr lang="fr-FR" dirty="0"/>
              <a:t> </a:t>
            </a:r>
            <a:r>
              <a:rPr lang="fr-FR" dirty="0" smtClean="0"/>
              <a:t>+ 1  </a:t>
            </a:r>
            <a:r>
              <a:rPr lang="fr-FR" dirty="0"/>
              <a:t>succès parmi les  </a:t>
            </a:r>
            <a:r>
              <a:rPr lang="fr-FR" i="1" dirty="0"/>
              <a:t>n</a:t>
            </a:r>
            <a:r>
              <a:rPr lang="fr-FR" dirty="0" smtClean="0"/>
              <a:t>  </a:t>
            </a:r>
            <a:r>
              <a:rPr lang="fr-FR" dirty="0"/>
              <a:t>répétitions </a:t>
            </a:r>
            <a:r>
              <a:rPr lang="fr-FR" dirty="0" smtClean="0"/>
              <a:t>suivantes </a:t>
            </a:r>
            <a:endParaRPr lang="fr-FR" dirty="0"/>
          </a:p>
        </p:txBody>
      </p:sp>
      <p:graphicFrame>
        <p:nvGraphicFramePr>
          <p:cNvPr id="22" name="Objet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77489649"/>
              </p:ext>
            </p:extLst>
          </p:nvPr>
        </p:nvGraphicFramePr>
        <p:xfrm>
          <a:off x="2690234" y="5802119"/>
          <a:ext cx="3377028" cy="773992"/>
        </p:xfrm>
        <a:graphic>
          <a:graphicData uri="http://schemas.openxmlformats.org/presentationml/2006/ole">
            <p:oleObj spid="_x0000_s1097" name="…quation" r:id="rId6" imgW="2093400" imgH="466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0725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9266"/>
          </a:xfrm>
        </p:spPr>
        <p:txBody>
          <a:bodyPr>
            <a:normAutofit/>
          </a:bodyPr>
          <a:lstStyle/>
          <a:p>
            <a:pPr algn="l"/>
            <a:r>
              <a:rPr lang="fr-FR" sz="4000" dirty="0">
                <a:solidFill>
                  <a:srgbClr val="FF0000"/>
                </a:solidFill>
              </a:rPr>
              <a:t>Application : </a:t>
            </a:r>
            <a:r>
              <a:rPr lang="fr-FR" sz="4000" dirty="0" smtClean="0">
                <a:solidFill>
                  <a:srgbClr val="FF0000"/>
                </a:solidFill>
              </a:rPr>
              <a:t/>
            </a:r>
            <a:br>
              <a:rPr lang="fr-FR" sz="4000" dirty="0" smtClean="0">
                <a:solidFill>
                  <a:srgbClr val="FF0000"/>
                </a:solidFill>
              </a:rPr>
            </a:br>
            <a:r>
              <a:rPr lang="fr-FR" sz="2400" dirty="0" smtClean="0">
                <a:solidFill>
                  <a:srgbClr val="FF0000"/>
                </a:solidFill>
              </a:rPr>
              <a:t>construction </a:t>
            </a:r>
            <a:r>
              <a:rPr lang="fr-FR" sz="2400" dirty="0">
                <a:solidFill>
                  <a:srgbClr val="FF0000"/>
                </a:solidFill>
              </a:rPr>
              <a:t>du triangle de Pascal</a:t>
            </a:r>
            <a:r>
              <a:rPr lang="fr-FR" sz="2800" dirty="0"/>
              <a:t> </a:t>
            </a:r>
            <a:endParaRPr lang="fr-FR" sz="2800" dirty="0">
              <a:solidFill>
                <a:srgbClr val="008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3953976" cy="3886198"/>
          </a:xfrm>
        </p:spPr>
        <p:txBody>
          <a:bodyPr>
            <a:normAutofit fontScale="40000" lnSpcReduction="20000"/>
          </a:bodyPr>
          <a:lstStyle/>
          <a:p>
            <a:r>
              <a:rPr lang="fr-FR" sz="6000" dirty="0" smtClean="0"/>
              <a:t>Sur tableur</a:t>
            </a:r>
          </a:p>
          <a:p>
            <a:pPr>
              <a:buNone/>
            </a:pPr>
            <a:r>
              <a:rPr lang="fr-FR" sz="6000" i="1" dirty="0" smtClean="0"/>
              <a:t>Voir fichiers</a:t>
            </a:r>
            <a:endParaRPr lang="fr-FR" sz="6000" i="1" dirty="0" smtClean="0"/>
          </a:p>
          <a:p>
            <a:pPr>
              <a:buNone/>
            </a:pPr>
            <a:endParaRPr lang="fr-FR" sz="6000" dirty="0" smtClean="0"/>
          </a:p>
          <a:p>
            <a:pPr>
              <a:buNone/>
            </a:pPr>
            <a:endParaRPr lang="fr-FR" sz="6000" dirty="0" smtClean="0"/>
          </a:p>
          <a:p>
            <a:r>
              <a:rPr lang="fr-FR" sz="6000" dirty="0" smtClean="0"/>
              <a:t>Algorithme de calcul</a:t>
            </a:r>
          </a:p>
          <a:p>
            <a:pPr>
              <a:buNone/>
            </a:pPr>
            <a:r>
              <a:rPr lang="fr-FR" sz="6000" dirty="0" smtClean="0"/>
              <a:t>des 10 premières lignes</a:t>
            </a:r>
          </a:p>
          <a:p>
            <a:pPr marL="271463" indent="-271463">
              <a:buNone/>
            </a:pPr>
            <a:r>
              <a:rPr lang="fr-FR" sz="6000" dirty="0" smtClean="0"/>
              <a:t>	(par exemple sur </a:t>
            </a:r>
            <a:r>
              <a:rPr lang="fr-FR" sz="6000" dirty="0" err="1" smtClean="0"/>
              <a:t>Scilab</a:t>
            </a:r>
            <a:r>
              <a:rPr lang="fr-FR" sz="6000" dirty="0" smtClean="0"/>
              <a:t>) </a:t>
            </a:r>
          </a:p>
          <a:p>
            <a:pPr marL="0" indent="0">
              <a:buNone/>
            </a:pPr>
            <a:r>
              <a:rPr lang="fr-FR" sz="6000" i="1" dirty="0" smtClean="0"/>
              <a:t>Voir fichiers</a:t>
            </a:r>
          </a:p>
          <a:p>
            <a:pPr marL="0" indent="0">
              <a:buNone/>
            </a:pPr>
            <a:r>
              <a:rPr lang="fr-FR" sz="6000" dirty="0" smtClean="0"/>
              <a:t>	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163082" y="1179576"/>
            <a:ext cx="3492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//triangle de Pascal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n=1:10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T(n,1)=1;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for k=2:10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T(n,k)=0;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end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n=2:10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for k=2:n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T(n,k)=T(n-1,k-1)+T(n-1,k);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end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</a:t>
            </a:r>
          </a:p>
          <a:p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afficher(T);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9150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6758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Un exemple d’activité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2400" y="1241396"/>
            <a:ext cx="851872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>Lancer d’un dé à six faces (non truqué) </a:t>
            </a:r>
            <a:r>
              <a:rPr lang="fr-FR" sz="2800" b="1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> fois de suite:</a:t>
            </a:r>
          </a:p>
          <a:p>
            <a:endParaRPr lang="fr-FR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>1) on s’intéresse au nombre de 6 obtenus, introduction de la loi binomiale</a:t>
            </a:r>
          </a:p>
          <a:p>
            <a:r>
              <a:rPr lang="fr-FR" sz="28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>pour</a:t>
            </a:r>
            <a:r>
              <a:rPr lang="fr-FR" sz="2800" b="1" i="1" dirty="0" smtClean="0">
                <a:solidFill>
                  <a:schemeClr val="tx2">
                    <a:lumMod val="50000"/>
                  </a:schemeClr>
                </a:solidFill>
              </a:rPr>
              <a:t> n</a:t>
            </a:r>
            <a:r>
              <a:rPr lang="fr-FR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> « petit »  :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arbre pondéré, simulation</a:t>
            </a:r>
          </a:p>
          <a:p>
            <a:endParaRPr lang="fr-FR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28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fr-FR" sz="2800" b="1" dirty="0" smtClean="0">
              <a:solidFill>
                <a:srgbClr val="77933C"/>
              </a:solidFill>
            </a:endParaRPr>
          </a:p>
          <a:p>
            <a:endParaRPr lang="fr-FR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/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Image 7" descr="Capture d’écran 2011-02-21 à 18.47.26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975" y="3475061"/>
            <a:ext cx="3145536" cy="28546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50677" y="4032504"/>
            <a:ext cx="1279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fr-FR" i="1" dirty="0" smtClean="0"/>
              <a:t>Voir fichiers</a:t>
            </a:r>
          </a:p>
        </p:txBody>
      </p:sp>
    </p:spTree>
    <p:extLst>
      <p:ext uri="{BB962C8B-B14F-4D97-AF65-F5344CB8AC3E}">
        <p14:creationId xmlns="" xmlns:p14="http://schemas.microsoft.com/office/powerpoint/2010/main" val="36825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22390" y="520964"/>
            <a:ext cx="750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Représentation de la loi binomiale: ressource Euler 3521 </a:t>
            </a:r>
            <a:endParaRPr lang="fr-FR" sz="2400" dirty="0"/>
          </a:p>
        </p:txBody>
      </p:sp>
      <p:pic>
        <p:nvPicPr>
          <p:cNvPr id="2" name="Image 1" descr="Capture d’écran 2011-02-21 à 18.45.5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58" y="1351961"/>
            <a:ext cx="4460230" cy="4834753"/>
          </a:xfrm>
          <a:prstGeom prst="rect">
            <a:avLst/>
          </a:prstGeom>
        </p:spPr>
      </p:pic>
      <p:pic>
        <p:nvPicPr>
          <p:cNvPr id="3" name="Image 2" descr="Capture d’écran 2011-02-21 à 18.47.26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72" y="1112835"/>
            <a:ext cx="3296191" cy="454307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46488" y="6186714"/>
            <a:ext cx="703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5"/>
              </a:rPr>
              <a:t>http://euler.ac-versailles.fr/wm3/pi2/binomiale/binomiale1.jsp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894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0832" y="612648"/>
            <a:ext cx="80174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2) On s’intéresse au temps d’attente du premier 6, introduction de la loi géométrique tronquée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457200" indent="-457200"/>
            <a:endParaRPr lang="fr-F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/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>pour</a:t>
            </a:r>
            <a:r>
              <a:rPr lang="fr-FR" sz="2800" b="1" i="1" dirty="0" smtClean="0">
                <a:solidFill>
                  <a:schemeClr val="tx2">
                    <a:lumMod val="50000"/>
                  </a:schemeClr>
                </a:solidFill>
              </a:rPr>
              <a:t> n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>  « petit »  :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simulation</a:t>
            </a:r>
          </a:p>
          <a:p>
            <a:pPr marL="457200" indent="-457200"/>
            <a:endParaRPr lang="fr-F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  <a:p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832" y="2875002"/>
            <a:ext cx="1279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fr-FR" i="1" dirty="0" smtClean="0"/>
              <a:t>Voir fichiers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22106"/>
          </a:xfrm>
        </p:spPr>
        <p:txBody>
          <a:bodyPr>
            <a:normAutofit fontScale="90000"/>
          </a:bodyPr>
          <a:lstStyle/>
          <a:p>
            <a:pPr algn="l"/>
            <a:r>
              <a:rPr lang="fr-FR" sz="1600" b="1" i="1" dirty="0" smtClean="0"/>
              <a:t>Algorithme de simulation de la loi géométrique tronquée de paramètres n et p</a:t>
            </a:r>
            <a:r>
              <a:rPr lang="fr-FR" sz="1200" i="1" dirty="0" smtClean="0"/>
              <a:t/>
            </a:r>
            <a:br>
              <a:rPr lang="fr-FR" sz="1200" i="1" dirty="0" smtClean="0"/>
            </a:br>
            <a:r>
              <a:rPr lang="fr-FR" sz="1300" i="1" dirty="0" smtClean="0"/>
              <a:t>On crée une liste de fréquences, indexée de 1 à n+1, en convenant que le terme de rang n+1 est la fréquence de 0 succès.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i="1" dirty="0" smtClean="0"/>
              <a:t> 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i="1" u="sng" dirty="0" smtClean="0"/>
              <a:t>Le cœur de l’algorithme :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i="1" dirty="0" smtClean="0"/>
              <a:t>i étant le rang de la liste, après l’avoir initialisé à 1, on crée la boucle :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i="1" dirty="0" smtClean="0"/>
              <a:t>Tant que i &lt; n ET </a:t>
            </a:r>
            <a:r>
              <a:rPr lang="fr-FR" sz="1300" b="1" i="1" dirty="0" err="1" smtClean="0"/>
              <a:t>random</a:t>
            </a:r>
            <a:r>
              <a:rPr lang="fr-FR" sz="1300" b="1" i="1" dirty="0" smtClean="0"/>
              <a:t>( ) &gt; p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i="1" dirty="0" smtClean="0"/>
              <a:t>i prend la valeur i+1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i="1" dirty="0" smtClean="0"/>
              <a:t>Fin de tant que 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i="1" dirty="0" smtClean="0"/>
              <a:t>fréquences[i] prend la valeur fréquences[i] + 1/(nombre de simulations</a:t>
            </a:r>
            <a:r>
              <a:rPr lang="fr-FR" sz="1300" b="1" dirty="0" smtClean="0"/>
              <a:t>) 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dirty="0" smtClean="0"/>
              <a:t> 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u="sng" dirty="0" smtClean="0"/>
              <a:t>Algorithme :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dirty="0" smtClean="0"/>
              <a:t>Variables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dirty="0" smtClean="0"/>
              <a:t>        </a:t>
            </a:r>
            <a:r>
              <a:rPr lang="fr-FR" sz="1300" dirty="0" err="1" smtClean="0"/>
              <a:t>n,p</a:t>
            </a:r>
            <a:r>
              <a:rPr lang="fr-FR" sz="1300" dirty="0" smtClean="0"/>
              <a:t> :paramètres de la loi</a:t>
            </a:r>
            <a:br>
              <a:rPr lang="fr-FR" sz="1300" dirty="0" smtClean="0"/>
            </a:br>
            <a:r>
              <a:rPr lang="fr-FR" sz="1300" dirty="0" smtClean="0"/>
              <a:t>        fréquences : tableau des n+1 fréquences.</a:t>
            </a:r>
            <a:br>
              <a:rPr lang="fr-FR" sz="1300" dirty="0" smtClean="0"/>
            </a:br>
            <a:r>
              <a:rPr lang="fr-FR" sz="1300" dirty="0" smtClean="0"/>
              <a:t>        </a:t>
            </a:r>
            <a:r>
              <a:rPr lang="fr-FR" sz="1300" dirty="0" err="1" smtClean="0"/>
              <a:t>i,k</a:t>
            </a:r>
            <a:r>
              <a:rPr lang="fr-FR" sz="1300" dirty="0" smtClean="0"/>
              <a:t> : deux compteurs de de boucles.</a:t>
            </a:r>
            <a:br>
              <a:rPr lang="fr-FR" sz="1300" dirty="0" smtClean="0"/>
            </a:br>
            <a:r>
              <a:rPr lang="fr-FR" sz="1300" b="1" dirty="0" smtClean="0"/>
              <a:t>Initialisation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dirty="0" smtClean="0"/>
              <a:t>         Pour</a:t>
            </a:r>
            <a:r>
              <a:rPr lang="fr-FR" sz="1300" dirty="0" smtClean="0"/>
              <a:t> i </a:t>
            </a:r>
            <a:r>
              <a:rPr lang="fr-FR" sz="1300" b="1" dirty="0" smtClean="0"/>
              <a:t>de</a:t>
            </a:r>
            <a:r>
              <a:rPr lang="fr-FR" sz="1300" dirty="0" smtClean="0"/>
              <a:t> 1 </a:t>
            </a:r>
            <a:r>
              <a:rPr lang="fr-FR" sz="1300" b="1" dirty="0" smtClean="0"/>
              <a:t>à</a:t>
            </a:r>
            <a:r>
              <a:rPr lang="fr-FR" sz="1300" dirty="0" smtClean="0"/>
              <a:t> n+1</a:t>
            </a:r>
            <a:br>
              <a:rPr lang="fr-FR" sz="1300" dirty="0" smtClean="0"/>
            </a:br>
            <a:r>
              <a:rPr lang="fr-FR" sz="1300" dirty="0" smtClean="0"/>
              <a:t>                fréquences[i] prend la valeur 0</a:t>
            </a:r>
            <a:br>
              <a:rPr lang="fr-FR" sz="1300" dirty="0" smtClean="0"/>
            </a:br>
            <a:r>
              <a:rPr lang="fr-FR" sz="1300" b="1" dirty="0" smtClean="0"/>
              <a:t>Traitement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dirty="0" smtClean="0"/>
              <a:t>          Lire</a:t>
            </a:r>
            <a:r>
              <a:rPr lang="fr-FR" sz="1300" dirty="0" smtClean="0"/>
              <a:t> n, p</a:t>
            </a:r>
            <a:br>
              <a:rPr lang="fr-FR" sz="1300" dirty="0" smtClean="0"/>
            </a:br>
            <a:r>
              <a:rPr lang="fr-FR" sz="1300" dirty="0" smtClean="0"/>
              <a:t>          </a:t>
            </a:r>
            <a:r>
              <a:rPr lang="fr-FR" sz="1300" b="1" dirty="0" smtClean="0"/>
              <a:t>Pour</a:t>
            </a:r>
            <a:r>
              <a:rPr lang="fr-FR" sz="1300" dirty="0" smtClean="0"/>
              <a:t> k </a:t>
            </a:r>
            <a:r>
              <a:rPr lang="fr-FR" sz="1300" b="1" dirty="0" smtClean="0"/>
              <a:t>de</a:t>
            </a:r>
            <a:r>
              <a:rPr lang="fr-FR" sz="1300" dirty="0" smtClean="0"/>
              <a:t> 1 </a:t>
            </a:r>
            <a:r>
              <a:rPr lang="fr-FR" sz="1300" b="1" dirty="0" smtClean="0"/>
              <a:t>à</a:t>
            </a:r>
            <a:r>
              <a:rPr lang="fr-FR" sz="1300" dirty="0" smtClean="0"/>
              <a:t> 1000     // On choisit 1000 simulations //</a:t>
            </a:r>
            <a:br>
              <a:rPr lang="fr-FR" sz="1300" dirty="0" smtClean="0"/>
            </a:br>
            <a:r>
              <a:rPr lang="fr-FR" sz="1300" dirty="0" smtClean="0"/>
              <a:t>                i </a:t>
            </a:r>
            <a:r>
              <a:rPr lang="fr-FR" sz="1300" b="1" dirty="0" smtClean="0"/>
              <a:t>prend la valeur </a:t>
            </a:r>
            <a:r>
              <a:rPr lang="fr-FR" sz="1300" dirty="0" smtClean="0"/>
              <a:t>1</a:t>
            </a:r>
            <a:br>
              <a:rPr lang="fr-FR" sz="1300" dirty="0" smtClean="0"/>
            </a:br>
            <a:r>
              <a:rPr lang="fr-FR" sz="1300" dirty="0" smtClean="0"/>
              <a:t>                          </a:t>
            </a:r>
            <a:r>
              <a:rPr lang="fr-FR" sz="1300" b="1" dirty="0" smtClean="0"/>
              <a:t>Tant que </a:t>
            </a:r>
            <a:r>
              <a:rPr lang="fr-FR" sz="1300" dirty="0" smtClean="0"/>
              <a:t>i &lt; n </a:t>
            </a:r>
            <a:r>
              <a:rPr lang="fr-FR" sz="1300" b="1" dirty="0" smtClean="0"/>
              <a:t>ET</a:t>
            </a:r>
            <a:r>
              <a:rPr lang="fr-FR" sz="1300" dirty="0" smtClean="0"/>
              <a:t> </a:t>
            </a:r>
            <a:r>
              <a:rPr lang="fr-FR" sz="1300" dirty="0" err="1" smtClean="0"/>
              <a:t>random</a:t>
            </a:r>
            <a:r>
              <a:rPr lang="fr-FR" sz="1300" dirty="0" smtClean="0"/>
              <a:t>( ) &gt; p</a:t>
            </a:r>
            <a:br>
              <a:rPr lang="fr-FR" sz="1300" dirty="0" smtClean="0"/>
            </a:br>
            <a:r>
              <a:rPr lang="fr-FR" sz="1300" dirty="0" smtClean="0"/>
              <a:t>                                  i </a:t>
            </a:r>
            <a:r>
              <a:rPr lang="fr-FR" sz="1300" b="1" dirty="0" smtClean="0"/>
              <a:t>prend la valeur </a:t>
            </a:r>
            <a:r>
              <a:rPr lang="fr-FR" sz="1300" dirty="0" smtClean="0"/>
              <a:t>i+1</a:t>
            </a:r>
            <a:br>
              <a:rPr lang="fr-FR" sz="1300" dirty="0" smtClean="0"/>
            </a:br>
            <a:r>
              <a:rPr lang="fr-FR" sz="1300" dirty="0" smtClean="0"/>
              <a:t>                           </a:t>
            </a:r>
            <a:r>
              <a:rPr lang="fr-FR" sz="1300" b="1" dirty="0" smtClean="0"/>
              <a:t>Fin</a:t>
            </a:r>
            <a:r>
              <a:rPr lang="fr-FR" sz="1300" dirty="0" smtClean="0"/>
              <a:t> de </a:t>
            </a:r>
            <a:r>
              <a:rPr lang="fr-FR" sz="1300" b="1" dirty="0" smtClean="0"/>
              <a:t>Tant que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dirty="0" smtClean="0"/>
              <a:t>                fréquences[i] </a:t>
            </a:r>
            <a:r>
              <a:rPr lang="fr-FR" sz="1300" b="1" dirty="0" smtClean="0"/>
              <a:t>prend la valeur </a:t>
            </a:r>
            <a:r>
              <a:rPr lang="fr-FR" sz="1300" dirty="0" smtClean="0"/>
              <a:t>fréquences[i] +1/1000</a:t>
            </a:r>
            <a:br>
              <a:rPr lang="fr-FR" sz="1300" dirty="0" smtClean="0"/>
            </a:br>
            <a:r>
              <a:rPr lang="fr-FR" sz="1300" dirty="0" smtClean="0"/>
              <a:t>         </a:t>
            </a:r>
            <a:r>
              <a:rPr lang="fr-FR" sz="1300" b="1" dirty="0" smtClean="0"/>
              <a:t> Fin </a:t>
            </a:r>
            <a:r>
              <a:rPr lang="fr-FR" sz="1300" dirty="0" smtClean="0"/>
              <a:t>de</a:t>
            </a:r>
            <a:r>
              <a:rPr lang="fr-FR" sz="1300" b="1" dirty="0" smtClean="0"/>
              <a:t> Pour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b="1" dirty="0" smtClean="0"/>
              <a:t>Sortie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dirty="0" smtClean="0"/>
              <a:t>          </a:t>
            </a:r>
            <a:r>
              <a:rPr lang="fr-FR" sz="1300" b="1" dirty="0" smtClean="0"/>
              <a:t>Affiche</a:t>
            </a:r>
            <a:r>
              <a:rPr lang="fr-FR" sz="1300" dirty="0" smtClean="0"/>
              <a:t> fréquences[n+1]    // 0 succès//</a:t>
            </a:r>
            <a:br>
              <a:rPr lang="fr-FR" sz="1300" dirty="0" smtClean="0"/>
            </a:br>
            <a:r>
              <a:rPr lang="fr-FR" sz="1300" dirty="0" smtClean="0"/>
              <a:t>          </a:t>
            </a:r>
            <a:r>
              <a:rPr lang="fr-FR" sz="1300" b="1" dirty="0" smtClean="0"/>
              <a:t>Pour</a:t>
            </a:r>
            <a:r>
              <a:rPr lang="fr-FR" sz="1300" dirty="0" smtClean="0"/>
              <a:t> i </a:t>
            </a:r>
            <a:r>
              <a:rPr lang="fr-FR" sz="1300" b="1" dirty="0" smtClean="0"/>
              <a:t>de</a:t>
            </a:r>
            <a:r>
              <a:rPr lang="fr-FR" sz="1300" dirty="0" smtClean="0"/>
              <a:t> 1 </a:t>
            </a:r>
            <a:r>
              <a:rPr lang="fr-FR" sz="1300" b="1" dirty="0" smtClean="0"/>
              <a:t>à</a:t>
            </a:r>
            <a:r>
              <a:rPr lang="fr-FR" sz="1300" dirty="0" smtClean="0"/>
              <a:t> n</a:t>
            </a:r>
            <a:br>
              <a:rPr lang="fr-FR" sz="1300" dirty="0" smtClean="0"/>
            </a:br>
            <a:r>
              <a:rPr lang="fr-FR" sz="1300" dirty="0" smtClean="0"/>
              <a:t>              </a:t>
            </a:r>
            <a:r>
              <a:rPr lang="fr-FR" sz="1300" b="1" dirty="0" smtClean="0"/>
              <a:t>Affiche</a:t>
            </a:r>
            <a:r>
              <a:rPr lang="fr-FR" sz="1300" dirty="0" smtClean="0"/>
              <a:t> fréquences[i]      // succès au rang i //</a:t>
            </a:r>
            <a:br>
              <a:rPr lang="fr-FR" sz="1300" dirty="0" smtClean="0"/>
            </a:br>
            <a:r>
              <a:rPr lang="fr-FR" sz="1300" b="1" dirty="0" smtClean="0"/>
              <a:t>          Fin </a:t>
            </a:r>
            <a:r>
              <a:rPr lang="fr-FR" sz="1300" dirty="0" smtClean="0"/>
              <a:t>de </a:t>
            </a:r>
            <a:r>
              <a:rPr lang="fr-FR" sz="1300" b="1" dirty="0" smtClean="0"/>
              <a:t>Pour</a:t>
            </a:r>
            <a:r>
              <a:rPr lang="fr-FR" sz="1300" dirty="0" smtClean="0"/>
              <a:t/>
            </a:r>
            <a:br>
              <a:rPr lang="fr-FR" sz="1300" dirty="0" smtClean="0"/>
            </a:br>
            <a:endParaRPr lang="fr-FR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Calibri"/>
              </a:rPr>
              <a:t>Échantillonnage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Contenus: utilisation de la loi binomiale pour une prise de décision à partir d’une fréquence</a:t>
            </a: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Capacités attendues: exploiter l’intervalle de fluctuation à un seuil donné, déterminé à l’aide de la loi binomiale, pour rejeter ou non une hypothèse sur une proportion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07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5256584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  <a:latin typeface="Calibri"/>
              </a:rPr>
              <a:t>Échantillon de taille </a:t>
            </a:r>
            <a:r>
              <a:rPr lang="fr-FR" sz="3600" b="1" i="1" dirty="0" smtClean="0">
                <a:solidFill>
                  <a:srgbClr val="002060"/>
                </a:solidFill>
                <a:latin typeface="Calibri"/>
              </a:rPr>
              <a:t>n</a:t>
            </a:r>
            <a:r>
              <a:rPr lang="fr-FR" sz="36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Calibri"/>
              </a:rPr>
              <a:t>: constitué des résultats de </a:t>
            </a:r>
            <a:r>
              <a:rPr lang="fr-FR" sz="3600" i="1" dirty="0" smtClean="0">
                <a:solidFill>
                  <a:srgbClr val="002060"/>
                </a:solidFill>
                <a:latin typeface="Calibri"/>
              </a:rPr>
              <a:t>n</a:t>
            </a:r>
            <a:r>
              <a:rPr lang="fr-FR" sz="3600" dirty="0" smtClean="0">
                <a:solidFill>
                  <a:srgbClr val="002060"/>
                </a:solidFill>
                <a:latin typeface="Calibri"/>
              </a:rPr>
              <a:t> répétitions indépendantes de la même expérience</a:t>
            </a:r>
          </a:p>
          <a:p>
            <a:pPr>
              <a:buNone/>
            </a:pPr>
            <a:endParaRPr lang="fr-FR" sz="3600" dirty="0" smtClean="0">
              <a:solidFill>
                <a:srgbClr val="002060"/>
              </a:solidFill>
              <a:latin typeface="Calibri"/>
            </a:endParaRPr>
          </a:p>
          <a:p>
            <a:r>
              <a:rPr lang="fr-FR" sz="3600" b="1" dirty="0" smtClean="0">
                <a:solidFill>
                  <a:srgbClr val="002060"/>
                </a:solidFill>
                <a:latin typeface="Calibri"/>
              </a:rPr>
              <a:t>Intervalle de fluctuation </a:t>
            </a:r>
            <a:r>
              <a:rPr lang="fr-FR" sz="3600" dirty="0" smtClean="0">
                <a:solidFill>
                  <a:srgbClr val="002060"/>
                </a:solidFill>
                <a:latin typeface="Calibri"/>
              </a:rPr>
              <a:t>au seuil de 95 % : contient, avec une probabilité (au moins) égale à 0,95, la fréquence </a:t>
            </a:r>
            <a:r>
              <a:rPr lang="fr-FR" sz="3600" i="1" dirty="0" smtClean="0">
                <a:solidFill>
                  <a:srgbClr val="002060"/>
                </a:solidFill>
                <a:latin typeface="Calibri"/>
              </a:rPr>
              <a:t>f </a:t>
            </a:r>
            <a:r>
              <a:rPr lang="fr-FR" sz="3600" dirty="0" smtClean="0">
                <a:solidFill>
                  <a:srgbClr val="002060"/>
                </a:solidFill>
                <a:latin typeface="Calibri"/>
              </a:rPr>
              <a:t>observée dans un échantillon de taille </a:t>
            </a:r>
            <a:r>
              <a:rPr lang="fr-FR" sz="3600" i="1" dirty="0" smtClean="0">
                <a:solidFill>
                  <a:srgbClr val="002060"/>
                </a:solidFill>
                <a:latin typeface="Calibri"/>
              </a:rPr>
              <a:t>n</a:t>
            </a:r>
            <a:endParaRPr lang="fr-FR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9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sz="4900" dirty="0" smtClean="0">
                <a:solidFill>
                  <a:srgbClr val="002060"/>
                </a:solidFill>
              </a:rPr>
              <a:t>Règle de décision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5464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Si la fréquence observée n’appartient pas à l’intervalle de fluctuation à 0,95, 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on rejette, au risque d’erreur de 5 %, l’hypothèse que l’échantillon est compatible avec le modèle.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Si la fréquence observée appartient à l’intervalle de fluctuation, on ne peut pas rejeter l’hypothèse …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4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3874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57199" y="274638"/>
            <a:ext cx="8090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Des liens possibles</a:t>
            </a:r>
            <a:endParaRPr lang="fr-FR" sz="4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077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901E7D-647C-9449-84E6-43B3D2BB2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D0C65C-0D8B-BB44-9F50-47A74E78C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196A95-D8E3-3641-99ED-DCCD6AE09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DE714-9D42-514A-B4BF-3CFE96464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 rev="1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2060"/>
                </a:solidFill>
              </a:rPr>
              <a:t>Comment déterminer 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l’</a:t>
            </a:r>
            <a:r>
              <a:rPr lang="fr-FR" dirty="0" smtClean="0">
                <a:solidFill>
                  <a:srgbClr val="0070C0"/>
                </a:solidFill>
              </a:rPr>
              <a:t>intervalle de fluctuation </a:t>
            </a:r>
            <a:r>
              <a:rPr lang="fr-FR" dirty="0" smtClean="0">
                <a:solidFill>
                  <a:srgbClr val="002060"/>
                </a:solidFill>
              </a:rPr>
              <a:t>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09331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Simulations et observation </a:t>
            </a:r>
          </a:p>
          <a:p>
            <a:pPr>
              <a:buNone/>
            </a:pPr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endParaRPr lang="fr-FR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si la proportion </a:t>
            </a:r>
            <a:r>
              <a:rPr lang="fr-FR" sz="1800" i="1" dirty="0" smtClean="0">
                <a:solidFill>
                  <a:srgbClr val="002060"/>
                </a:solidFill>
              </a:rPr>
              <a:t>p</a:t>
            </a:r>
            <a:r>
              <a:rPr lang="fr-FR" sz="1800" dirty="0" smtClean="0">
                <a:solidFill>
                  <a:srgbClr val="002060"/>
                </a:solidFill>
              </a:rPr>
              <a:t> dans la population est comprise entre 0,2 et 0,8 et si  </a:t>
            </a: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À l’aide de la loi binomiale ???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3972536"/>
              </p:ext>
            </p:extLst>
          </p:nvPr>
        </p:nvGraphicFramePr>
        <p:xfrm>
          <a:off x="899592" y="3434596"/>
          <a:ext cx="2592288" cy="972108"/>
        </p:xfrm>
        <a:graphic>
          <a:graphicData uri="http://schemas.openxmlformats.org/presentationml/2006/ole">
            <p:oleObj spid="_x0000_s32770" name="…quation" r:id="rId4" imgW="1219200" imgH="456924" progId="Equation.3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9392" y="1700808"/>
            <a:ext cx="2547752" cy="17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7150608" y="4543235"/>
          <a:ext cx="713232" cy="293684"/>
        </p:xfrm>
        <a:graphic>
          <a:graphicData uri="http://schemas.openxmlformats.org/presentationml/2006/ole">
            <p:oleObj spid="_x0000_s32771" name="Equation" r:id="rId6" imgW="431640" imgH="177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6986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Détermination de l’intervalle de fluctuation à l’aide de la loi binomiale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132856"/>
            <a:ext cx="8640960" cy="4104456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002060"/>
                </a:solidFill>
              </a:rPr>
              <a:t>La proportion du caractère est </a:t>
            </a:r>
            <a:r>
              <a:rPr lang="fr-FR" sz="4000" i="1" dirty="0" smtClean="0">
                <a:solidFill>
                  <a:srgbClr val="002060"/>
                </a:solidFill>
              </a:rPr>
              <a:t>p</a:t>
            </a:r>
            <a:r>
              <a:rPr lang="fr-FR" sz="4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fr-FR" sz="4000" dirty="0" smtClean="0">
                <a:solidFill>
                  <a:srgbClr val="002060"/>
                </a:solidFill>
              </a:rPr>
              <a:t>X est la variable aléatoire égale au nombre de fois où le caractère est observé dans un échantillon de taille </a:t>
            </a:r>
            <a:r>
              <a:rPr lang="fr-FR" sz="4000" i="1" dirty="0" smtClean="0">
                <a:solidFill>
                  <a:srgbClr val="002060"/>
                </a:solidFill>
              </a:rPr>
              <a:t>n</a:t>
            </a:r>
            <a:r>
              <a:rPr lang="fr-FR" sz="4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fr-FR" sz="4000" dirty="0" smtClean="0">
                <a:solidFill>
                  <a:srgbClr val="002060"/>
                </a:solidFill>
              </a:rPr>
              <a:t>X suit la loi binomiale de paramètres </a:t>
            </a:r>
            <a:r>
              <a:rPr lang="fr-FR" sz="4000" i="1" dirty="0" smtClean="0">
                <a:solidFill>
                  <a:srgbClr val="002060"/>
                </a:solidFill>
              </a:rPr>
              <a:t>n</a:t>
            </a:r>
            <a:r>
              <a:rPr lang="fr-FR" sz="4000" dirty="0" smtClean="0">
                <a:solidFill>
                  <a:srgbClr val="002060"/>
                </a:solidFill>
              </a:rPr>
              <a:t> et </a:t>
            </a:r>
            <a:r>
              <a:rPr lang="fr-FR" sz="4000" i="1" dirty="0" smtClean="0">
                <a:solidFill>
                  <a:srgbClr val="002060"/>
                </a:solidFill>
              </a:rPr>
              <a:t>p</a:t>
            </a:r>
            <a:r>
              <a:rPr lang="fr-FR" sz="4000" dirty="0" smtClean="0">
                <a:solidFill>
                  <a:srgbClr val="002060"/>
                </a:solidFill>
              </a:rPr>
              <a:t>.</a:t>
            </a:r>
            <a:endParaRPr lang="fr-FR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5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424936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X prend ses valeurs dans [0 ;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] </a:t>
            </a:r>
            <a:r>
              <a:rPr lang="fr-FR" sz="2400" dirty="0" smtClean="0">
                <a:solidFill>
                  <a:srgbClr val="002060"/>
                </a:solidFill>
              </a:rPr>
              <a:t>(valeurs entières).</a:t>
            </a:r>
          </a:p>
          <a:p>
            <a:pPr>
              <a:buNone/>
            </a:pPr>
            <a:endParaRPr lang="fr-FR" sz="2400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On cherche à partager cet intervalle en trois intervalles [0 ; </a:t>
            </a: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-1], [</a:t>
            </a: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; </a:t>
            </a: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], [</a:t>
            </a: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+1 ;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], de façon que X prenne ses valeurs dans l’un des intervalles extrêmes avec une probabilité sensiblement égale à 0,025 pour chacun 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(environ 2,5 % des valeurs dans chacun de ces deux intervalles – hypothèse de symétrie)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8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91722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On divise par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pour passer aux fréquences;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D’où  la </a:t>
            </a:r>
            <a:r>
              <a:rPr lang="fr-FR" dirty="0" smtClean="0">
                <a:solidFill>
                  <a:srgbClr val="FF0000"/>
                </a:solidFill>
              </a:rPr>
              <a:t>définition</a:t>
            </a:r>
            <a:r>
              <a:rPr lang="fr-FR" dirty="0" smtClean="0">
                <a:solidFill>
                  <a:srgbClr val="002060"/>
                </a:solidFill>
              </a:rPr>
              <a:t> :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</a:t>
            </a:r>
            <a:r>
              <a:rPr lang="fr-FR" b="1" dirty="0" smtClean="0">
                <a:solidFill>
                  <a:srgbClr val="002060"/>
                </a:solidFill>
              </a:rPr>
              <a:t>L’intervalle de fluctuation </a:t>
            </a:r>
            <a:r>
              <a:rPr lang="fr-FR" dirty="0" smtClean="0">
                <a:solidFill>
                  <a:srgbClr val="002060"/>
                </a:solidFill>
              </a:rPr>
              <a:t>à 95 % d’une fréquence correspondant à la réalisation, sur un échantillon aléatoire, d’une variable aléatoire X de loi binomiale de paramètres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et </a:t>
            </a:r>
            <a:r>
              <a:rPr lang="fr-FR" i="1" dirty="0" smtClean="0">
                <a:solidFill>
                  <a:srgbClr val="002060"/>
                </a:solidFill>
              </a:rPr>
              <a:t>p </a:t>
            </a:r>
            <a:r>
              <a:rPr lang="fr-FR" dirty="0" smtClean="0">
                <a:solidFill>
                  <a:srgbClr val="002060"/>
                </a:solidFill>
              </a:rPr>
              <a:t>est … l’intervalle               défini par :</a:t>
            </a:r>
          </a:p>
          <a:p>
            <a:pPr marL="173038" indent="0">
              <a:buNone/>
            </a:pPr>
            <a:endParaRPr lang="fr-FR" sz="2000" i="1" dirty="0">
              <a:solidFill>
                <a:srgbClr val="002060"/>
              </a:solidFill>
            </a:endParaRPr>
          </a:p>
          <a:p>
            <a:pPr marL="173038" indent="0">
              <a:buNone/>
            </a:pP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est le plus petit entier tel que 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(X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≤ 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a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) &gt; 0,025</a:t>
            </a:r>
          </a:p>
          <a:p>
            <a:pPr marL="173038" indent="0">
              <a:buNone/>
            </a:pP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est le plus petit entier tel que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(X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≤ 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) ≥ 0,975 …</a:t>
            </a:r>
          </a:p>
          <a:p>
            <a:pPr>
              <a:buNone/>
            </a:pPr>
            <a:endParaRPr lang="fr-FR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878404"/>
              </p:ext>
            </p:extLst>
          </p:nvPr>
        </p:nvGraphicFramePr>
        <p:xfrm>
          <a:off x="2418256" y="3679856"/>
          <a:ext cx="1296144" cy="979309"/>
        </p:xfrm>
        <a:graphic>
          <a:graphicData uri="http://schemas.openxmlformats.org/presentationml/2006/ole">
            <p:oleObj spid="_x0000_s33794" name="…quation" r:id="rId4" imgW="571569" imgH="43157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101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9184" y="783258"/>
            <a:ext cx="82352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Voyons que cela donne sur un dé à quatre faces:</a:t>
            </a:r>
          </a:p>
          <a:p>
            <a:r>
              <a:rPr lang="fr-FR" sz="3200" dirty="0" smtClean="0"/>
              <a:t>on cherche à « tester  » s’il est truqué.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305080" y="4332008"/>
            <a:ext cx="5850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ressource  sur Euler: publiée le 29 Mars, ressource 3944</a:t>
            </a:r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475137" y="2884146"/>
            <a:ext cx="1279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fr-FR" i="1" dirty="0" smtClean="0"/>
              <a:t>Voir fichiers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1352" cy="976207"/>
          </a:xfrm>
        </p:spPr>
        <p:txBody>
          <a:bodyPr>
            <a:noAutofit/>
          </a:bodyPr>
          <a:lstStyle/>
          <a:p>
            <a:pPr algn="l"/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Exemple d’exercice, proposé par Madame </a:t>
            </a:r>
            <a:r>
              <a:rPr lang="fr-FR" sz="3200" b="1" dirty="0" err="1" smtClean="0">
                <a:solidFill>
                  <a:schemeClr val="tx2">
                    <a:lumMod val="75000"/>
                  </a:schemeClr>
                </a:solidFill>
              </a:rPr>
              <a:t>Bajou</a:t>
            </a:r>
            <a:endParaRPr lang="fr-F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1" y="1250845"/>
            <a:ext cx="7758450" cy="3448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Monsieur </a:t>
            </a:r>
            <a:r>
              <a:rPr lang="fr-FR" sz="2400" i="1" dirty="0">
                <a:solidFill>
                  <a:schemeClr val="tx2">
                    <a:lumMod val="75000"/>
                  </a:schemeClr>
                </a:solidFill>
              </a:rPr>
              <a:t>Z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, chef du gouvernement d’un pays lointain, affirme que 52 % des électeurs lui font confiance. On 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réalise un sondage en interrogeant  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100 électeurs au hasard (la population est suffisamment grande pour considérer qu’il s’agit de tirages indépendants avec remise) et on souhaite savoir à partir de quelles fréquences, au seuil de 5 %, on peut mettre en doute le pourcentage annoncé par Monsieur </a:t>
            </a:r>
            <a:r>
              <a:rPr lang="fr-FR" sz="2400" i="1" dirty="0">
                <a:solidFill>
                  <a:schemeClr val="tx2">
                    <a:lumMod val="75000"/>
                  </a:schemeClr>
                </a:solidFill>
              </a:rPr>
              <a:t>Z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, dans un sens, ou dans l’autre.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3732" y="4499336"/>
            <a:ext cx="7241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</a:rPr>
              <a:t>Table des probabilités cumulées P(</a:t>
            </a:r>
            <a:r>
              <a:rPr lang="fr-FR" sz="2000" b="1" dirty="0" err="1" smtClean="0">
                <a:solidFill>
                  <a:schemeClr val="accent3">
                    <a:lumMod val="50000"/>
                  </a:schemeClr>
                </a:solidFill>
              </a:rPr>
              <a:t>X≤k</a:t>
            </a: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</a:rPr>
              <a:t>) où X suit une loi binomiale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292674" y="5577840"/>
            <a:ext cx="1279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fr-FR" i="1" dirty="0" smtClean="0"/>
              <a:t>Voir fichiers</a:t>
            </a:r>
          </a:p>
        </p:txBody>
      </p:sp>
    </p:spTree>
    <p:extLst>
      <p:ext uri="{BB962C8B-B14F-4D97-AF65-F5344CB8AC3E}">
        <p14:creationId xmlns:p14="http://schemas.microsoft.com/office/powerpoint/2010/main" xmlns="" val="33320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Un exemple de progression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lvl="0"/>
            <a:r>
              <a:rPr lang="fr-FR" b="1" dirty="0"/>
              <a:t>Fonctions polynômes du second degré</a:t>
            </a:r>
          </a:p>
          <a:p>
            <a:pPr marL="360363" lvl="0" indent="0">
              <a:buNone/>
            </a:pPr>
            <a:r>
              <a:rPr lang="fr-FR" b="1" dirty="0"/>
              <a:t>Fonction valeur </a:t>
            </a:r>
            <a:r>
              <a:rPr lang="fr-FR" b="1" dirty="0" smtClean="0"/>
              <a:t>absolue</a:t>
            </a:r>
          </a:p>
          <a:p>
            <a:r>
              <a:rPr lang="fr-FR" b="1" dirty="0">
                <a:solidFill>
                  <a:srgbClr val="FF0000"/>
                </a:solidFill>
              </a:rPr>
              <a:t>Statistiques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	…</a:t>
            </a:r>
          </a:p>
          <a:p>
            <a:r>
              <a:rPr lang="fr-FR" b="1" dirty="0" smtClean="0">
                <a:solidFill>
                  <a:srgbClr val="FF6600"/>
                </a:solidFill>
              </a:rPr>
              <a:t>Probabilités </a:t>
            </a:r>
            <a:r>
              <a:rPr lang="fr-FR" b="1" dirty="0">
                <a:solidFill>
                  <a:srgbClr val="FF6600"/>
                </a:solidFill>
              </a:rPr>
              <a:t>: Variable aléatoire </a:t>
            </a:r>
            <a:r>
              <a:rPr lang="fr-FR" b="1" dirty="0" smtClean="0">
                <a:solidFill>
                  <a:srgbClr val="FF6600"/>
                </a:solidFill>
              </a:rPr>
              <a:t>discrète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	…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b="1" dirty="0"/>
              <a:t>Suites</a:t>
            </a:r>
          </a:p>
          <a:p>
            <a:r>
              <a:rPr lang="fr-FR" b="1" dirty="0">
                <a:solidFill>
                  <a:srgbClr val="FF6600"/>
                </a:solidFill>
              </a:rPr>
              <a:t>Probabilités : épreuves répétées, loi géométrique tronquée, …</a:t>
            </a:r>
          </a:p>
          <a:p>
            <a:pPr lvl="0"/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5006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6384"/>
            <a:ext cx="8229600" cy="5903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Moyenne, variance</a:t>
            </a:r>
            <a:endParaRPr lang="fr-FR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La moyenne (arithmétique) minimise la</a:t>
            </a:r>
            <a:r>
              <a:rPr lang="fr-FR" sz="2800" b="1" dirty="0" smtClean="0">
                <a:solidFill>
                  <a:srgbClr val="002060"/>
                </a:solidFill>
              </a:rPr>
              <a:t> somme des carrés des distances</a:t>
            </a:r>
            <a:r>
              <a:rPr lang="fr-FR" sz="2800" dirty="0" smtClean="0">
                <a:solidFill>
                  <a:srgbClr val="002060"/>
                </a:solidFill>
              </a:rPr>
              <a:t> à chacun des termes de la série ; le minimum ainsi atteint est la variance de la série.</a:t>
            </a:r>
          </a:p>
          <a:p>
            <a:pPr marL="0" indent="0">
              <a:buNone/>
            </a:pPr>
            <a:r>
              <a:rPr lang="fr-FR" sz="2200" dirty="0" smtClean="0">
                <a:hlinkClick r:id="rId3"/>
              </a:rPr>
              <a:t>http</a:t>
            </a:r>
            <a:r>
              <a:rPr lang="fr-FR" sz="2200" dirty="0">
                <a:hlinkClick r:id="rId3"/>
              </a:rPr>
              <a:t>://euler.ac-versailles.fr/wm3/pi2/moyenne/arithmetique1.</a:t>
            </a:r>
            <a:r>
              <a:rPr lang="fr-FR" sz="2200" dirty="0" smtClean="0">
                <a:hlinkClick r:id="rId3"/>
              </a:rPr>
              <a:t>jsp</a:t>
            </a:r>
            <a:endParaRPr lang="fr-FR" sz="2200" dirty="0" smtClean="0"/>
          </a:p>
          <a:p>
            <a:pPr marL="0" indent="0">
              <a:buNone/>
            </a:pPr>
            <a:r>
              <a:rPr lang="fr-FR" sz="1800" dirty="0" smtClean="0"/>
              <a:t>(Ressource 69)</a:t>
            </a: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3600" b="1" dirty="0" smtClean="0">
                <a:solidFill>
                  <a:srgbClr val="0D0D0D"/>
                </a:solidFill>
              </a:rPr>
              <a:t>Médiane</a:t>
            </a:r>
            <a:endParaRPr lang="fr-FR" sz="3600" dirty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La médiane minimise la </a:t>
            </a:r>
            <a:r>
              <a:rPr lang="fr-FR" sz="2800" b="1" dirty="0">
                <a:solidFill>
                  <a:srgbClr val="002060"/>
                </a:solidFill>
              </a:rPr>
              <a:t>somme des distances</a:t>
            </a:r>
            <a:r>
              <a:rPr lang="fr-FR" sz="2800" dirty="0">
                <a:solidFill>
                  <a:srgbClr val="002060"/>
                </a:solidFill>
              </a:rPr>
              <a:t> à chacun des termes de la série </a:t>
            </a:r>
            <a:r>
              <a:rPr lang="fr-FR" sz="2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2200" dirty="0">
                <a:hlinkClick r:id="rId4"/>
              </a:rPr>
              <a:t>http://euler.ac-versailles.fr/wm3/pi2/mediane/mediane4.jsp</a:t>
            </a:r>
            <a:endParaRPr lang="fr-FR" sz="2200" dirty="0"/>
          </a:p>
          <a:p>
            <a:pPr marL="0" indent="0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(</a:t>
            </a:r>
            <a:r>
              <a:rPr lang="fr-FR" sz="1800" smtClean="0">
                <a:solidFill>
                  <a:srgbClr val="002060"/>
                </a:solidFill>
              </a:rPr>
              <a:t>Ressource 59)</a:t>
            </a:r>
            <a:endParaRPr lang="fr-FR" sz="1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1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b="1" dirty="0" smtClean="0"/>
              <a:t>Utilisation du symbole Σ</a:t>
            </a:r>
          </a:p>
          <a:p>
            <a:pPr marL="0" indent="0">
              <a:buNone/>
            </a:pPr>
            <a:endParaRPr lang="fr-FR" sz="4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4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40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140053"/>
            <a:ext cx="2351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Statistiques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402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564" y="332656"/>
            <a:ext cx="749991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827584" y="177281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Tableau à compléter par l’utilisateur …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55000"/>
            <a:ext cx="8705850" cy="454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743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8680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904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 d’écran 2011-02-21 à 17.18.47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1002" b="-11002"/>
          <a:stretch>
            <a:fillRect/>
          </a:stretch>
        </p:blipFill>
        <p:spPr>
          <a:xfrm>
            <a:off x="457200" y="1033463"/>
            <a:ext cx="8229600" cy="5092700"/>
          </a:xfrm>
        </p:spPr>
      </p:pic>
    </p:spTree>
    <p:extLst>
      <p:ext uri="{BB962C8B-B14F-4D97-AF65-F5344CB8AC3E}">
        <p14:creationId xmlns="" xmlns:p14="http://schemas.microsoft.com/office/powerpoint/2010/main" val="319740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74931"/>
            <a:ext cx="8229600" cy="42874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b="1" dirty="0" smtClean="0">
                <a:solidFill>
                  <a:srgbClr val="002060"/>
                </a:solidFill>
              </a:rPr>
              <a:t>Loi géométrique tronquée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2060"/>
                </a:solidFill>
                <a:latin typeface="Times New Roman"/>
                <a:cs typeface="Times New Roman"/>
              </a:rPr>
              <a:t>O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n effectue 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n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épreuves de </a:t>
            </a:r>
            <a:r>
              <a:rPr lang="fr-FR" sz="2400" dirty="0">
                <a:solidFill>
                  <a:srgbClr val="002060"/>
                </a:solidFill>
                <a:latin typeface="Times New Roman"/>
                <a:cs typeface="Times New Roman"/>
              </a:rPr>
              <a:t>B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ernoulli successives, identiques et indépendantes</a:t>
            </a:r>
          </a:p>
          <a:p>
            <a:pPr marL="514350" indent="-514350">
              <a:buNone/>
            </a:pPr>
            <a:r>
              <a:rPr lang="fr-FR" sz="2400" i="1" dirty="0">
                <a:solidFill>
                  <a:srgbClr val="002060"/>
                </a:solidFill>
                <a:latin typeface="Times New Roman"/>
                <a:cs typeface="Times New Roman"/>
              </a:rPr>
              <a:t>p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est la probabilité de succès (0 &lt; 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p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&lt; 1)</a:t>
            </a:r>
          </a:p>
          <a:p>
            <a:pPr marL="514350" indent="-514350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X = rang du premier succès ; </a:t>
            </a:r>
          </a:p>
          <a:p>
            <a:pPr marL="514350" indent="-514350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X = 0 si pas de succès.</a:t>
            </a:r>
          </a:p>
          <a:p>
            <a:pPr marL="514350" indent="-514350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La loi de probabilité de X est définie par :</a:t>
            </a:r>
          </a:p>
          <a:p>
            <a:pPr marL="514350" indent="-514350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•	pour tout entier 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k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, 1 ≤ 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k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 ≤ 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n,  P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(X = 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k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) = 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p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(1 –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p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)</a:t>
            </a:r>
            <a:r>
              <a:rPr lang="fr-FR" sz="2400" i="1" baseline="30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k</a:t>
            </a:r>
            <a:r>
              <a:rPr lang="fr-FR" sz="2400" baseline="30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–1</a:t>
            </a:r>
          </a:p>
          <a:p>
            <a:pPr marL="514350" indent="-514350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•	P(X = 0) = (1 –</a:t>
            </a:r>
            <a:r>
              <a:rPr lang="fr-FR" sz="2400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p</a:t>
            </a: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)</a:t>
            </a:r>
            <a:r>
              <a:rPr lang="fr-FR" sz="2400" i="1" baseline="30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n</a:t>
            </a:r>
          </a:p>
          <a:p>
            <a:pPr marL="514350" indent="-514350">
              <a:buNone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fr-FR" sz="2800" b="1" dirty="0" smtClean="0">
                <a:solidFill>
                  <a:srgbClr val="002060"/>
                </a:solidFill>
              </a:rPr>
              <a:t>Somme des termes d’une suite géométrique</a:t>
            </a:r>
            <a:r>
              <a:rPr lang="fr-FR" dirty="0" smtClean="0">
                <a:solidFill>
                  <a:srgbClr val="002060"/>
                </a:solidFill>
              </a:rPr>
              <a:t> :</a:t>
            </a:r>
          </a:p>
          <a:p>
            <a:pPr marL="514350" indent="-514350"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La somme des probabilités est égale à 1</a:t>
            </a:r>
            <a:endParaRPr lang="fr-FR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228600"/>
            <a:ext cx="2402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Probabilités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0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229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dirty="0" smtClean="0">
                <a:solidFill>
                  <a:srgbClr val="FF0000"/>
                </a:solidFill>
              </a:rPr>
              <a:t>PROBABILITÉS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endParaRPr lang="fr-FR" sz="900" dirty="0" smtClean="0"/>
          </a:p>
          <a:p>
            <a:pPr marL="0" indent="0" algn="ctr">
              <a:buNone/>
            </a:pPr>
            <a:r>
              <a:rPr lang="fr-FR" sz="4000" dirty="0" smtClean="0"/>
              <a:t>des démonstrations </a:t>
            </a:r>
            <a:r>
              <a:rPr lang="fr-FR" sz="4000" dirty="0"/>
              <a:t>au programme </a:t>
            </a:r>
          </a:p>
        </p:txBody>
      </p:sp>
    </p:spTree>
    <p:extLst>
      <p:ext uri="{BB962C8B-B14F-4D97-AF65-F5344CB8AC3E}">
        <p14:creationId xmlns="" xmlns:p14="http://schemas.microsoft.com/office/powerpoint/2010/main" val="39322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7288</TotalTime>
  <Words>819</Words>
  <Application>Microsoft Office PowerPoint</Application>
  <PresentationFormat>Affichage à l'écran (4:3)</PresentationFormat>
  <Paragraphs>189</Paragraphs>
  <Slides>25</Slides>
  <Notes>25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25</vt:i4>
      </vt:variant>
    </vt:vector>
  </HeadingPairs>
  <TitlesOfParts>
    <vt:vector size="28" baseType="lpstr">
      <vt:lpstr>Thème Office</vt:lpstr>
      <vt:lpstr>Equation</vt:lpstr>
      <vt:lpstr>…quation</vt:lpstr>
      <vt:lpstr>STATISTIQUES – PROBABILITÉS </vt:lpstr>
      <vt:lpstr> </vt:lpstr>
      <vt:lpstr>Un exemple de progression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Coefficients binomiaux Principe de la démonstration</vt:lpstr>
      <vt:lpstr>Application :  construction du triangle de Pascal </vt:lpstr>
      <vt:lpstr>Un exemple d’activité</vt:lpstr>
      <vt:lpstr>Diapositive 14</vt:lpstr>
      <vt:lpstr>Diapositive 15</vt:lpstr>
      <vt:lpstr>Algorithme de simulation de la loi géométrique tronquée de paramètres n et p On crée une liste de fréquences, indexée de 1 à n+1, en convenant que le terme de rang n+1 est la fréquence de 0 succès.   Le cœur de l’algorithme : i étant le rang de la liste, après l’avoir initialisé à 1, on crée la boucle : Tant que i &lt; n ET random( ) &gt; p i prend la valeur i+1 Fin de tant que  fréquences[i] prend la valeur fréquences[i] + 1/(nombre de simulations)    Algorithme : Variables         n,p :paramètres de la loi         fréquences : tableau des n+1 fréquences.         i,k : deux compteurs de de boucles. Initialisation          Pour i de 1 à n+1                 fréquences[i] prend la valeur 0 Traitement           Lire n, p           Pour k de 1 à 1000     // On choisit 1000 simulations //                 i prend la valeur 1                           Tant que i &lt; n ET random( ) &gt; p                                   i prend la valeur i+1                            Fin de Tant que                 fréquences[i] prend la valeur fréquences[i] +1/1000           Fin de Pour Sortie           Affiche fréquences[n+1]    // 0 succès//           Pour i de 1 à n               Affiche fréquences[i]      // succès au rang i //           Fin de Pour </vt:lpstr>
      <vt:lpstr>Échantillonnage</vt:lpstr>
      <vt:lpstr>Diapositive 18</vt:lpstr>
      <vt:lpstr>Règle de décision </vt:lpstr>
      <vt:lpstr> Comment déterminer  l’intervalle de fluctuation ? </vt:lpstr>
      <vt:lpstr>Détermination de l’intervalle de fluctuation à l’aide de la loi binomiale</vt:lpstr>
      <vt:lpstr>Diapositive 22</vt:lpstr>
      <vt:lpstr>Diapositive 23</vt:lpstr>
      <vt:lpstr>Diapositive 24</vt:lpstr>
      <vt:lpstr>Exemple d’exercice, proposé par Madame Bajou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allard</dc:creator>
  <cp:lastModifiedBy>Isabelle DE GRACIA</cp:lastModifiedBy>
  <cp:revision>113</cp:revision>
  <dcterms:created xsi:type="dcterms:W3CDTF">2011-02-10T15:32:06Z</dcterms:created>
  <dcterms:modified xsi:type="dcterms:W3CDTF">2011-05-07T13:17:57Z</dcterms:modified>
</cp:coreProperties>
</file>