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60" r:id="rId5"/>
    <p:sldId id="261" r:id="rId6"/>
    <p:sldId id="262" r:id="rId7"/>
    <p:sldId id="264" r:id="rId8"/>
    <p:sldId id="265" r:id="rId9"/>
    <p:sldId id="263" r:id="rId10"/>
    <p:sldId id="266" r:id="rId11"/>
    <p:sldId id="267" r:id="rId12"/>
    <p:sldId id="268" r:id="rId1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03" autoAdjust="0"/>
    <p:restoredTop sz="94660"/>
  </p:normalViewPr>
  <p:slideViewPr>
    <p:cSldViewPr snapToGrid="0">
      <p:cViewPr varScale="1">
        <p:scale>
          <a:sx n="100" d="100"/>
          <a:sy n="100" d="100"/>
        </p:scale>
        <p:origin x="126" y="5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3C1D2A-77F5-49F6-9C5E-32A2BBE71653}"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fr-FR"/>
        </a:p>
      </dgm:t>
    </dgm:pt>
    <dgm:pt modelId="{7C062DB4-5CD8-46A5-B09A-18F7D477746C}">
      <dgm:prSet phldrT="[Texte]"/>
      <dgm:spPr>
        <a:solidFill>
          <a:schemeClr val="accent2">
            <a:lumMod val="75000"/>
          </a:schemeClr>
        </a:solidFill>
      </dgm:spPr>
      <dgm:t>
        <a:bodyPr/>
        <a:lstStyle/>
        <a:p>
          <a:r>
            <a:rPr lang="fr-FR" dirty="0"/>
            <a:t>La Bible</a:t>
          </a:r>
        </a:p>
      </dgm:t>
    </dgm:pt>
    <dgm:pt modelId="{1B5BE9ED-705A-419B-8E77-476E36664A9F}" type="parTrans" cxnId="{E81405B9-C988-45F6-80C0-6F15EC36FE59}">
      <dgm:prSet/>
      <dgm:spPr/>
      <dgm:t>
        <a:bodyPr/>
        <a:lstStyle/>
        <a:p>
          <a:endParaRPr lang="fr-FR"/>
        </a:p>
      </dgm:t>
    </dgm:pt>
    <dgm:pt modelId="{64BEAC17-1D6A-4123-8035-359E4A5A8973}" type="sibTrans" cxnId="{E81405B9-C988-45F6-80C0-6F15EC36FE59}">
      <dgm:prSet/>
      <dgm:spPr/>
      <dgm:t>
        <a:bodyPr/>
        <a:lstStyle/>
        <a:p>
          <a:endParaRPr lang="fr-FR"/>
        </a:p>
      </dgm:t>
    </dgm:pt>
    <dgm:pt modelId="{6B12C024-CCFC-47C9-937D-C37973823EDB}">
      <dgm:prSet phldrT="[Texte]"/>
      <dgm:spPr>
        <a:solidFill>
          <a:schemeClr val="accent2">
            <a:lumMod val="75000"/>
          </a:schemeClr>
        </a:solidFill>
      </dgm:spPr>
      <dgm:t>
        <a:bodyPr/>
        <a:lstStyle/>
        <a:p>
          <a:r>
            <a:rPr lang="fr-FR" dirty="0"/>
            <a:t>Archimède</a:t>
          </a:r>
        </a:p>
      </dgm:t>
    </dgm:pt>
    <dgm:pt modelId="{05373302-91C4-4F84-999F-2CA6D9D20CBC}" type="parTrans" cxnId="{BF3A86F3-257F-471B-A613-1345CC7A47F6}">
      <dgm:prSet/>
      <dgm:spPr/>
      <dgm:t>
        <a:bodyPr/>
        <a:lstStyle/>
        <a:p>
          <a:endParaRPr lang="fr-FR"/>
        </a:p>
      </dgm:t>
    </dgm:pt>
    <dgm:pt modelId="{BE7B548C-4D4F-4450-9986-BDE7069978AB}" type="sibTrans" cxnId="{BF3A86F3-257F-471B-A613-1345CC7A47F6}">
      <dgm:prSet/>
      <dgm:spPr/>
      <dgm:t>
        <a:bodyPr/>
        <a:lstStyle/>
        <a:p>
          <a:endParaRPr lang="fr-FR"/>
        </a:p>
      </dgm:t>
    </dgm:pt>
    <dgm:pt modelId="{32D2CFA8-756C-4890-AF6B-408ADACE9455}">
      <dgm:prSet phldrT="[Texte]"/>
      <dgm:spPr>
        <a:solidFill>
          <a:schemeClr val="accent2">
            <a:lumMod val="75000"/>
          </a:schemeClr>
        </a:solidFill>
      </dgm:spPr>
      <dgm:t>
        <a:bodyPr/>
        <a:lstStyle/>
        <a:p>
          <a:r>
            <a:rPr lang="fr-FR" dirty="0"/>
            <a:t>W. Jones</a:t>
          </a:r>
        </a:p>
        <a:p>
          <a:r>
            <a:rPr lang="fr-FR" dirty="0"/>
            <a:t>L. Euler</a:t>
          </a:r>
        </a:p>
      </dgm:t>
    </dgm:pt>
    <dgm:pt modelId="{DA7C9CD3-F478-4278-A2A4-ED92631E99ED}" type="parTrans" cxnId="{232D48E3-DC65-44CF-95A2-46173ADD2351}">
      <dgm:prSet/>
      <dgm:spPr/>
      <dgm:t>
        <a:bodyPr/>
        <a:lstStyle/>
        <a:p>
          <a:endParaRPr lang="fr-FR"/>
        </a:p>
      </dgm:t>
    </dgm:pt>
    <dgm:pt modelId="{9212334B-A627-4954-AA39-447647D9246F}" type="sibTrans" cxnId="{232D48E3-DC65-44CF-95A2-46173ADD2351}">
      <dgm:prSet/>
      <dgm:spPr/>
      <dgm:t>
        <a:bodyPr/>
        <a:lstStyle/>
        <a:p>
          <a:endParaRPr lang="fr-FR"/>
        </a:p>
      </dgm:t>
    </dgm:pt>
    <dgm:pt modelId="{5679DB6C-29F6-4F1F-93F3-EC0DFB244FDD}">
      <dgm:prSet phldrT="[Texte]"/>
      <dgm:spPr>
        <a:solidFill>
          <a:schemeClr val="accent2">
            <a:lumMod val="75000"/>
          </a:schemeClr>
        </a:solidFill>
      </dgm:spPr>
      <dgm:t>
        <a:bodyPr/>
        <a:lstStyle/>
        <a:p>
          <a:r>
            <a:rPr lang="fr-FR" dirty="0" err="1"/>
            <a:t>Aryabhatta</a:t>
          </a:r>
          <a:endParaRPr lang="fr-FR" dirty="0"/>
        </a:p>
      </dgm:t>
    </dgm:pt>
    <dgm:pt modelId="{D59EA8E8-B234-4057-B7BC-35D1EF75C84C}" type="parTrans" cxnId="{0905BE8C-5556-4069-9610-3B24FF857281}">
      <dgm:prSet/>
      <dgm:spPr/>
      <dgm:t>
        <a:bodyPr/>
        <a:lstStyle/>
        <a:p>
          <a:endParaRPr lang="fr-FR"/>
        </a:p>
      </dgm:t>
    </dgm:pt>
    <dgm:pt modelId="{92898E6A-AAB7-4BBE-A6E6-6A3B050C14CF}" type="sibTrans" cxnId="{0905BE8C-5556-4069-9610-3B24FF857281}">
      <dgm:prSet/>
      <dgm:spPr/>
      <dgm:t>
        <a:bodyPr/>
        <a:lstStyle/>
        <a:p>
          <a:endParaRPr lang="fr-FR"/>
        </a:p>
      </dgm:t>
    </dgm:pt>
    <dgm:pt modelId="{D5E32F96-3AB3-42CE-9A05-E7711A29A961}">
      <dgm:prSet phldrT="[Texte]"/>
      <dgm:spPr>
        <a:solidFill>
          <a:schemeClr val="accent2">
            <a:lumMod val="75000"/>
            <a:alpha val="99000"/>
          </a:schemeClr>
        </a:solidFill>
      </dgm:spPr>
      <dgm:t>
        <a:bodyPr/>
        <a:lstStyle/>
        <a:p>
          <a:r>
            <a:rPr lang="fr-FR" dirty="0"/>
            <a:t>Papyrus </a:t>
          </a:r>
          <a:r>
            <a:rPr lang="fr-FR" dirty="0" err="1"/>
            <a:t>Rhind</a:t>
          </a:r>
          <a:endParaRPr lang="fr-FR" dirty="0"/>
        </a:p>
      </dgm:t>
    </dgm:pt>
    <dgm:pt modelId="{0EA2F659-C763-492D-B4FD-51A2D4F1B8A8}" type="parTrans" cxnId="{5507AD02-D0E7-4217-B4C2-11E5ABE5DA52}">
      <dgm:prSet/>
      <dgm:spPr/>
      <dgm:t>
        <a:bodyPr/>
        <a:lstStyle/>
        <a:p>
          <a:endParaRPr lang="fr-FR"/>
        </a:p>
      </dgm:t>
    </dgm:pt>
    <dgm:pt modelId="{E85D0A93-B537-4E0E-B536-E70852611425}" type="sibTrans" cxnId="{5507AD02-D0E7-4217-B4C2-11E5ABE5DA52}">
      <dgm:prSet/>
      <dgm:spPr/>
      <dgm:t>
        <a:bodyPr/>
        <a:lstStyle/>
        <a:p>
          <a:endParaRPr lang="fr-FR"/>
        </a:p>
      </dgm:t>
    </dgm:pt>
    <dgm:pt modelId="{5EEBA108-1925-4D3E-92F5-112A8F644127}" type="pres">
      <dgm:prSet presAssocID="{3E3C1D2A-77F5-49F6-9C5E-32A2BBE71653}" presName="cycle" presStyleCnt="0">
        <dgm:presLayoutVars>
          <dgm:dir/>
          <dgm:resizeHandles val="exact"/>
        </dgm:presLayoutVars>
      </dgm:prSet>
      <dgm:spPr/>
    </dgm:pt>
    <dgm:pt modelId="{EE8B433A-2E30-4370-9276-BDC747BD324A}" type="pres">
      <dgm:prSet presAssocID="{7C062DB4-5CD8-46A5-B09A-18F7D477746C}" presName="node" presStyleLbl="node1" presStyleIdx="0" presStyleCnt="5">
        <dgm:presLayoutVars>
          <dgm:bulletEnabled val="1"/>
        </dgm:presLayoutVars>
      </dgm:prSet>
      <dgm:spPr/>
    </dgm:pt>
    <dgm:pt modelId="{5D86A756-0B6C-457D-BA76-38A51AD85543}" type="pres">
      <dgm:prSet presAssocID="{7C062DB4-5CD8-46A5-B09A-18F7D477746C}" presName="spNode" presStyleCnt="0"/>
      <dgm:spPr/>
    </dgm:pt>
    <dgm:pt modelId="{B367501D-3E75-48CC-94B7-05B26CC77437}" type="pres">
      <dgm:prSet presAssocID="{64BEAC17-1D6A-4123-8035-359E4A5A8973}" presName="sibTrans" presStyleLbl="sibTrans1D1" presStyleIdx="0" presStyleCnt="5"/>
      <dgm:spPr/>
    </dgm:pt>
    <dgm:pt modelId="{885C16D0-3AA7-4C1E-852C-193E0A4B31FC}" type="pres">
      <dgm:prSet presAssocID="{6B12C024-CCFC-47C9-937D-C37973823EDB}" presName="node" presStyleLbl="node1" presStyleIdx="1" presStyleCnt="5">
        <dgm:presLayoutVars>
          <dgm:bulletEnabled val="1"/>
        </dgm:presLayoutVars>
      </dgm:prSet>
      <dgm:spPr/>
    </dgm:pt>
    <dgm:pt modelId="{E2C3077E-0458-4B09-A51E-22AB8B40ECFB}" type="pres">
      <dgm:prSet presAssocID="{6B12C024-CCFC-47C9-937D-C37973823EDB}" presName="spNode" presStyleCnt="0"/>
      <dgm:spPr/>
    </dgm:pt>
    <dgm:pt modelId="{BAC7DB90-B6C5-4C07-AFE5-FCD44BD8693F}" type="pres">
      <dgm:prSet presAssocID="{BE7B548C-4D4F-4450-9986-BDE7069978AB}" presName="sibTrans" presStyleLbl="sibTrans1D1" presStyleIdx="1" presStyleCnt="5"/>
      <dgm:spPr/>
    </dgm:pt>
    <dgm:pt modelId="{633780E6-EABD-465B-88E9-33FAC74E937E}" type="pres">
      <dgm:prSet presAssocID="{32D2CFA8-756C-4890-AF6B-408ADACE9455}" presName="node" presStyleLbl="node1" presStyleIdx="2" presStyleCnt="5">
        <dgm:presLayoutVars>
          <dgm:bulletEnabled val="1"/>
        </dgm:presLayoutVars>
      </dgm:prSet>
      <dgm:spPr/>
    </dgm:pt>
    <dgm:pt modelId="{CDA9DFFC-C4B6-4A82-961A-001110E8F1EA}" type="pres">
      <dgm:prSet presAssocID="{32D2CFA8-756C-4890-AF6B-408ADACE9455}" presName="spNode" presStyleCnt="0"/>
      <dgm:spPr/>
    </dgm:pt>
    <dgm:pt modelId="{A3C2F14F-91F7-4498-9849-5B0AC497AD2C}" type="pres">
      <dgm:prSet presAssocID="{9212334B-A627-4954-AA39-447647D9246F}" presName="sibTrans" presStyleLbl="sibTrans1D1" presStyleIdx="2" presStyleCnt="5"/>
      <dgm:spPr/>
    </dgm:pt>
    <dgm:pt modelId="{4B011612-B2D2-4217-AB4C-BCFC2F6CC768}" type="pres">
      <dgm:prSet presAssocID="{5679DB6C-29F6-4F1F-93F3-EC0DFB244FDD}" presName="node" presStyleLbl="node1" presStyleIdx="3" presStyleCnt="5">
        <dgm:presLayoutVars>
          <dgm:bulletEnabled val="1"/>
        </dgm:presLayoutVars>
      </dgm:prSet>
      <dgm:spPr/>
    </dgm:pt>
    <dgm:pt modelId="{3D21B8E1-90F4-45DC-809F-3C69E1BE0F70}" type="pres">
      <dgm:prSet presAssocID="{5679DB6C-29F6-4F1F-93F3-EC0DFB244FDD}" presName="spNode" presStyleCnt="0"/>
      <dgm:spPr/>
    </dgm:pt>
    <dgm:pt modelId="{5EA87A8E-B6D7-4F0C-95E7-8621793C1D55}" type="pres">
      <dgm:prSet presAssocID="{92898E6A-AAB7-4BBE-A6E6-6A3B050C14CF}" presName="sibTrans" presStyleLbl="sibTrans1D1" presStyleIdx="3" presStyleCnt="5"/>
      <dgm:spPr/>
    </dgm:pt>
    <dgm:pt modelId="{4B92BBAE-D4C5-4F93-BE0D-602E79BE703D}" type="pres">
      <dgm:prSet presAssocID="{D5E32F96-3AB3-42CE-9A05-E7711A29A961}" presName="node" presStyleLbl="node1" presStyleIdx="4" presStyleCnt="5" custRadScaleRad="98245" custRadScaleInc="-1199">
        <dgm:presLayoutVars>
          <dgm:bulletEnabled val="1"/>
        </dgm:presLayoutVars>
      </dgm:prSet>
      <dgm:spPr/>
    </dgm:pt>
    <dgm:pt modelId="{96B704ED-398C-43D9-B502-D757EB0D6AE0}" type="pres">
      <dgm:prSet presAssocID="{D5E32F96-3AB3-42CE-9A05-E7711A29A961}" presName="spNode" presStyleCnt="0"/>
      <dgm:spPr/>
    </dgm:pt>
    <dgm:pt modelId="{FB136C53-07D5-455E-98E4-F6956544FE51}" type="pres">
      <dgm:prSet presAssocID="{E85D0A93-B537-4E0E-B536-E70852611425}" presName="sibTrans" presStyleLbl="sibTrans1D1" presStyleIdx="4" presStyleCnt="5"/>
      <dgm:spPr/>
    </dgm:pt>
  </dgm:ptLst>
  <dgm:cxnLst>
    <dgm:cxn modelId="{5507AD02-D0E7-4217-B4C2-11E5ABE5DA52}" srcId="{3E3C1D2A-77F5-49F6-9C5E-32A2BBE71653}" destId="{D5E32F96-3AB3-42CE-9A05-E7711A29A961}" srcOrd="4" destOrd="0" parTransId="{0EA2F659-C763-492D-B4FD-51A2D4F1B8A8}" sibTransId="{E85D0A93-B537-4E0E-B536-E70852611425}"/>
    <dgm:cxn modelId="{D4F6661B-4188-49CA-A023-5D5D69BCEB8B}" type="presOf" srcId="{32D2CFA8-756C-4890-AF6B-408ADACE9455}" destId="{633780E6-EABD-465B-88E9-33FAC74E937E}" srcOrd="0" destOrd="0" presId="urn:microsoft.com/office/officeart/2005/8/layout/cycle6"/>
    <dgm:cxn modelId="{B345E632-D148-459A-8DC9-FF900B02A0AF}" type="presOf" srcId="{BE7B548C-4D4F-4450-9986-BDE7069978AB}" destId="{BAC7DB90-B6C5-4C07-AFE5-FCD44BD8693F}" srcOrd="0" destOrd="0" presId="urn:microsoft.com/office/officeart/2005/8/layout/cycle6"/>
    <dgm:cxn modelId="{EC33164F-2656-4A19-A4ED-96E0D66FB10F}" type="presOf" srcId="{5679DB6C-29F6-4F1F-93F3-EC0DFB244FDD}" destId="{4B011612-B2D2-4217-AB4C-BCFC2F6CC768}" srcOrd="0" destOrd="0" presId="urn:microsoft.com/office/officeart/2005/8/layout/cycle6"/>
    <dgm:cxn modelId="{E43F5C51-2F41-4485-BB9D-C3DE4E338555}" type="presOf" srcId="{64BEAC17-1D6A-4123-8035-359E4A5A8973}" destId="{B367501D-3E75-48CC-94B7-05B26CC77437}" srcOrd="0" destOrd="0" presId="urn:microsoft.com/office/officeart/2005/8/layout/cycle6"/>
    <dgm:cxn modelId="{E3018583-F65E-4812-83B4-478C1D59203B}" type="presOf" srcId="{92898E6A-AAB7-4BBE-A6E6-6A3B050C14CF}" destId="{5EA87A8E-B6D7-4F0C-95E7-8621793C1D55}" srcOrd="0" destOrd="0" presId="urn:microsoft.com/office/officeart/2005/8/layout/cycle6"/>
    <dgm:cxn modelId="{8A4D7686-9F1A-4D44-B44E-7B31BB01C0F3}" type="presOf" srcId="{D5E32F96-3AB3-42CE-9A05-E7711A29A961}" destId="{4B92BBAE-D4C5-4F93-BE0D-602E79BE703D}" srcOrd="0" destOrd="0" presId="urn:microsoft.com/office/officeart/2005/8/layout/cycle6"/>
    <dgm:cxn modelId="{0905BE8C-5556-4069-9610-3B24FF857281}" srcId="{3E3C1D2A-77F5-49F6-9C5E-32A2BBE71653}" destId="{5679DB6C-29F6-4F1F-93F3-EC0DFB244FDD}" srcOrd="3" destOrd="0" parTransId="{D59EA8E8-B234-4057-B7BC-35D1EF75C84C}" sibTransId="{92898E6A-AAB7-4BBE-A6E6-6A3B050C14CF}"/>
    <dgm:cxn modelId="{5B8825B0-C460-42D5-A739-9A7C5528CA38}" type="presOf" srcId="{9212334B-A627-4954-AA39-447647D9246F}" destId="{A3C2F14F-91F7-4498-9849-5B0AC497AD2C}" srcOrd="0" destOrd="0" presId="urn:microsoft.com/office/officeart/2005/8/layout/cycle6"/>
    <dgm:cxn modelId="{E81405B9-C988-45F6-80C0-6F15EC36FE59}" srcId="{3E3C1D2A-77F5-49F6-9C5E-32A2BBE71653}" destId="{7C062DB4-5CD8-46A5-B09A-18F7D477746C}" srcOrd="0" destOrd="0" parTransId="{1B5BE9ED-705A-419B-8E77-476E36664A9F}" sibTransId="{64BEAC17-1D6A-4123-8035-359E4A5A8973}"/>
    <dgm:cxn modelId="{F7835AD2-85E2-4775-BA87-1CA05DFF54D7}" type="presOf" srcId="{E85D0A93-B537-4E0E-B536-E70852611425}" destId="{FB136C53-07D5-455E-98E4-F6956544FE51}" srcOrd="0" destOrd="0" presId="urn:microsoft.com/office/officeart/2005/8/layout/cycle6"/>
    <dgm:cxn modelId="{06F726DA-8E1A-4F8D-AD70-A09841FDE0A8}" type="presOf" srcId="{7C062DB4-5CD8-46A5-B09A-18F7D477746C}" destId="{EE8B433A-2E30-4370-9276-BDC747BD324A}" srcOrd="0" destOrd="0" presId="urn:microsoft.com/office/officeart/2005/8/layout/cycle6"/>
    <dgm:cxn modelId="{CA0AF7DA-2E65-4C6E-A6B8-EB5BFBE1122D}" type="presOf" srcId="{6B12C024-CCFC-47C9-937D-C37973823EDB}" destId="{885C16D0-3AA7-4C1E-852C-193E0A4B31FC}" srcOrd="0" destOrd="0" presId="urn:microsoft.com/office/officeart/2005/8/layout/cycle6"/>
    <dgm:cxn modelId="{232D48E3-DC65-44CF-95A2-46173ADD2351}" srcId="{3E3C1D2A-77F5-49F6-9C5E-32A2BBE71653}" destId="{32D2CFA8-756C-4890-AF6B-408ADACE9455}" srcOrd="2" destOrd="0" parTransId="{DA7C9CD3-F478-4278-A2A4-ED92631E99ED}" sibTransId="{9212334B-A627-4954-AA39-447647D9246F}"/>
    <dgm:cxn modelId="{7B5E01E8-DC7F-4E70-B082-3F9852CD9211}" type="presOf" srcId="{3E3C1D2A-77F5-49F6-9C5E-32A2BBE71653}" destId="{5EEBA108-1925-4D3E-92F5-112A8F644127}" srcOrd="0" destOrd="0" presId="urn:microsoft.com/office/officeart/2005/8/layout/cycle6"/>
    <dgm:cxn modelId="{BF3A86F3-257F-471B-A613-1345CC7A47F6}" srcId="{3E3C1D2A-77F5-49F6-9C5E-32A2BBE71653}" destId="{6B12C024-CCFC-47C9-937D-C37973823EDB}" srcOrd="1" destOrd="0" parTransId="{05373302-91C4-4F84-999F-2CA6D9D20CBC}" sibTransId="{BE7B548C-4D4F-4450-9986-BDE7069978AB}"/>
    <dgm:cxn modelId="{9556EEA1-4E13-461C-9BC3-2FCC06571186}" type="presParOf" srcId="{5EEBA108-1925-4D3E-92F5-112A8F644127}" destId="{EE8B433A-2E30-4370-9276-BDC747BD324A}" srcOrd="0" destOrd="0" presId="urn:microsoft.com/office/officeart/2005/8/layout/cycle6"/>
    <dgm:cxn modelId="{36F7D0DA-CAA0-4FE9-B6C2-B7CBC220D6CE}" type="presParOf" srcId="{5EEBA108-1925-4D3E-92F5-112A8F644127}" destId="{5D86A756-0B6C-457D-BA76-38A51AD85543}" srcOrd="1" destOrd="0" presId="urn:microsoft.com/office/officeart/2005/8/layout/cycle6"/>
    <dgm:cxn modelId="{11F44B99-2098-4548-A945-6F33A7B4ABDF}" type="presParOf" srcId="{5EEBA108-1925-4D3E-92F5-112A8F644127}" destId="{B367501D-3E75-48CC-94B7-05B26CC77437}" srcOrd="2" destOrd="0" presId="urn:microsoft.com/office/officeart/2005/8/layout/cycle6"/>
    <dgm:cxn modelId="{C40438FE-B905-4A98-8503-73A4AA9C1EBA}" type="presParOf" srcId="{5EEBA108-1925-4D3E-92F5-112A8F644127}" destId="{885C16D0-3AA7-4C1E-852C-193E0A4B31FC}" srcOrd="3" destOrd="0" presId="urn:microsoft.com/office/officeart/2005/8/layout/cycle6"/>
    <dgm:cxn modelId="{A36C19A8-3B00-41B3-B19E-3121D9F59F0B}" type="presParOf" srcId="{5EEBA108-1925-4D3E-92F5-112A8F644127}" destId="{E2C3077E-0458-4B09-A51E-22AB8B40ECFB}" srcOrd="4" destOrd="0" presId="urn:microsoft.com/office/officeart/2005/8/layout/cycle6"/>
    <dgm:cxn modelId="{3B0F488C-21DC-4993-9CB2-50E4CB5EAC70}" type="presParOf" srcId="{5EEBA108-1925-4D3E-92F5-112A8F644127}" destId="{BAC7DB90-B6C5-4C07-AFE5-FCD44BD8693F}" srcOrd="5" destOrd="0" presId="urn:microsoft.com/office/officeart/2005/8/layout/cycle6"/>
    <dgm:cxn modelId="{2D0EE6CF-998B-431C-874D-1EDFBF26211C}" type="presParOf" srcId="{5EEBA108-1925-4D3E-92F5-112A8F644127}" destId="{633780E6-EABD-465B-88E9-33FAC74E937E}" srcOrd="6" destOrd="0" presId="urn:microsoft.com/office/officeart/2005/8/layout/cycle6"/>
    <dgm:cxn modelId="{D1514CA8-981F-4D2E-8B5C-F1767A2F5A10}" type="presParOf" srcId="{5EEBA108-1925-4D3E-92F5-112A8F644127}" destId="{CDA9DFFC-C4B6-4A82-961A-001110E8F1EA}" srcOrd="7" destOrd="0" presId="urn:microsoft.com/office/officeart/2005/8/layout/cycle6"/>
    <dgm:cxn modelId="{0370C586-C3DD-4CD2-8AD5-F6047DA9A6A3}" type="presParOf" srcId="{5EEBA108-1925-4D3E-92F5-112A8F644127}" destId="{A3C2F14F-91F7-4498-9849-5B0AC497AD2C}" srcOrd="8" destOrd="0" presId="urn:microsoft.com/office/officeart/2005/8/layout/cycle6"/>
    <dgm:cxn modelId="{6FDE0185-C207-4C38-BD80-11102D94318E}" type="presParOf" srcId="{5EEBA108-1925-4D3E-92F5-112A8F644127}" destId="{4B011612-B2D2-4217-AB4C-BCFC2F6CC768}" srcOrd="9" destOrd="0" presId="urn:microsoft.com/office/officeart/2005/8/layout/cycle6"/>
    <dgm:cxn modelId="{628E26AB-008F-48C1-B68F-807090FE9669}" type="presParOf" srcId="{5EEBA108-1925-4D3E-92F5-112A8F644127}" destId="{3D21B8E1-90F4-45DC-809F-3C69E1BE0F70}" srcOrd="10" destOrd="0" presId="urn:microsoft.com/office/officeart/2005/8/layout/cycle6"/>
    <dgm:cxn modelId="{F68EB2F9-0493-4103-AD7B-D5B43577C1FB}" type="presParOf" srcId="{5EEBA108-1925-4D3E-92F5-112A8F644127}" destId="{5EA87A8E-B6D7-4F0C-95E7-8621793C1D55}" srcOrd="11" destOrd="0" presId="urn:microsoft.com/office/officeart/2005/8/layout/cycle6"/>
    <dgm:cxn modelId="{FC3A1B36-C9B6-4B75-92CD-FF9D529D684F}" type="presParOf" srcId="{5EEBA108-1925-4D3E-92F5-112A8F644127}" destId="{4B92BBAE-D4C5-4F93-BE0D-602E79BE703D}" srcOrd="12" destOrd="0" presId="urn:microsoft.com/office/officeart/2005/8/layout/cycle6"/>
    <dgm:cxn modelId="{83E5B05F-55E7-4EB1-B294-B9200A8DA856}" type="presParOf" srcId="{5EEBA108-1925-4D3E-92F5-112A8F644127}" destId="{96B704ED-398C-43D9-B502-D757EB0D6AE0}" srcOrd="13" destOrd="0" presId="urn:microsoft.com/office/officeart/2005/8/layout/cycle6"/>
    <dgm:cxn modelId="{1E8478E0-4995-4AB6-B69C-042FB14ED075}" type="presParOf" srcId="{5EEBA108-1925-4D3E-92F5-112A8F644127}" destId="{FB136C53-07D5-455E-98E4-F6956544FE51}"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8B433A-2E30-4370-9276-BDC747BD324A}">
      <dsp:nvSpPr>
        <dsp:cNvPr id="0" name=""/>
        <dsp:cNvSpPr/>
      </dsp:nvSpPr>
      <dsp:spPr>
        <a:xfrm>
          <a:off x="4091136" y="2488"/>
          <a:ext cx="1876127" cy="1219482"/>
        </a:xfrm>
        <a:prstGeom prst="roundRect">
          <a:avLst/>
        </a:prstGeom>
        <a:solidFill>
          <a:schemeClr val="accent2">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fr-FR" sz="2500" kern="1200" dirty="0"/>
            <a:t>La Bible</a:t>
          </a:r>
        </a:p>
      </dsp:txBody>
      <dsp:txXfrm>
        <a:off x="4150666" y="62018"/>
        <a:ext cx="1757067" cy="1100422"/>
      </dsp:txXfrm>
    </dsp:sp>
    <dsp:sp modelId="{B367501D-3E75-48CC-94B7-05B26CC77437}">
      <dsp:nvSpPr>
        <dsp:cNvPr id="0" name=""/>
        <dsp:cNvSpPr/>
      </dsp:nvSpPr>
      <dsp:spPr>
        <a:xfrm>
          <a:off x="2593192" y="612230"/>
          <a:ext cx="4872014" cy="4872014"/>
        </a:xfrm>
        <a:custGeom>
          <a:avLst/>
          <a:gdLst/>
          <a:ahLst/>
          <a:cxnLst/>
          <a:rect l="0" t="0" r="0" b="0"/>
          <a:pathLst>
            <a:path>
              <a:moveTo>
                <a:pt x="3386954" y="193278"/>
              </a:moveTo>
              <a:arcTo wR="2436007" hR="2436007" stAng="17578656" swAng="1961090"/>
            </a:path>
          </a:pathLst>
        </a:custGeom>
        <a:noFill/>
        <a:ln w="1270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85C16D0-3AA7-4C1E-852C-193E0A4B31FC}">
      <dsp:nvSpPr>
        <dsp:cNvPr id="0" name=""/>
        <dsp:cNvSpPr/>
      </dsp:nvSpPr>
      <dsp:spPr>
        <a:xfrm>
          <a:off x="6407916" y="1685728"/>
          <a:ext cx="1876127" cy="1219482"/>
        </a:xfrm>
        <a:prstGeom prst="roundRect">
          <a:avLst/>
        </a:prstGeom>
        <a:solidFill>
          <a:schemeClr val="accent2">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fr-FR" sz="2500" kern="1200" dirty="0"/>
            <a:t>Archimède</a:t>
          </a:r>
        </a:p>
      </dsp:txBody>
      <dsp:txXfrm>
        <a:off x="6467446" y="1745258"/>
        <a:ext cx="1757067" cy="1100422"/>
      </dsp:txXfrm>
    </dsp:sp>
    <dsp:sp modelId="{BAC7DB90-B6C5-4C07-AFE5-FCD44BD8693F}">
      <dsp:nvSpPr>
        <dsp:cNvPr id="0" name=""/>
        <dsp:cNvSpPr/>
      </dsp:nvSpPr>
      <dsp:spPr>
        <a:xfrm>
          <a:off x="2593192" y="612230"/>
          <a:ext cx="4872014" cy="4872014"/>
        </a:xfrm>
        <a:custGeom>
          <a:avLst/>
          <a:gdLst/>
          <a:ahLst/>
          <a:cxnLst/>
          <a:rect l="0" t="0" r="0" b="0"/>
          <a:pathLst>
            <a:path>
              <a:moveTo>
                <a:pt x="4868677" y="2308550"/>
              </a:moveTo>
              <a:arcTo wR="2436007" hR="2436007" stAng="21420048" swAng="2195959"/>
            </a:path>
          </a:pathLst>
        </a:custGeom>
        <a:noFill/>
        <a:ln w="1270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33780E6-EABD-465B-88E9-33FAC74E937E}">
      <dsp:nvSpPr>
        <dsp:cNvPr id="0" name=""/>
        <dsp:cNvSpPr/>
      </dsp:nvSpPr>
      <dsp:spPr>
        <a:xfrm>
          <a:off x="5522985" y="4409266"/>
          <a:ext cx="1876127" cy="1219482"/>
        </a:xfrm>
        <a:prstGeom prst="roundRect">
          <a:avLst/>
        </a:prstGeom>
        <a:solidFill>
          <a:schemeClr val="accent2">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fr-FR" sz="2500" kern="1200" dirty="0"/>
            <a:t>W. Jones</a:t>
          </a:r>
        </a:p>
        <a:p>
          <a:pPr marL="0" lvl="0" indent="0" algn="ctr" defTabSz="1111250">
            <a:lnSpc>
              <a:spcPct val="90000"/>
            </a:lnSpc>
            <a:spcBef>
              <a:spcPct val="0"/>
            </a:spcBef>
            <a:spcAft>
              <a:spcPct val="35000"/>
            </a:spcAft>
            <a:buNone/>
          </a:pPr>
          <a:r>
            <a:rPr lang="fr-FR" sz="2500" kern="1200" dirty="0"/>
            <a:t>L. Euler</a:t>
          </a:r>
        </a:p>
      </dsp:txBody>
      <dsp:txXfrm>
        <a:off x="5582515" y="4468796"/>
        <a:ext cx="1757067" cy="1100422"/>
      </dsp:txXfrm>
    </dsp:sp>
    <dsp:sp modelId="{A3C2F14F-91F7-4498-9849-5B0AC497AD2C}">
      <dsp:nvSpPr>
        <dsp:cNvPr id="0" name=""/>
        <dsp:cNvSpPr/>
      </dsp:nvSpPr>
      <dsp:spPr>
        <a:xfrm>
          <a:off x="2593192" y="612230"/>
          <a:ext cx="4872014" cy="4872014"/>
        </a:xfrm>
        <a:custGeom>
          <a:avLst/>
          <a:gdLst/>
          <a:ahLst/>
          <a:cxnLst/>
          <a:rect l="0" t="0" r="0" b="0"/>
          <a:pathLst>
            <a:path>
              <a:moveTo>
                <a:pt x="2920117" y="4823425"/>
              </a:moveTo>
              <a:arcTo wR="2436007" hR="2436007" stAng="4712234" swAng="1375533"/>
            </a:path>
          </a:pathLst>
        </a:custGeom>
        <a:noFill/>
        <a:ln w="1270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B011612-B2D2-4217-AB4C-BCFC2F6CC768}">
      <dsp:nvSpPr>
        <dsp:cNvPr id="0" name=""/>
        <dsp:cNvSpPr/>
      </dsp:nvSpPr>
      <dsp:spPr>
        <a:xfrm>
          <a:off x="2659287" y="4409266"/>
          <a:ext cx="1876127" cy="1219482"/>
        </a:xfrm>
        <a:prstGeom prst="roundRect">
          <a:avLst/>
        </a:prstGeom>
        <a:solidFill>
          <a:schemeClr val="accent2">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fr-FR" sz="2500" kern="1200" dirty="0" err="1"/>
            <a:t>Aryabhatta</a:t>
          </a:r>
          <a:endParaRPr lang="fr-FR" sz="2500" kern="1200" dirty="0"/>
        </a:p>
      </dsp:txBody>
      <dsp:txXfrm>
        <a:off x="2718817" y="4468796"/>
        <a:ext cx="1757067" cy="1100422"/>
      </dsp:txXfrm>
    </dsp:sp>
    <dsp:sp modelId="{5EA87A8E-B6D7-4F0C-95E7-8621793C1D55}">
      <dsp:nvSpPr>
        <dsp:cNvPr id="0" name=""/>
        <dsp:cNvSpPr/>
      </dsp:nvSpPr>
      <dsp:spPr>
        <a:xfrm>
          <a:off x="2632335" y="672218"/>
          <a:ext cx="4872014" cy="4872014"/>
        </a:xfrm>
        <a:custGeom>
          <a:avLst/>
          <a:gdLst/>
          <a:ahLst/>
          <a:cxnLst/>
          <a:rect l="0" t="0" r="0" b="0"/>
          <a:pathLst>
            <a:path>
              <a:moveTo>
                <a:pt x="368431" y="3724130"/>
              </a:moveTo>
              <a:arcTo wR="2436007" hR="2436007" stAng="8884598" swAng="2145817"/>
            </a:path>
          </a:pathLst>
        </a:custGeom>
        <a:noFill/>
        <a:ln w="1270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B92BBAE-D4C5-4F93-BE0D-602E79BE703D}">
      <dsp:nvSpPr>
        <dsp:cNvPr id="0" name=""/>
        <dsp:cNvSpPr/>
      </dsp:nvSpPr>
      <dsp:spPr>
        <a:xfrm>
          <a:off x="1811329" y="1710379"/>
          <a:ext cx="1876127" cy="1219482"/>
        </a:xfrm>
        <a:prstGeom prst="roundRect">
          <a:avLst/>
        </a:prstGeom>
        <a:solidFill>
          <a:schemeClr val="accent2">
            <a:lumMod val="75000"/>
            <a:alpha val="99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fr-FR" sz="2500" kern="1200" dirty="0"/>
            <a:t>Papyrus </a:t>
          </a:r>
          <a:r>
            <a:rPr lang="fr-FR" sz="2500" kern="1200" dirty="0" err="1"/>
            <a:t>Rhind</a:t>
          </a:r>
          <a:endParaRPr lang="fr-FR" sz="2500" kern="1200" dirty="0"/>
        </a:p>
      </dsp:txBody>
      <dsp:txXfrm>
        <a:off x="1870859" y="1769909"/>
        <a:ext cx="1757067" cy="1100422"/>
      </dsp:txXfrm>
    </dsp:sp>
    <dsp:sp modelId="{FB136C53-07D5-455E-98E4-F6956544FE51}">
      <dsp:nvSpPr>
        <dsp:cNvPr id="0" name=""/>
        <dsp:cNvSpPr/>
      </dsp:nvSpPr>
      <dsp:spPr>
        <a:xfrm>
          <a:off x="2664712" y="581033"/>
          <a:ext cx="4872014" cy="4872014"/>
        </a:xfrm>
        <a:custGeom>
          <a:avLst/>
          <a:gdLst/>
          <a:ahLst/>
          <a:cxnLst/>
          <a:rect l="0" t="0" r="0" b="0"/>
          <a:pathLst>
            <a:path>
              <a:moveTo>
                <a:pt x="387569" y="1117662"/>
              </a:moveTo>
              <a:arcTo wR="2436007" hR="2436007" stAng="12765884" swAng="1945494"/>
            </a:path>
          </a:pathLst>
        </a:custGeom>
        <a:noFill/>
        <a:ln w="1270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8B5DAE7E-CE78-1F65-02B3-06D8C5E8A6C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B307510F-2A7F-5924-3194-9B7290F60A3C}"/>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177DEC-2C1D-4D57-99D8-3D967F35AC99}" type="datetimeFigureOut">
              <a:rPr lang="fr-FR" smtClean="0"/>
              <a:t>20/10/2025</a:t>
            </a:fld>
            <a:endParaRPr lang="fr-FR"/>
          </a:p>
        </p:txBody>
      </p:sp>
      <p:sp>
        <p:nvSpPr>
          <p:cNvPr id="4" name="Espace réservé de l'image des diapositives 3">
            <a:extLst>
              <a:ext uri="{FF2B5EF4-FFF2-40B4-BE49-F238E27FC236}">
                <a16:creationId xmlns:a16="http://schemas.microsoft.com/office/drawing/2014/main" id="{42DFE5A0-AD0A-E717-261C-1B758F908B9D}"/>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a:extLst>
              <a:ext uri="{FF2B5EF4-FFF2-40B4-BE49-F238E27FC236}">
                <a16:creationId xmlns:a16="http://schemas.microsoft.com/office/drawing/2014/main" id="{E045BE78-54C0-BB62-F87B-A20EC20582FD}"/>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a:extLst>
              <a:ext uri="{FF2B5EF4-FFF2-40B4-BE49-F238E27FC236}">
                <a16:creationId xmlns:a16="http://schemas.microsoft.com/office/drawing/2014/main" id="{29CC96D7-9AA0-E737-6660-467962EA52FF}"/>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a:extLst>
              <a:ext uri="{FF2B5EF4-FFF2-40B4-BE49-F238E27FC236}">
                <a16:creationId xmlns:a16="http://schemas.microsoft.com/office/drawing/2014/main" id="{9A61ED27-E488-C952-F001-1D87B6C50221}"/>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274329-41C4-4EE5-A448-8B4CFE26C050}" type="slidenum">
              <a:rPr lang="fr-FR" smtClean="0"/>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8827E16-9095-4167-B3FB-F435F84CFC3B}" type="slidenum">
              <a:rPr lang="fr-FR" smtClean="0"/>
              <a:t>1</a:t>
            </a:fld>
            <a:endParaRPr lang="fr-FR"/>
          </a:p>
        </p:txBody>
      </p:sp>
    </p:spTree>
    <p:extLst>
      <p:ext uri="{BB962C8B-B14F-4D97-AF65-F5344CB8AC3E}">
        <p14:creationId xmlns:p14="http://schemas.microsoft.com/office/powerpoint/2010/main" val="41539155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sz="8800" dirty="0">
              <a:latin typeface="Times New Roman" panose="02020603050405020304" pitchFamily="18" charset="0"/>
              <a:cs typeface="Times New Roman" panose="02020603050405020304" pitchFamily="18" charset="0"/>
            </a:endParaRPr>
          </a:p>
          <a:p>
            <a:endParaRPr lang="fr-FR" sz="8800" dirty="0">
              <a:latin typeface="Times New Roman" panose="02020603050405020304" pitchFamily="18"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DB274329-41C4-4EE5-A448-8B4CFE26C050}" type="slidenum">
              <a:rPr lang="fr-FR" smtClean="0"/>
              <a:t>11</a:t>
            </a:fld>
            <a:endParaRPr lang="fr-FR"/>
          </a:p>
        </p:txBody>
      </p:sp>
    </p:spTree>
    <p:extLst>
      <p:ext uri="{BB962C8B-B14F-4D97-AF65-F5344CB8AC3E}">
        <p14:creationId xmlns:p14="http://schemas.microsoft.com/office/powerpoint/2010/main" val="1580463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B274329-41C4-4EE5-A448-8B4CFE26C050}" type="slidenum">
              <a:rPr lang="fr-FR" smtClean="0"/>
              <a:t>12</a:t>
            </a:fld>
            <a:endParaRPr lang="fr-FR"/>
          </a:p>
        </p:txBody>
      </p:sp>
    </p:spTree>
    <p:extLst>
      <p:ext uri="{BB962C8B-B14F-4D97-AF65-F5344CB8AC3E}">
        <p14:creationId xmlns:p14="http://schemas.microsoft.com/office/powerpoint/2010/main" val="3027856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B274329-41C4-4EE5-A448-8B4CFE26C050}" type="slidenum">
              <a:rPr lang="fr-FR" smtClean="0"/>
              <a:t>2</a:t>
            </a:fld>
            <a:endParaRPr lang="fr-FR"/>
          </a:p>
        </p:txBody>
      </p:sp>
    </p:spTree>
    <p:extLst>
      <p:ext uri="{BB962C8B-B14F-4D97-AF65-F5344CB8AC3E}">
        <p14:creationId xmlns:p14="http://schemas.microsoft.com/office/powerpoint/2010/main" val="3906547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8827E16-9095-4167-B3FB-F435F84CFC3B}" type="slidenum">
              <a:rPr lang="fr-FR" smtClean="0"/>
              <a:t>3</a:t>
            </a:fld>
            <a:endParaRPr lang="fr-FR"/>
          </a:p>
        </p:txBody>
      </p:sp>
    </p:spTree>
    <p:extLst>
      <p:ext uri="{BB962C8B-B14F-4D97-AF65-F5344CB8AC3E}">
        <p14:creationId xmlns:p14="http://schemas.microsoft.com/office/powerpoint/2010/main" val="2139522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B274329-41C4-4EE5-A448-8B4CFE26C050}" type="slidenum">
              <a:rPr lang="fr-FR" smtClean="0"/>
              <a:t>4</a:t>
            </a:fld>
            <a:endParaRPr lang="fr-FR"/>
          </a:p>
        </p:txBody>
      </p:sp>
    </p:spTree>
    <p:extLst>
      <p:ext uri="{BB962C8B-B14F-4D97-AF65-F5344CB8AC3E}">
        <p14:creationId xmlns:p14="http://schemas.microsoft.com/office/powerpoint/2010/main" val="479042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B274329-41C4-4EE5-A448-8B4CFE26C050}" type="slidenum">
              <a:rPr lang="fr-FR" smtClean="0"/>
              <a:t>5</a:t>
            </a:fld>
            <a:endParaRPr lang="fr-FR"/>
          </a:p>
        </p:txBody>
      </p:sp>
    </p:spTree>
    <p:extLst>
      <p:ext uri="{BB962C8B-B14F-4D97-AF65-F5344CB8AC3E}">
        <p14:creationId xmlns:p14="http://schemas.microsoft.com/office/powerpoint/2010/main" val="1961939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B274329-41C4-4EE5-A448-8B4CFE26C050}" type="slidenum">
              <a:rPr lang="fr-FR" smtClean="0"/>
              <a:t>6</a:t>
            </a:fld>
            <a:endParaRPr lang="fr-FR"/>
          </a:p>
        </p:txBody>
      </p:sp>
    </p:spTree>
    <p:extLst>
      <p:ext uri="{BB962C8B-B14F-4D97-AF65-F5344CB8AC3E}">
        <p14:creationId xmlns:p14="http://schemas.microsoft.com/office/powerpoint/2010/main" val="9870726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B274329-41C4-4EE5-A448-8B4CFE26C050}" type="slidenum">
              <a:rPr lang="fr-FR" smtClean="0"/>
              <a:t>8</a:t>
            </a:fld>
            <a:endParaRPr lang="fr-FR"/>
          </a:p>
        </p:txBody>
      </p:sp>
    </p:spTree>
    <p:extLst>
      <p:ext uri="{BB962C8B-B14F-4D97-AF65-F5344CB8AC3E}">
        <p14:creationId xmlns:p14="http://schemas.microsoft.com/office/powerpoint/2010/main" val="102982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B274329-41C4-4EE5-A448-8B4CFE26C050}" type="slidenum">
              <a:rPr lang="fr-FR" smtClean="0"/>
              <a:t>9</a:t>
            </a:fld>
            <a:endParaRPr lang="fr-FR"/>
          </a:p>
        </p:txBody>
      </p:sp>
    </p:spTree>
    <p:extLst>
      <p:ext uri="{BB962C8B-B14F-4D97-AF65-F5344CB8AC3E}">
        <p14:creationId xmlns:p14="http://schemas.microsoft.com/office/powerpoint/2010/main" val="1101790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B274329-41C4-4EE5-A448-8B4CFE26C050}" type="slidenum">
              <a:rPr lang="fr-FR" smtClean="0"/>
              <a:t>10</a:t>
            </a:fld>
            <a:endParaRPr lang="fr-FR"/>
          </a:p>
        </p:txBody>
      </p:sp>
    </p:spTree>
    <p:extLst>
      <p:ext uri="{BB962C8B-B14F-4D97-AF65-F5344CB8AC3E}">
        <p14:creationId xmlns:p14="http://schemas.microsoft.com/office/powerpoint/2010/main" val="198276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3898CA-6ACE-CD00-D07D-BFC9C7271078}"/>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EAC01F9B-2CEB-87AC-973C-511573CE02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6EC3A428-CC89-D195-EE03-E93006E0B656}"/>
              </a:ext>
            </a:extLst>
          </p:cNvPr>
          <p:cNvSpPr>
            <a:spLocks noGrp="1"/>
          </p:cNvSpPr>
          <p:nvPr>
            <p:ph type="dt" sz="half" idx="10"/>
          </p:nvPr>
        </p:nvSpPr>
        <p:spPr/>
        <p:txBody>
          <a:bodyPr/>
          <a:lstStyle/>
          <a:p>
            <a:fld id="{044AE17F-B378-4268-AF59-183A490617E3}" type="datetimeFigureOut">
              <a:rPr lang="fr-FR" smtClean="0"/>
              <a:t>20/10/2025</a:t>
            </a:fld>
            <a:endParaRPr lang="fr-FR"/>
          </a:p>
        </p:txBody>
      </p:sp>
      <p:sp>
        <p:nvSpPr>
          <p:cNvPr id="5" name="Espace réservé du pied de page 4">
            <a:extLst>
              <a:ext uri="{FF2B5EF4-FFF2-40B4-BE49-F238E27FC236}">
                <a16:creationId xmlns:a16="http://schemas.microsoft.com/office/drawing/2014/main" id="{BEF88FB0-7153-C3D7-11F8-928B4B9EB79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3E6B312-1B05-FB9F-A36A-40B3866162D4}"/>
              </a:ext>
            </a:extLst>
          </p:cNvPr>
          <p:cNvSpPr>
            <a:spLocks noGrp="1"/>
          </p:cNvSpPr>
          <p:nvPr>
            <p:ph type="sldNum" sz="quarter" idx="12"/>
          </p:nvPr>
        </p:nvSpPr>
        <p:spPr/>
        <p:txBody>
          <a:bodyPr/>
          <a:lstStyle/>
          <a:p>
            <a:fld id="{86DAA7E9-D866-445D-A8E8-8D503A2E90CC}" type="slidenum">
              <a:rPr lang="fr-FR" smtClean="0"/>
              <a:t>‹N°›</a:t>
            </a:fld>
            <a:endParaRPr lang="fr-FR"/>
          </a:p>
        </p:txBody>
      </p:sp>
    </p:spTree>
    <p:extLst>
      <p:ext uri="{BB962C8B-B14F-4D97-AF65-F5344CB8AC3E}">
        <p14:creationId xmlns:p14="http://schemas.microsoft.com/office/powerpoint/2010/main" val="1365821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6A8949-7DDA-D323-AA69-76F0057DD242}"/>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78B885A2-8FA2-5699-E776-3241EAA77C85}"/>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F9FAB2C-99E2-DCB2-C351-CF350D2CBD68}"/>
              </a:ext>
            </a:extLst>
          </p:cNvPr>
          <p:cNvSpPr>
            <a:spLocks noGrp="1"/>
          </p:cNvSpPr>
          <p:nvPr>
            <p:ph type="dt" sz="half" idx="10"/>
          </p:nvPr>
        </p:nvSpPr>
        <p:spPr/>
        <p:txBody>
          <a:bodyPr/>
          <a:lstStyle/>
          <a:p>
            <a:fld id="{044AE17F-B378-4268-AF59-183A490617E3}" type="datetimeFigureOut">
              <a:rPr lang="fr-FR" smtClean="0"/>
              <a:t>20/10/2025</a:t>
            </a:fld>
            <a:endParaRPr lang="fr-FR"/>
          </a:p>
        </p:txBody>
      </p:sp>
      <p:sp>
        <p:nvSpPr>
          <p:cNvPr id="5" name="Espace réservé du pied de page 4">
            <a:extLst>
              <a:ext uri="{FF2B5EF4-FFF2-40B4-BE49-F238E27FC236}">
                <a16:creationId xmlns:a16="http://schemas.microsoft.com/office/drawing/2014/main" id="{E78885E8-CB64-0799-A9EA-FE2ABDCEF9E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FC23726-0843-821C-19B3-F2DCF50FADFF}"/>
              </a:ext>
            </a:extLst>
          </p:cNvPr>
          <p:cNvSpPr>
            <a:spLocks noGrp="1"/>
          </p:cNvSpPr>
          <p:nvPr>
            <p:ph type="sldNum" sz="quarter" idx="12"/>
          </p:nvPr>
        </p:nvSpPr>
        <p:spPr/>
        <p:txBody>
          <a:bodyPr/>
          <a:lstStyle/>
          <a:p>
            <a:fld id="{86DAA7E9-D866-445D-A8E8-8D503A2E90CC}" type="slidenum">
              <a:rPr lang="fr-FR" smtClean="0"/>
              <a:t>‹N°›</a:t>
            </a:fld>
            <a:endParaRPr lang="fr-FR"/>
          </a:p>
        </p:txBody>
      </p:sp>
    </p:spTree>
    <p:extLst>
      <p:ext uri="{BB962C8B-B14F-4D97-AF65-F5344CB8AC3E}">
        <p14:creationId xmlns:p14="http://schemas.microsoft.com/office/powerpoint/2010/main" val="2045163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6E2C7E4B-3CED-F587-736C-C1FC5B213855}"/>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183FC727-0E64-7ADF-2EE7-CEA2791673D7}"/>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BAFF0C5-1395-0AAE-C3D5-320C2826647B}"/>
              </a:ext>
            </a:extLst>
          </p:cNvPr>
          <p:cNvSpPr>
            <a:spLocks noGrp="1"/>
          </p:cNvSpPr>
          <p:nvPr>
            <p:ph type="dt" sz="half" idx="10"/>
          </p:nvPr>
        </p:nvSpPr>
        <p:spPr/>
        <p:txBody>
          <a:bodyPr/>
          <a:lstStyle/>
          <a:p>
            <a:fld id="{044AE17F-B378-4268-AF59-183A490617E3}" type="datetimeFigureOut">
              <a:rPr lang="fr-FR" smtClean="0"/>
              <a:t>20/10/2025</a:t>
            </a:fld>
            <a:endParaRPr lang="fr-FR"/>
          </a:p>
        </p:txBody>
      </p:sp>
      <p:sp>
        <p:nvSpPr>
          <p:cNvPr id="5" name="Espace réservé du pied de page 4">
            <a:extLst>
              <a:ext uri="{FF2B5EF4-FFF2-40B4-BE49-F238E27FC236}">
                <a16:creationId xmlns:a16="http://schemas.microsoft.com/office/drawing/2014/main" id="{F8BDCB80-4857-73FB-0A0A-40010450DC4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5C15FF1-1B90-338A-D3A1-A59A380E3375}"/>
              </a:ext>
            </a:extLst>
          </p:cNvPr>
          <p:cNvSpPr>
            <a:spLocks noGrp="1"/>
          </p:cNvSpPr>
          <p:nvPr>
            <p:ph type="sldNum" sz="quarter" idx="12"/>
          </p:nvPr>
        </p:nvSpPr>
        <p:spPr/>
        <p:txBody>
          <a:bodyPr/>
          <a:lstStyle/>
          <a:p>
            <a:fld id="{86DAA7E9-D866-445D-A8E8-8D503A2E90CC}" type="slidenum">
              <a:rPr lang="fr-FR" smtClean="0"/>
              <a:t>‹N°›</a:t>
            </a:fld>
            <a:endParaRPr lang="fr-FR"/>
          </a:p>
        </p:txBody>
      </p:sp>
    </p:spTree>
    <p:extLst>
      <p:ext uri="{BB962C8B-B14F-4D97-AF65-F5344CB8AC3E}">
        <p14:creationId xmlns:p14="http://schemas.microsoft.com/office/powerpoint/2010/main" val="1298350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919105-7925-0C3D-FD72-FBB22961038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0012288-F29B-BE05-A3C6-B4A017EC50C7}"/>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60A5A99-F999-73A1-3AAB-98AB7079AC93}"/>
              </a:ext>
            </a:extLst>
          </p:cNvPr>
          <p:cNvSpPr>
            <a:spLocks noGrp="1"/>
          </p:cNvSpPr>
          <p:nvPr>
            <p:ph type="dt" sz="half" idx="10"/>
          </p:nvPr>
        </p:nvSpPr>
        <p:spPr/>
        <p:txBody>
          <a:bodyPr/>
          <a:lstStyle/>
          <a:p>
            <a:fld id="{044AE17F-B378-4268-AF59-183A490617E3}" type="datetimeFigureOut">
              <a:rPr lang="fr-FR" smtClean="0"/>
              <a:t>20/10/2025</a:t>
            </a:fld>
            <a:endParaRPr lang="fr-FR"/>
          </a:p>
        </p:txBody>
      </p:sp>
      <p:sp>
        <p:nvSpPr>
          <p:cNvPr id="5" name="Espace réservé du pied de page 4">
            <a:extLst>
              <a:ext uri="{FF2B5EF4-FFF2-40B4-BE49-F238E27FC236}">
                <a16:creationId xmlns:a16="http://schemas.microsoft.com/office/drawing/2014/main" id="{0287EE57-9DBD-4AF2-5F99-F714EE6FAD2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9DD162A-02FD-B6B5-CB6C-ECE997C75787}"/>
              </a:ext>
            </a:extLst>
          </p:cNvPr>
          <p:cNvSpPr>
            <a:spLocks noGrp="1"/>
          </p:cNvSpPr>
          <p:nvPr>
            <p:ph type="sldNum" sz="quarter" idx="12"/>
          </p:nvPr>
        </p:nvSpPr>
        <p:spPr/>
        <p:txBody>
          <a:bodyPr/>
          <a:lstStyle/>
          <a:p>
            <a:fld id="{86DAA7E9-D866-445D-A8E8-8D503A2E90CC}" type="slidenum">
              <a:rPr lang="fr-FR" smtClean="0"/>
              <a:t>‹N°›</a:t>
            </a:fld>
            <a:endParaRPr lang="fr-FR"/>
          </a:p>
        </p:txBody>
      </p:sp>
    </p:spTree>
    <p:extLst>
      <p:ext uri="{BB962C8B-B14F-4D97-AF65-F5344CB8AC3E}">
        <p14:creationId xmlns:p14="http://schemas.microsoft.com/office/powerpoint/2010/main" val="1959748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A8F326-559F-4902-1F44-724AE9090C11}"/>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2FC90EAB-99E7-116A-2952-5569DD539BD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A15982B9-7C0D-EDE5-3694-2D6B415EAA5D}"/>
              </a:ext>
            </a:extLst>
          </p:cNvPr>
          <p:cNvSpPr>
            <a:spLocks noGrp="1"/>
          </p:cNvSpPr>
          <p:nvPr>
            <p:ph type="dt" sz="half" idx="10"/>
          </p:nvPr>
        </p:nvSpPr>
        <p:spPr/>
        <p:txBody>
          <a:bodyPr/>
          <a:lstStyle/>
          <a:p>
            <a:fld id="{044AE17F-B378-4268-AF59-183A490617E3}" type="datetimeFigureOut">
              <a:rPr lang="fr-FR" smtClean="0"/>
              <a:t>20/10/2025</a:t>
            </a:fld>
            <a:endParaRPr lang="fr-FR"/>
          </a:p>
        </p:txBody>
      </p:sp>
      <p:sp>
        <p:nvSpPr>
          <p:cNvPr id="5" name="Espace réservé du pied de page 4">
            <a:extLst>
              <a:ext uri="{FF2B5EF4-FFF2-40B4-BE49-F238E27FC236}">
                <a16:creationId xmlns:a16="http://schemas.microsoft.com/office/drawing/2014/main" id="{820F2C5A-8255-C56C-AE48-6C65F34B919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7B1F907-249B-B576-62A8-E5228B6D81DF}"/>
              </a:ext>
            </a:extLst>
          </p:cNvPr>
          <p:cNvSpPr>
            <a:spLocks noGrp="1"/>
          </p:cNvSpPr>
          <p:nvPr>
            <p:ph type="sldNum" sz="quarter" idx="12"/>
          </p:nvPr>
        </p:nvSpPr>
        <p:spPr/>
        <p:txBody>
          <a:bodyPr/>
          <a:lstStyle/>
          <a:p>
            <a:fld id="{86DAA7E9-D866-445D-A8E8-8D503A2E90CC}" type="slidenum">
              <a:rPr lang="fr-FR" smtClean="0"/>
              <a:t>‹N°›</a:t>
            </a:fld>
            <a:endParaRPr lang="fr-FR"/>
          </a:p>
        </p:txBody>
      </p:sp>
    </p:spTree>
    <p:extLst>
      <p:ext uri="{BB962C8B-B14F-4D97-AF65-F5344CB8AC3E}">
        <p14:creationId xmlns:p14="http://schemas.microsoft.com/office/powerpoint/2010/main" val="1911100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41CE96-5314-B43C-D8E6-0A9AE0399B1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F0183CD-05C0-3598-D956-AEB734A93B14}"/>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49CA56FC-3F3E-3FF6-4066-147B77D7DB17}"/>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970CD3E2-1C88-F959-5821-9A5B91EA208E}"/>
              </a:ext>
            </a:extLst>
          </p:cNvPr>
          <p:cNvSpPr>
            <a:spLocks noGrp="1"/>
          </p:cNvSpPr>
          <p:nvPr>
            <p:ph type="dt" sz="half" idx="10"/>
          </p:nvPr>
        </p:nvSpPr>
        <p:spPr/>
        <p:txBody>
          <a:bodyPr/>
          <a:lstStyle/>
          <a:p>
            <a:fld id="{044AE17F-B378-4268-AF59-183A490617E3}" type="datetimeFigureOut">
              <a:rPr lang="fr-FR" smtClean="0"/>
              <a:t>20/10/2025</a:t>
            </a:fld>
            <a:endParaRPr lang="fr-FR"/>
          </a:p>
        </p:txBody>
      </p:sp>
      <p:sp>
        <p:nvSpPr>
          <p:cNvPr id="6" name="Espace réservé du pied de page 5">
            <a:extLst>
              <a:ext uri="{FF2B5EF4-FFF2-40B4-BE49-F238E27FC236}">
                <a16:creationId xmlns:a16="http://schemas.microsoft.com/office/drawing/2014/main" id="{36B6FC5D-6741-329E-B7D4-D6EFCBB51AA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07EBEDB-D5DD-2336-F000-B3E19DA47FFE}"/>
              </a:ext>
            </a:extLst>
          </p:cNvPr>
          <p:cNvSpPr>
            <a:spLocks noGrp="1"/>
          </p:cNvSpPr>
          <p:nvPr>
            <p:ph type="sldNum" sz="quarter" idx="12"/>
          </p:nvPr>
        </p:nvSpPr>
        <p:spPr/>
        <p:txBody>
          <a:bodyPr/>
          <a:lstStyle/>
          <a:p>
            <a:fld id="{86DAA7E9-D866-445D-A8E8-8D503A2E90CC}" type="slidenum">
              <a:rPr lang="fr-FR" smtClean="0"/>
              <a:t>‹N°›</a:t>
            </a:fld>
            <a:endParaRPr lang="fr-FR"/>
          </a:p>
        </p:txBody>
      </p:sp>
    </p:spTree>
    <p:extLst>
      <p:ext uri="{BB962C8B-B14F-4D97-AF65-F5344CB8AC3E}">
        <p14:creationId xmlns:p14="http://schemas.microsoft.com/office/powerpoint/2010/main" val="1906639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A50472-E0A7-A2B4-928F-74C111E218EC}"/>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571B09CE-91D3-E6C5-15D3-6F08680602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35428F30-2DFB-4F49-E366-53C65A8EF3EE}"/>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BA8E50E8-9CEE-2218-3E5F-0EE3239631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323D6A24-35AD-C597-2C4A-A6F6D80C9DA5}"/>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58192101-C7A8-F954-E101-25C03DFA51BD}"/>
              </a:ext>
            </a:extLst>
          </p:cNvPr>
          <p:cNvSpPr>
            <a:spLocks noGrp="1"/>
          </p:cNvSpPr>
          <p:nvPr>
            <p:ph type="dt" sz="half" idx="10"/>
          </p:nvPr>
        </p:nvSpPr>
        <p:spPr/>
        <p:txBody>
          <a:bodyPr/>
          <a:lstStyle/>
          <a:p>
            <a:fld id="{044AE17F-B378-4268-AF59-183A490617E3}" type="datetimeFigureOut">
              <a:rPr lang="fr-FR" smtClean="0"/>
              <a:t>20/10/2025</a:t>
            </a:fld>
            <a:endParaRPr lang="fr-FR"/>
          </a:p>
        </p:txBody>
      </p:sp>
      <p:sp>
        <p:nvSpPr>
          <p:cNvPr id="8" name="Espace réservé du pied de page 7">
            <a:extLst>
              <a:ext uri="{FF2B5EF4-FFF2-40B4-BE49-F238E27FC236}">
                <a16:creationId xmlns:a16="http://schemas.microsoft.com/office/drawing/2014/main" id="{3ABA035A-6671-0C89-C119-D0086055789E}"/>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F11880B2-9212-6F36-2D60-77F16F0BC37D}"/>
              </a:ext>
            </a:extLst>
          </p:cNvPr>
          <p:cNvSpPr>
            <a:spLocks noGrp="1"/>
          </p:cNvSpPr>
          <p:nvPr>
            <p:ph type="sldNum" sz="quarter" idx="12"/>
          </p:nvPr>
        </p:nvSpPr>
        <p:spPr/>
        <p:txBody>
          <a:bodyPr/>
          <a:lstStyle/>
          <a:p>
            <a:fld id="{86DAA7E9-D866-445D-A8E8-8D503A2E90CC}" type="slidenum">
              <a:rPr lang="fr-FR" smtClean="0"/>
              <a:t>‹N°›</a:t>
            </a:fld>
            <a:endParaRPr lang="fr-FR"/>
          </a:p>
        </p:txBody>
      </p:sp>
    </p:spTree>
    <p:extLst>
      <p:ext uri="{BB962C8B-B14F-4D97-AF65-F5344CB8AC3E}">
        <p14:creationId xmlns:p14="http://schemas.microsoft.com/office/powerpoint/2010/main" val="1106298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74242E-52F4-7DFD-43CF-25D59B623D22}"/>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DD170945-2BA5-E0FB-DE79-9D572E5930DA}"/>
              </a:ext>
            </a:extLst>
          </p:cNvPr>
          <p:cNvSpPr>
            <a:spLocks noGrp="1"/>
          </p:cNvSpPr>
          <p:nvPr>
            <p:ph type="dt" sz="half" idx="10"/>
          </p:nvPr>
        </p:nvSpPr>
        <p:spPr/>
        <p:txBody>
          <a:bodyPr/>
          <a:lstStyle/>
          <a:p>
            <a:fld id="{044AE17F-B378-4268-AF59-183A490617E3}" type="datetimeFigureOut">
              <a:rPr lang="fr-FR" smtClean="0"/>
              <a:t>20/10/2025</a:t>
            </a:fld>
            <a:endParaRPr lang="fr-FR"/>
          </a:p>
        </p:txBody>
      </p:sp>
      <p:sp>
        <p:nvSpPr>
          <p:cNvPr id="4" name="Espace réservé du pied de page 3">
            <a:extLst>
              <a:ext uri="{FF2B5EF4-FFF2-40B4-BE49-F238E27FC236}">
                <a16:creationId xmlns:a16="http://schemas.microsoft.com/office/drawing/2014/main" id="{61FFDB5C-D898-0FC4-FA7E-700DF33388C7}"/>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5E956AEF-74A4-26DC-D1BD-AA26E115A8DD}"/>
              </a:ext>
            </a:extLst>
          </p:cNvPr>
          <p:cNvSpPr>
            <a:spLocks noGrp="1"/>
          </p:cNvSpPr>
          <p:nvPr>
            <p:ph type="sldNum" sz="quarter" idx="12"/>
          </p:nvPr>
        </p:nvSpPr>
        <p:spPr/>
        <p:txBody>
          <a:bodyPr/>
          <a:lstStyle/>
          <a:p>
            <a:fld id="{86DAA7E9-D866-445D-A8E8-8D503A2E90CC}" type="slidenum">
              <a:rPr lang="fr-FR" smtClean="0"/>
              <a:t>‹N°›</a:t>
            </a:fld>
            <a:endParaRPr lang="fr-FR"/>
          </a:p>
        </p:txBody>
      </p:sp>
    </p:spTree>
    <p:extLst>
      <p:ext uri="{BB962C8B-B14F-4D97-AF65-F5344CB8AC3E}">
        <p14:creationId xmlns:p14="http://schemas.microsoft.com/office/powerpoint/2010/main" val="3237567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AD29B706-305B-3827-5C56-4F932760E1B9}"/>
              </a:ext>
            </a:extLst>
          </p:cNvPr>
          <p:cNvSpPr>
            <a:spLocks noGrp="1"/>
          </p:cNvSpPr>
          <p:nvPr>
            <p:ph type="dt" sz="half" idx="10"/>
          </p:nvPr>
        </p:nvSpPr>
        <p:spPr/>
        <p:txBody>
          <a:bodyPr/>
          <a:lstStyle/>
          <a:p>
            <a:fld id="{044AE17F-B378-4268-AF59-183A490617E3}" type="datetimeFigureOut">
              <a:rPr lang="fr-FR" smtClean="0"/>
              <a:t>20/10/2025</a:t>
            </a:fld>
            <a:endParaRPr lang="fr-FR"/>
          </a:p>
        </p:txBody>
      </p:sp>
      <p:sp>
        <p:nvSpPr>
          <p:cNvPr id="3" name="Espace réservé du pied de page 2">
            <a:extLst>
              <a:ext uri="{FF2B5EF4-FFF2-40B4-BE49-F238E27FC236}">
                <a16:creationId xmlns:a16="http://schemas.microsoft.com/office/drawing/2014/main" id="{1494E03F-3817-7BD1-F5C3-D843C3CDAB1D}"/>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F4AB1208-436D-4213-2DE4-C41C03394E5F}"/>
              </a:ext>
            </a:extLst>
          </p:cNvPr>
          <p:cNvSpPr>
            <a:spLocks noGrp="1"/>
          </p:cNvSpPr>
          <p:nvPr>
            <p:ph type="sldNum" sz="quarter" idx="12"/>
          </p:nvPr>
        </p:nvSpPr>
        <p:spPr/>
        <p:txBody>
          <a:bodyPr/>
          <a:lstStyle/>
          <a:p>
            <a:fld id="{86DAA7E9-D866-445D-A8E8-8D503A2E90CC}" type="slidenum">
              <a:rPr lang="fr-FR" smtClean="0"/>
              <a:t>‹N°›</a:t>
            </a:fld>
            <a:endParaRPr lang="fr-FR"/>
          </a:p>
        </p:txBody>
      </p:sp>
    </p:spTree>
    <p:extLst>
      <p:ext uri="{BB962C8B-B14F-4D97-AF65-F5344CB8AC3E}">
        <p14:creationId xmlns:p14="http://schemas.microsoft.com/office/powerpoint/2010/main" val="59764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D7B2CB-9CFC-3E23-1BDD-5AED228822F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2926A71F-2887-D47B-DA8E-B9BCF6A9A8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EEF16691-E702-2BD2-44FD-7B2E0FEB7B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59D175E-FC3E-6734-92BB-97E622F75FB2}"/>
              </a:ext>
            </a:extLst>
          </p:cNvPr>
          <p:cNvSpPr>
            <a:spLocks noGrp="1"/>
          </p:cNvSpPr>
          <p:nvPr>
            <p:ph type="dt" sz="half" idx="10"/>
          </p:nvPr>
        </p:nvSpPr>
        <p:spPr/>
        <p:txBody>
          <a:bodyPr/>
          <a:lstStyle/>
          <a:p>
            <a:fld id="{044AE17F-B378-4268-AF59-183A490617E3}" type="datetimeFigureOut">
              <a:rPr lang="fr-FR" smtClean="0"/>
              <a:t>20/10/2025</a:t>
            </a:fld>
            <a:endParaRPr lang="fr-FR"/>
          </a:p>
        </p:txBody>
      </p:sp>
      <p:sp>
        <p:nvSpPr>
          <p:cNvPr id="6" name="Espace réservé du pied de page 5">
            <a:extLst>
              <a:ext uri="{FF2B5EF4-FFF2-40B4-BE49-F238E27FC236}">
                <a16:creationId xmlns:a16="http://schemas.microsoft.com/office/drawing/2014/main" id="{51A94A60-0D83-7E2C-C9E5-EBABE41A83F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16AED78-8EC6-9AD1-2A70-7487E7D55C7D}"/>
              </a:ext>
            </a:extLst>
          </p:cNvPr>
          <p:cNvSpPr>
            <a:spLocks noGrp="1"/>
          </p:cNvSpPr>
          <p:nvPr>
            <p:ph type="sldNum" sz="quarter" idx="12"/>
          </p:nvPr>
        </p:nvSpPr>
        <p:spPr/>
        <p:txBody>
          <a:bodyPr/>
          <a:lstStyle/>
          <a:p>
            <a:fld id="{86DAA7E9-D866-445D-A8E8-8D503A2E90CC}" type="slidenum">
              <a:rPr lang="fr-FR" smtClean="0"/>
              <a:t>‹N°›</a:t>
            </a:fld>
            <a:endParaRPr lang="fr-FR"/>
          </a:p>
        </p:txBody>
      </p:sp>
    </p:spTree>
    <p:extLst>
      <p:ext uri="{BB962C8B-B14F-4D97-AF65-F5344CB8AC3E}">
        <p14:creationId xmlns:p14="http://schemas.microsoft.com/office/powerpoint/2010/main" val="4186057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0918D6-E843-7799-84B7-7C7A1FCA3B9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CE3CB8AE-3C7B-AF00-AC59-57B9EFD120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B2E067CB-70E5-D74D-98DE-4D75940232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D25D589-0BC3-69B7-178A-CB7F207E0413}"/>
              </a:ext>
            </a:extLst>
          </p:cNvPr>
          <p:cNvSpPr>
            <a:spLocks noGrp="1"/>
          </p:cNvSpPr>
          <p:nvPr>
            <p:ph type="dt" sz="half" idx="10"/>
          </p:nvPr>
        </p:nvSpPr>
        <p:spPr/>
        <p:txBody>
          <a:bodyPr/>
          <a:lstStyle/>
          <a:p>
            <a:fld id="{044AE17F-B378-4268-AF59-183A490617E3}" type="datetimeFigureOut">
              <a:rPr lang="fr-FR" smtClean="0"/>
              <a:t>20/10/2025</a:t>
            </a:fld>
            <a:endParaRPr lang="fr-FR"/>
          </a:p>
        </p:txBody>
      </p:sp>
      <p:sp>
        <p:nvSpPr>
          <p:cNvPr id="6" name="Espace réservé du pied de page 5">
            <a:extLst>
              <a:ext uri="{FF2B5EF4-FFF2-40B4-BE49-F238E27FC236}">
                <a16:creationId xmlns:a16="http://schemas.microsoft.com/office/drawing/2014/main" id="{55D7130B-6102-EFFF-A2B5-491F775D827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638DC4E-893A-0537-AB5E-FB4233C5EBF6}"/>
              </a:ext>
            </a:extLst>
          </p:cNvPr>
          <p:cNvSpPr>
            <a:spLocks noGrp="1"/>
          </p:cNvSpPr>
          <p:nvPr>
            <p:ph type="sldNum" sz="quarter" idx="12"/>
          </p:nvPr>
        </p:nvSpPr>
        <p:spPr/>
        <p:txBody>
          <a:bodyPr/>
          <a:lstStyle/>
          <a:p>
            <a:fld id="{86DAA7E9-D866-445D-A8E8-8D503A2E90CC}" type="slidenum">
              <a:rPr lang="fr-FR" smtClean="0"/>
              <a:t>‹N°›</a:t>
            </a:fld>
            <a:endParaRPr lang="fr-FR"/>
          </a:p>
        </p:txBody>
      </p:sp>
    </p:spTree>
    <p:extLst>
      <p:ext uri="{BB962C8B-B14F-4D97-AF65-F5344CB8AC3E}">
        <p14:creationId xmlns:p14="http://schemas.microsoft.com/office/powerpoint/2010/main" val="552770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ED219026-7E70-8E78-D3AF-6BCA9A4861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E1D01A03-C227-8EA3-C703-3432F28008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EEABE09-9B26-EE8F-EDD5-52EB948498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44AE17F-B378-4268-AF59-183A490617E3}" type="datetimeFigureOut">
              <a:rPr lang="fr-FR" smtClean="0"/>
              <a:t>20/10/2025</a:t>
            </a:fld>
            <a:endParaRPr lang="fr-FR"/>
          </a:p>
        </p:txBody>
      </p:sp>
      <p:sp>
        <p:nvSpPr>
          <p:cNvPr id="5" name="Espace réservé du pied de page 4">
            <a:extLst>
              <a:ext uri="{FF2B5EF4-FFF2-40B4-BE49-F238E27FC236}">
                <a16:creationId xmlns:a16="http://schemas.microsoft.com/office/drawing/2014/main" id="{64556EE5-7901-298E-F7DF-2F5AF0152B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13188924-1191-68E8-8C47-6AD5815CEC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6DAA7E9-D866-445D-A8E8-8D503A2E90CC}" type="slidenum">
              <a:rPr lang="fr-FR" smtClean="0"/>
              <a:t>‹N°›</a:t>
            </a:fld>
            <a:endParaRPr lang="fr-FR"/>
          </a:p>
        </p:txBody>
      </p:sp>
    </p:spTree>
    <p:extLst>
      <p:ext uri="{BB962C8B-B14F-4D97-AF65-F5344CB8AC3E}">
        <p14:creationId xmlns:p14="http://schemas.microsoft.com/office/powerpoint/2010/main" val="25928223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11.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hyperlink" Target="les_calculs_d'Archim&#232;de.docx"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4.xml"/><Relationship Id="rId6" Type="http://schemas.microsoft.com/office/2007/relationships/hdphoto" Target="../media/hdphoto3.wdp"/><Relationship Id="rId5" Type="http://schemas.openxmlformats.org/officeDocument/2006/relationships/image" Target="../media/image9.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hyperlink" Target="les_calculs_de_viete.docx"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0.png"/></Relationships>
</file>

<file path=ppt/slides/_rels/slide9.xml.rels><?xml version="1.0" encoding="UTF-8" standalone="yes"?>
<Relationships xmlns="http://schemas.openxmlformats.org/package/2006/relationships"><Relationship Id="rId3" Type="http://schemas.openxmlformats.org/officeDocument/2006/relationships/hyperlink" Target="equations_polynomiales.docx"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1B81035-5455-676A-1FB7-7F8F1FD31598}"/>
              </a:ext>
            </a:extLst>
          </p:cNvPr>
          <p:cNvSpPr>
            <a:spLocks noGrp="1"/>
          </p:cNvSpPr>
          <p:nvPr>
            <p:ph type="ctrTitle"/>
          </p:nvPr>
        </p:nvSpPr>
        <p:spPr>
          <a:xfrm>
            <a:off x="1524000" y="1122363"/>
            <a:ext cx="9144000" cy="4025834"/>
          </a:xfrm>
        </p:spPr>
        <p:txBody>
          <a:bodyPr>
            <a:noAutofit/>
          </a:bodyPr>
          <a:lstStyle/>
          <a:p>
            <a:br>
              <a:rPr lang="fr-FR" sz="20000" dirty="0">
                <a:solidFill>
                  <a:srgbClr val="FF0000"/>
                </a:solidFill>
                <a:latin typeface="Times New Roman" panose="02020603050405020304" pitchFamily="18" charset="0"/>
                <a:cs typeface="Times New Roman" panose="02020603050405020304" pitchFamily="18" charset="0"/>
              </a:rPr>
            </a:br>
            <a:br>
              <a:rPr lang="fr-FR" sz="20000" dirty="0">
                <a:solidFill>
                  <a:srgbClr val="FF0000"/>
                </a:solidFill>
                <a:latin typeface="Times New Roman" panose="02020603050405020304" pitchFamily="18" charset="0"/>
                <a:cs typeface="Times New Roman" panose="02020603050405020304" pitchFamily="18" charset="0"/>
              </a:rPr>
            </a:br>
            <a:br>
              <a:rPr lang="fr-FR" sz="20000" dirty="0">
                <a:solidFill>
                  <a:srgbClr val="FF0000"/>
                </a:solidFill>
                <a:latin typeface="Times New Roman" panose="02020603050405020304" pitchFamily="18" charset="0"/>
                <a:cs typeface="Times New Roman" panose="02020603050405020304" pitchFamily="18" charset="0"/>
              </a:rPr>
            </a:br>
            <a:br>
              <a:rPr lang="fr-FR" sz="20000" dirty="0">
                <a:solidFill>
                  <a:srgbClr val="FF0000"/>
                </a:solidFill>
                <a:latin typeface="Times New Roman" panose="02020603050405020304" pitchFamily="18" charset="0"/>
                <a:cs typeface="Times New Roman" panose="02020603050405020304" pitchFamily="18" charset="0"/>
              </a:rPr>
            </a:br>
            <a:br>
              <a:rPr lang="fr-FR" sz="20000" dirty="0">
                <a:solidFill>
                  <a:srgbClr val="FF0000"/>
                </a:solidFill>
                <a:latin typeface="Times New Roman" panose="02020603050405020304" pitchFamily="18" charset="0"/>
                <a:cs typeface="Times New Roman" panose="02020603050405020304" pitchFamily="18" charset="0"/>
              </a:rPr>
            </a:br>
            <a:br>
              <a:rPr lang="fr-FR" sz="20000" dirty="0">
                <a:solidFill>
                  <a:srgbClr val="FF0000"/>
                </a:solidFill>
                <a:latin typeface="Times New Roman" panose="02020603050405020304" pitchFamily="18" charset="0"/>
                <a:cs typeface="Times New Roman" panose="02020603050405020304" pitchFamily="18" charset="0"/>
              </a:rPr>
            </a:br>
            <a:br>
              <a:rPr lang="fr-FR" sz="20000" dirty="0">
                <a:solidFill>
                  <a:srgbClr val="FF0000"/>
                </a:solidFill>
                <a:latin typeface="Times New Roman" panose="02020603050405020304" pitchFamily="18" charset="0"/>
                <a:cs typeface="Times New Roman" panose="02020603050405020304" pitchFamily="18" charset="0"/>
              </a:rPr>
            </a:br>
            <a:r>
              <a:rPr lang="fr-FR" sz="20000" dirty="0">
                <a:solidFill>
                  <a:srgbClr val="FF0000"/>
                </a:solidFill>
                <a:latin typeface="Times New Roman" panose="02020603050405020304" pitchFamily="18" charset="0"/>
                <a:cs typeface="Times New Roman" panose="02020603050405020304" pitchFamily="18" charset="0"/>
              </a:rPr>
              <a:t> </a:t>
            </a:r>
            <a:br>
              <a:rPr lang="fr-FR" sz="20000" dirty="0">
                <a:solidFill>
                  <a:srgbClr val="FF0000"/>
                </a:solidFill>
                <a:latin typeface="Times New Roman" panose="02020603050405020304" pitchFamily="18" charset="0"/>
                <a:cs typeface="Times New Roman" panose="02020603050405020304" pitchFamily="18" charset="0"/>
              </a:rPr>
            </a:br>
            <a:br>
              <a:rPr lang="fr-FR" sz="20000" dirty="0">
                <a:solidFill>
                  <a:srgbClr val="FF0000"/>
                </a:solidFill>
                <a:latin typeface="Times New Roman" panose="02020603050405020304" pitchFamily="18" charset="0"/>
                <a:cs typeface="Times New Roman" panose="02020603050405020304" pitchFamily="18" charset="0"/>
              </a:rPr>
            </a:br>
            <a:r>
              <a:rPr lang="el-GR" sz="20000" dirty="0">
                <a:solidFill>
                  <a:srgbClr val="FF0000"/>
                </a:solidFill>
                <a:latin typeface="Times New Roman" panose="02020603050405020304" pitchFamily="18" charset="0"/>
                <a:cs typeface="Times New Roman" panose="02020603050405020304" pitchFamily="18" charset="0"/>
              </a:rPr>
              <a:t>π</a:t>
            </a:r>
            <a:endParaRPr lang="fr-FR" sz="20000" dirty="0">
              <a:solidFill>
                <a:srgbClr val="FF0000"/>
              </a:solidFill>
              <a:latin typeface="Times New Roman" panose="02020603050405020304" pitchFamily="18" charset="0"/>
              <a:cs typeface="Times New Roman" panose="02020603050405020304" pitchFamily="18" charset="0"/>
            </a:endParaRPr>
          </a:p>
        </p:txBody>
      </p:sp>
      <p:graphicFrame>
        <p:nvGraphicFramePr>
          <p:cNvPr id="4" name="Diagramme 3">
            <a:extLst>
              <a:ext uri="{FF2B5EF4-FFF2-40B4-BE49-F238E27FC236}">
                <a16:creationId xmlns:a16="http://schemas.microsoft.com/office/drawing/2014/main" id="{61BC1E78-1AC9-1536-213B-B7EB6E9898B0}"/>
              </a:ext>
            </a:extLst>
          </p:cNvPr>
          <p:cNvGraphicFramePr/>
          <p:nvPr>
            <p:extLst>
              <p:ext uri="{D42A27DB-BD31-4B8C-83A1-F6EECF244321}">
                <p14:modId xmlns:p14="http://schemas.microsoft.com/office/powerpoint/2010/main" val="3278672606"/>
              </p:ext>
            </p:extLst>
          </p:nvPr>
        </p:nvGraphicFramePr>
        <p:xfrm>
          <a:off x="1077238" y="776614"/>
          <a:ext cx="10058400" cy="57118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4611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re 1">
                <a:extLst>
                  <a:ext uri="{FF2B5EF4-FFF2-40B4-BE49-F238E27FC236}">
                    <a16:creationId xmlns:a16="http://schemas.microsoft.com/office/drawing/2014/main" id="{B1E14C68-AB3A-315A-A61F-F9A61E99788B}"/>
                  </a:ext>
                </a:extLst>
              </p:cNvPr>
              <p:cNvSpPr>
                <a:spLocks noGrp="1"/>
              </p:cNvSpPr>
              <p:nvPr>
                <p:ph type="title"/>
              </p:nvPr>
            </p:nvSpPr>
            <p:spPr>
              <a:xfrm>
                <a:off x="369869" y="334302"/>
                <a:ext cx="11291299" cy="1325563"/>
              </a:xfrm>
            </p:spPr>
            <p:txBody>
              <a:bodyPr>
                <a:normAutofit/>
              </a:bodyPr>
              <a:lstStyle/>
              <a:p>
                <a:pPr algn="ctr"/>
                <a14:m>
                  <m:oMath xmlns:m="http://schemas.openxmlformats.org/officeDocument/2006/math">
                    <m:r>
                      <a:rPr lang="fr-FR" sz="8800" i="1" smtClean="0">
                        <a:solidFill>
                          <a:srgbClr val="C00000"/>
                        </a:solidFill>
                        <a:latin typeface="Cambria Math" panose="02040503050406030204" pitchFamily="18" charset="0"/>
                        <a:ea typeface="Cambria Math" panose="02040503050406030204" pitchFamily="18" charset="0"/>
                        <a:cs typeface="Times New Roman" panose="02020603050405020304" pitchFamily="18" charset="0"/>
                      </a:rPr>
                      <m:t>𝜋</m:t>
                    </m:r>
                    <m:r>
                      <a:rPr lang="fr-FR" sz="8800" b="0" i="1" smtClean="0">
                        <a:solidFill>
                          <a:srgbClr val="C00000"/>
                        </a:solidFill>
                        <a:latin typeface="Cambria Math" panose="02040503050406030204" pitchFamily="18" charset="0"/>
                        <a:ea typeface="Cambria Math" panose="02040503050406030204" pitchFamily="18" charset="0"/>
                        <a:cs typeface="Times New Roman" panose="02020603050405020304" pitchFamily="18" charset="0"/>
                      </a:rPr>
                      <m:t>, </m:t>
                    </m:r>
                  </m:oMath>
                </a14:m>
                <a:r>
                  <a:rPr lang="fr-FR" sz="8800" dirty="0">
                    <a:solidFill>
                      <a:srgbClr val="C00000"/>
                    </a:solidFill>
                    <a:latin typeface="Times New Roman" panose="02020603050405020304" pitchFamily="18" charset="0"/>
                    <a:cs typeface="Times New Roman" panose="02020603050405020304" pitchFamily="18" charset="0"/>
                  </a:rPr>
                  <a:t>nouveau départ</a:t>
                </a:r>
              </a:p>
            </p:txBody>
          </p:sp>
        </mc:Choice>
        <mc:Fallback xmlns="">
          <p:sp>
            <p:nvSpPr>
              <p:cNvPr id="2" name="Titre 1">
                <a:extLst>
                  <a:ext uri="{FF2B5EF4-FFF2-40B4-BE49-F238E27FC236}">
                    <a16:creationId xmlns:a16="http://schemas.microsoft.com/office/drawing/2014/main" id="{B1E14C68-AB3A-315A-A61F-F9A61E99788B}"/>
                  </a:ext>
                </a:extLst>
              </p:cNvPr>
              <p:cNvSpPr>
                <a:spLocks noGrp="1" noRot="1" noChangeAspect="1" noMove="1" noResize="1" noEditPoints="1" noAdjustHandles="1" noChangeArrowheads="1" noChangeShapeType="1" noTextEdit="1"/>
              </p:cNvSpPr>
              <p:nvPr>
                <p:ph type="title"/>
              </p:nvPr>
            </p:nvSpPr>
            <p:spPr>
              <a:xfrm>
                <a:off x="369869" y="334302"/>
                <a:ext cx="11291299" cy="1325563"/>
              </a:xfrm>
              <a:blipFill>
                <a:blip r:embed="rId3"/>
                <a:stretch>
                  <a:fillRect t="-31336" b="-46544"/>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65149CB5-F710-87BA-9802-4CF67652E5A5}"/>
                  </a:ext>
                </a:extLst>
              </p:cNvPr>
              <p:cNvSpPr>
                <a:spLocks noGrp="1"/>
              </p:cNvSpPr>
              <p:nvPr>
                <p:ph idx="1"/>
              </p:nvPr>
            </p:nvSpPr>
            <p:spPr>
              <a:xfrm>
                <a:off x="287676" y="1959188"/>
                <a:ext cx="11568702" cy="4564509"/>
              </a:xfrm>
            </p:spPr>
            <p:txBody>
              <a:bodyPr>
                <a:normAutofit fontScale="92500" lnSpcReduction="20000"/>
              </a:bodyPr>
              <a:lstStyle/>
              <a:p>
                <a:pPr marL="0" indent="0">
                  <a:buNone/>
                </a:pPr>
                <a:r>
                  <a:rPr lang="fr-FR" dirty="0">
                    <a:latin typeface="Calibri" panose="020F0502020204030204" pitchFamily="34" charset="0"/>
                    <a:cs typeface="Calibri" panose="020F0502020204030204" pitchFamily="34" charset="0"/>
                  </a:rPr>
                  <a:t>La formule de </a:t>
                </a:r>
                <a:r>
                  <a:rPr lang="fr-FR" dirty="0" err="1">
                    <a:latin typeface="Calibri" panose="020F0502020204030204" pitchFamily="34" charset="0"/>
                    <a:cs typeface="Calibri" panose="020F0502020204030204" pitchFamily="34" charset="0"/>
                  </a:rPr>
                  <a:t>Viète</a:t>
                </a:r>
                <a:r>
                  <a:rPr lang="fr-FR" dirty="0">
                    <a:latin typeface="Calibri" panose="020F0502020204030204" pitchFamily="34" charset="0"/>
                    <a:cs typeface="Calibri" panose="020F0502020204030204" pitchFamily="34" charset="0"/>
                  </a:rPr>
                  <a:t> se démontre (plus) facilement en utilisant les </a:t>
                </a:r>
                <a:r>
                  <a:rPr lang="fr-FR" i="1" dirty="0">
                    <a:latin typeface="Calibri" panose="020F0502020204030204" pitchFamily="34" charset="0"/>
                    <a:cs typeface="Calibri" panose="020F0502020204030204" pitchFamily="34" charset="0"/>
                  </a:rPr>
                  <a:t>fonctions trigonométriques </a:t>
                </a:r>
                <a:r>
                  <a:rPr lang="fr-FR" dirty="0">
                    <a:latin typeface="Calibri" panose="020F0502020204030204" pitchFamily="34" charset="0"/>
                    <a:cs typeface="Calibri" panose="020F0502020204030204" pitchFamily="34" charset="0"/>
                  </a:rPr>
                  <a:t>(qui ne sont pas encore des fonctions en 3</a:t>
                </a:r>
                <a:r>
                  <a:rPr lang="fr-FR" baseline="30000" dirty="0">
                    <a:latin typeface="Calibri" panose="020F0502020204030204" pitchFamily="34" charset="0"/>
                    <a:cs typeface="Calibri" panose="020F0502020204030204" pitchFamily="34" charset="0"/>
                  </a:rPr>
                  <a:t>ème</a:t>
                </a:r>
                <a:r>
                  <a:rPr lang="fr-FR" dirty="0">
                    <a:latin typeface="Calibri" panose="020F0502020204030204" pitchFamily="34" charset="0"/>
                    <a:cs typeface="Calibri" panose="020F0502020204030204" pitchFamily="34" charset="0"/>
                  </a:rPr>
                  <a:t> ). Newton et Leibniz ont créé le calcul infinitésimal, source de l’</a:t>
                </a:r>
                <a:r>
                  <a:rPr lang="fr-FR" i="1" dirty="0">
                    <a:latin typeface="Calibri" panose="020F0502020204030204" pitchFamily="34" charset="0"/>
                    <a:cs typeface="Calibri" panose="020F0502020204030204" pitchFamily="34" charset="0"/>
                  </a:rPr>
                  <a:t>analyse </a:t>
                </a:r>
                <a:r>
                  <a:rPr lang="fr-FR" dirty="0">
                    <a:latin typeface="Calibri" panose="020F0502020204030204" pitchFamily="34" charset="0"/>
                    <a:cs typeface="Calibri" panose="020F0502020204030204" pitchFamily="34" charset="0"/>
                  </a:rPr>
                  <a:t>mathématique, et les outils de l’analyse mathématique fournissent de nouveaux outils d’approximation de </a:t>
                </a:r>
                <a14:m>
                  <m:oMath xmlns:m="http://schemas.openxmlformats.org/officeDocument/2006/math">
                    <m:r>
                      <a:rPr lang="fr-FR" i="1" smtClean="0">
                        <a:latin typeface="Cambria Math" panose="02040503050406030204" pitchFamily="18" charset="0"/>
                        <a:ea typeface="Cambria Math" panose="02040503050406030204" pitchFamily="18" charset="0"/>
                        <a:cs typeface="Calibri" panose="020F0502020204030204" pitchFamily="34" charset="0"/>
                      </a:rPr>
                      <m:t>𝜋</m:t>
                    </m:r>
                  </m:oMath>
                </a14:m>
                <a:r>
                  <a:rPr lang="fr-FR" dirty="0">
                    <a:latin typeface="Calibri" panose="020F0502020204030204" pitchFamily="34" charset="0"/>
                    <a:cs typeface="Calibri" panose="020F0502020204030204" pitchFamily="34" charset="0"/>
                  </a:rPr>
                  <a:t>. </a:t>
                </a:r>
              </a:p>
              <a:p>
                <a:pPr marL="0" indent="0">
                  <a:buNone/>
                </a:pPr>
                <a:r>
                  <a:rPr lang="fr-FR" dirty="0">
                    <a:latin typeface="Calibri" panose="020F0502020204030204" pitchFamily="34" charset="0"/>
                    <a:cs typeface="Calibri" panose="020F0502020204030204" pitchFamily="34" charset="0"/>
                  </a:rPr>
                  <a:t>Quelques exemples : </a:t>
                </a:r>
                <a14:m>
                  <m:oMath xmlns:m="http://schemas.openxmlformats.org/officeDocument/2006/math">
                    <m:f>
                      <m:fPr>
                        <m:ctrlPr>
                          <a:rPr lang="fr-FR" i="1" smtClean="0">
                            <a:latin typeface="Cambria Math" panose="02040503050406030204" pitchFamily="18" charset="0"/>
                            <a:cs typeface="Calibri" panose="020F0502020204030204" pitchFamily="34" charset="0"/>
                          </a:rPr>
                        </m:ctrlPr>
                      </m:fPr>
                      <m:num>
                        <m:r>
                          <a:rPr lang="fr-FR" i="1" smtClean="0">
                            <a:latin typeface="Cambria Math" panose="02040503050406030204" pitchFamily="18" charset="0"/>
                            <a:ea typeface="Cambria Math" panose="02040503050406030204" pitchFamily="18" charset="0"/>
                            <a:cs typeface="Calibri" panose="020F0502020204030204" pitchFamily="34" charset="0"/>
                          </a:rPr>
                          <m:t>𝜋</m:t>
                        </m:r>
                      </m:num>
                      <m:den>
                        <m:r>
                          <a:rPr lang="fr-FR" b="0" i="1" smtClean="0">
                            <a:latin typeface="Cambria Math" panose="02040503050406030204" pitchFamily="18" charset="0"/>
                            <a:cs typeface="Calibri" panose="020F0502020204030204" pitchFamily="34" charset="0"/>
                          </a:rPr>
                          <m:t>2</m:t>
                        </m:r>
                      </m:den>
                    </m:f>
                    <m:r>
                      <a:rPr lang="fr-FR" b="0" i="1" smtClean="0">
                        <a:latin typeface="Cambria Math" panose="02040503050406030204" pitchFamily="18" charset="0"/>
                        <a:cs typeface="Calibri" panose="020F0502020204030204" pitchFamily="34" charset="0"/>
                      </a:rPr>
                      <m:t>=</m:t>
                    </m:r>
                    <m:f>
                      <m:fPr>
                        <m:ctrlPr>
                          <a:rPr lang="fr-FR" b="0" i="1" smtClean="0">
                            <a:latin typeface="Cambria Math" panose="02040503050406030204" pitchFamily="18" charset="0"/>
                            <a:cs typeface="Calibri" panose="020F0502020204030204" pitchFamily="34" charset="0"/>
                          </a:rPr>
                        </m:ctrlPr>
                      </m:fPr>
                      <m:num>
                        <m:r>
                          <a:rPr lang="fr-FR" b="0" i="1" smtClean="0">
                            <a:latin typeface="Cambria Math" panose="02040503050406030204" pitchFamily="18" charset="0"/>
                            <a:cs typeface="Calibri" panose="020F0502020204030204" pitchFamily="34" charset="0"/>
                          </a:rPr>
                          <m:t>2</m:t>
                        </m:r>
                      </m:num>
                      <m:den>
                        <m:r>
                          <a:rPr lang="fr-FR" b="0" i="1" smtClean="0">
                            <a:latin typeface="Cambria Math" panose="02040503050406030204" pitchFamily="18" charset="0"/>
                            <a:cs typeface="Calibri" panose="020F0502020204030204" pitchFamily="34" charset="0"/>
                          </a:rPr>
                          <m:t>1</m:t>
                        </m:r>
                      </m:den>
                    </m:f>
                    <m:f>
                      <m:fPr>
                        <m:ctrlPr>
                          <a:rPr lang="fr-FR" b="0" i="1" smtClean="0">
                            <a:latin typeface="Cambria Math" panose="02040503050406030204" pitchFamily="18" charset="0"/>
                            <a:cs typeface="Calibri" panose="020F0502020204030204" pitchFamily="34" charset="0"/>
                          </a:rPr>
                        </m:ctrlPr>
                      </m:fPr>
                      <m:num>
                        <m:r>
                          <a:rPr lang="fr-FR" b="0" i="1" smtClean="0">
                            <a:latin typeface="Cambria Math" panose="02040503050406030204" pitchFamily="18" charset="0"/>
                            <a:cs typeface="Calibri" panose="020F0502020204030204" pitchFamily="34" charset="0"/>
                          </a:rPr>
                          <m:t>2</m:t>
                        </m:r>
                      </m:num>
                      <m:den>
                        <m:r>
                          <a:rPr lang="fr-FR" b="0" i="1" smtClean="0">
                            <a:latin typeface="Cambria Math" panose="02040503050406030204" pitchFamily="18" charset="0"/>
                            <a:cs typeface="Calibri" panose="020F0502020204030204" pitchFamily="34" charset="0"/>
                          </a:rPr>
                          <m:t>3</m:t>
                        </m:r>
                      </m:den>
                    </m:f>
                    <m:f>
                      <m:fPr>
                        <m:ctrlPr>
                          <a:rPr lang="fr-FR" b="0" i="1" smtClean="0">
                            <a:latin typeface="Cambria Math" panose="02040503050406030204" pitchFamily="18" charset="0"/>
                            <a:cs typeface="Calibri" panose="020F0502020204030204" pitchFamily="34" charset="0"/>
                          </a:rPr>
                        </m:ctrlPr>
                      </m:fPr>
                      <m:num>
                        <m:r>
                          <a:rPr lang="fr-FR" b="0" i="1" smtClean="0">
                            <a:latin typeface="Cambria Math" panose="02040503050406030204" pitchFamily="18" charset="0"/>
                            <a:cs typeface="Calibri" panose="020F0502020204030204" pitchFamily="34" charset="0"/>
                          </a:rPr>
                          <m:t>4</m:t>
                        </m:r>
                      </m:num>
                      <m:den>
                        <m:r>
                          <a:rPr lang="fr-FR" b="0" i="1" smtClean="0">
                            <a:latin typeface="Cambria Math" panose="02040503050406030204" pitchFamily="18" charset="0"/>
                            <a:cs typeface="Calibri" panose="020F0502020204030204" pitchFamily="34" charset="0"/>
                          </a:rPr>
                          <m:t>3</m:t>
                        </m:r>
                      </m:den>
                    </m:f>
                    <m:f>
                      <m:fPr>
                        <m:ctrlPr>
                          <a:rPr lang="fr-FR" b="0" i="1" smtClean="0">
                            <a:latin typeface="Cambria Math" panose="02040503050406030204" pitchFamily="18" charset="0"/>
                            <a:cs typeface="Calibri" panose="020F0502020204030204" pitchFamily="34" charset="0"/>
                          </a:rPr>
                        </m:ctrlPr>
                      </m:fPr>
                      <m:num>
                        <m:r>
                          <a:rPr lang="fr-FR" b="0" i="1" smtClean="0">
                            <a:latin typeface="Cambria Math" panose="02040503050406030204" pitchFamily="18" charset="0"/>
                            <a:cs typeface="Calibri" panose="020F0502020204030204" pitchFamily="34" charset="0"/>
                          </a:rPr>
                          <m:t>4</m:t>
                        </m:r>
                      </m:num>
                      <m:den>
                        <m:r>
                          <a:rPr lang="fr-FR" b="0" i="1" smtClean="0">
                            <a:latin typeface="Cambria Math" panose="02040503050406030204" pitchFamily="18" charset="0"/>
                            <a:cs typeface="Calibri" panose="020F0502020204030204" pitchFamily="34" charset="0"/>
                          </a:rPr>
                          <m:t>5</m:t>
                        </m:r>
                      </m:den>
                    </m:f>
                    <m:r>
                      <a:rPr lang="fr-FR" b="0" i="1" smtClean="0">
                        <a:latin typeface="Cambria Math" panose="02040503050406030204" pitchFamily="18" charset="0"/>
                        <a:cs typeface="Calibri" panose="020F0502020204030204" pitchFamily="34" charset="0"/>
                      </a:rPr>
                      <m:t>…</m:t>
                    </m:r>
                    <m:f>
                      <m:fPr>
                        <m:ctrlPr>
                          <a:rPr lang="fr-FR" b="0" i="1" smtClean="0">
                            <a:latin typeface="Cambria Math" panose="02040503050406030204" pitchFamily="18" charset="0"/>
                            <a:cs typeface="Calibri" panose="020F0502020204030204" pitchFamily="34" charset="0"/>
                          </a:rPr>
                        </m:ctrlPr>
                      </m:fPr>
                      <m:num>
                        <m:r>
                          <a:rPr lang="fr-FR" b="0" i="1" smtClean="0">
                            <a:latin typeface="Cambria Math" panose="02040503050406030204" pitchFamily="18" charset="0"/>
                            <a:cs typeface="Calibri" panose="020F0502020204030204" pitchFamily="34" charset="0"/>
                          </a:rPr>
                          <m:t>2</m:t>
                        </m:r>
                        <m:r>
                          <a:rPr lang="fr-FR" b="0" i="1" smtClean="0">
                            <a:latin typeface="Cambria Math" panose="02040503050406030204" pitchFamily="18" charset="0"/>
                            <a:cs typeface="Calibri" panose="020F0502020204030204" pitchFamily="34" charset="0"/>
                          </a:rPr>
                          <m:t>𝑛</m:t>
                        </m:r>
                      </m:num>
                      <m:den>
                        <m:r>
                          <a:rPr lang="fr-FR" b="0" i="1" smtClean="0">
                            <a:latin typeface="Cambria Math" panose="02040503050406030204" pitchFamily="18" charset="0"/>
                            <a:cs typeface="Calibri" panose="020F0502020204030204" pitchFamily="34" charset="0"/>
                          </a:rPr>
                          <m:t>2</m:t>
                        </m:r>
                        <m:r>
                          <a:rPr lang="fr-FR" b="0" i="1" smtClean="0">
                            <a:latin typeface="Cambria Math" panose="02040503050406030204" pitchFamily="18" charset="0"/>
                            <a:cs typeface="Calibri" panose="020F0502020204030204" pitchFamily="34" charset="0"/>
                          </a:rPr>
                          <m:t>𝑛</m:t>
                        </m:r>
                        <m:r>
                          <a:rPr lang="fr-FR" b="0" i="1" smtClean="0">
                            <a:latin typeface="Cambria Math" panose="02040503050406030204" pitchFamily="18" charset="0"/>
                            <a:cs typeface="Calibri" panose="020F0502020204030204" pitchFamily="34" charset="0"/>
                          </a:rPr>
                          <m:t>−1</m:t>
                        </m:r>
                      </m:den>
                    </m:f>
                    <m:f>
                      <m:fPr>
                        <m:ctrlPr>
                          <a:rPr lang="fr-FR" b="0" i="1" smtClean="0">
                            <a:latin typeface="Cambria Math" panose="02040503050406030204" pitchFamily="18" charset="0"/>
                            <a:cs typeface="Calibri" panose="020F0502020204030204" pitchFamily="34" charset="0"/>
                          </a:rPr>
                        </m:ctrlPr>
                      </m:fPr>
                      <m:num>
                        <m:r>
                          <a:rPr lang="fr-FR" b="0" i="1" smtClean="0">
                            <a:latin typeface="Cambria Math" panose="02040503050406030204" pitchFamily="18" charset="0"/>
                            <a:cs typeface="Calibri" panose="020F0502020204030204" pitchFamily="34" charset="0"/>
                          </a:rPr>
                          <m:t>2</m:t>
                        </m:r>
                        <m:r>
                          <a:rPr lang="fr-FR" b="0" i="1" smtClean="0">
                            <a:latin typeface="Cambria Math" panose="02040503050406030204" pitchFamily="18" charset="0"/>
                            <a:cs typeface="Calibri" panose="020F0502020204030204" pitchFamily="34" charset="0"/>
                          </a:rPr>
                          <m:t>𝑛</m:t>
                        </m:r>
                      </m:num>
                      <m:den>
                        <m:r>
                          <a:rPr lang="fr-FR" b="0" i="1" smtClean="0">
                            <a:latin typeface="Cambria Math" panose="02040503050406030204" pitchFamily="18" charset="0"/>
                            <a:cs typeface="Calibri" panose="020F0502020204030204" pitchFamily="34" charset="0"/>
                          </a:rPr>
                          <m:t>2</m:t>
                        </m:r>
                        <m:r>
                          <a:rPr lang="fr-FR" b="0" i="1" smtClean="0">
                            <a:latin typeface="Cambria Math" panose="02040503050406030204" pitchFamily="18" charset="0"/>
                            <a:cs typeface="Calibri" panose="020F0502020204030204" pitchFamily="34" charset="0"/>
                          </a:rPr>
                          <m:t>𝑛</m:t>
                        </m:r>
                        <m:r>
                          <a:rPr lang="fr-FR" b="0" i="1" smtClean="0">
                            <a:latin typeface="Cambria Math" panose="02040503050406030204" pitchFamily="18" charset="0"/>
                            <a:cs typeface="Calibri" panose="020F0502020204030204" pitchFamily="34" charset="0"/>
                          </a:rPr>
                          <m:t>+1</m:t>
                        </m:r>
                      </m:den>
                    </m:f>
                    <m:f>
                      <m:fPr>
                        <m:ctrlPr>
                          <a:rPr lang="fr-FR" b="0" i="1" smtClean="0">
                            <a:latin typeface="Cambria Math" panose="02040503050406030204" pitchFamily="18" charset="0"/>
                            <a:cs typeface="Calibri" panose="020F0502020204030204" pitchFamily="34" charset="0"/>
                          </a:rPr>
                        </m:ctrlPr>
                      </m:fPr>
                      <m:num>
                        <m:r>
                          <a:rPr lang="fr-FR" b="0" i="1" smtClean="0">
                            <a:latin typeface="Cambria Math" panose="02040503050406030204" pitchFamily="18" charset="0"/>
                            <a:cs typeface="Calibri" panose="020F0502020204030204" pitchFamily="34" charset="0"/>
                          </a:rPr>
                          <m:t>2</m:t>
                        </m:r>
                        <m:r>
                          <a:rPr lang="fr-FR" b="0" i="1" smtClean="0">
                            <a:latin typeface="Cambria Math" panose="02040503050406030204" pitchFamily="18" charset="0"/>
                            <a:cs typeface="Calibri" panose="020F0502020204030204" pitchFamily="34" charset="0"/>
                          </a:rPr>
                          <m:t>𝑛</m:t>
                        </m:r>
                        <m:r>
                          <a:rPr lang="fr-FR" b="0" i="1" smtClean="0">
                            <a:latin typeface="Cambria Math" panose="02040503050406030204" pitchFamily="18" charset="0"/>
                            <a:cs typeface="Calibri" panose="020F0502020204030204" pitchFamily="34" charset="0"/>
                          </a:rPr>
                          <m:t>+2</m:t>
                        </m:r>
                      </m:num>
                      <m:den>
                        <m:r>
                          <a:rPr lang="fr-FR" b="0" i="1" smtClean="0">
                            <a:latin typeface="Cambria Math" panose="02040503050406030204" pitchFamily="18" charset="0"/>
                            <a:cs typeface="Calibri" panose="020F0502020204030204" pitchFamily="34" charset="0"/>
                          </a:rPr>
                          <m:t>2</m:t>
                        </m:r>
                        <m:r>
                          <a:rPr lang="fr-FR" b="0" i="1" smtClean="0">
                            <a:latin typeface="Cambria Math" panose="02040503050406030204" pitchFamily="18" charset="0"/>
                            <a:cs typeface="Calibri" panose="020F0502020204030204" pitchFamily="34" charset="0"/>
                          </a:rPr>
                          <m:t>𝑛</m:t>
                        </m:r>
                        <m:r>
                          <a:rPr lang="fr-FR" b="0" i="1" smtClean="0">
                            <a:latin typeface="Cambria Math" panose="02040503050406030204" pitchFamily="18" charset="0"/>
                            <a:cs typeface="Calibri" panose="020F0502020204030204" pitchFamily="34" charset="0"/>
                          </a:rPr>
                          <m:t>+1</m:t>
                        </m:r>
                      </m:den>
                    </m:f>
                    <m:r>
                      <a:rPr lang="fr-FR" b="0" i="1" smtClean="0">
                        <a:latin typeface="Cambria Math" panose="02040503050406030204" pitchFamily="18" charset="0"/>
                        <a:cs typeface="Calibri" panose="020F0502020204030204" pitchFamily="34" charset="0"/>
                      </a:rPr>
                      <m:t>…</m:t>
                    </m:r>
                  </m:oMath>
                </a14:m>
                <a:endParaRPr lang="fr-FR" dirty="0">
                  <a:latin typeface="Calibri" panose="020F0502020204030204" pitchFamily="34" charset="0"/>
                  <a:cs typeface="Calibri" panose="020F0502020204030204" pitchFamily="34" charset="0"/>
                </a:endParaRPr>
              </a:p>
              <a:p>
                <a:pPr marL="0" indent="0">
                  <a:buNone/>
                </a:pPr>
                <a:endParaRPr lang="fr-FR" dirty="0">
                  <a:latin typeface="Calibri" panose="020F0502020204030204" pitchFamily="34" charset="0"/>
                  <a:cs typeface="Calibri" panose="020F0502020204030204" pitchFamily="34" charset="0"/>
                </a:endParaRPr>
              </a:p>
              <a:p>
                <a:pPr marL="0" indent="0">
                  <a:buNone/>
                </a:pPr>
                <a:r>
                  <a:rPr lang="fr-FR" dirty="0">
                    <a:latin typeface="Calibri" panose="020F0502020204030204" pitchFamily="34" charset="0"/>
                    <a:cs typeface="Calibri" panose="020F0502020204030204" pitchFamily="34" charset="0"/>
                  </a:rPr>
                  <a:t>ou </a:t>
                </a:r>
                <a14:m>
                  <m:oMath xmlns:m="http://schemas.openxmlformats.org/officeDocument/2006/math">
                    <m:f>
                      <m:fPr>
                        <m:ctrlPr>
                          <a:rPr lang="fr-FR" i="1" smtClean="0">
                            <a:latin typeface="Cambria Math" panose="02040503050406030204" pitchFamily="18" charset="0"/>
                            <a:cs typeface="Calibri" panose="020F0502020204030204" pitchFamily="34" charset="0"/>
                          </a:rPr>
                        </m:ctrlPr>
                      </m:fPr>
                      <m:num>
                        <m:r>
                          <a:rPr lang="fr-FR" i="1" smtClean="0">
                            <a:latin typeface="Cambria Math" panose="02040503050406030204" pitchFamily="18" charset="0"/>
                            <a:ea typeface="Cambria Math" panose="02040503050406030204" pitchFamily="18" charset="0"/>
                            <a:cs typeface="Calibri" panose="020F0502020204030204" pitchFamily="34" charset="0"/>
                          </a:rPr>
                          <m:t>𝜋</m:t>
                        </m:r>
                      </m:num>
                      <m:den>
                        <m:r>
                          <a:rPr lang="fr-FR" b="0" i="1" smtClean="0">
                            <a:latin typeface="Cambria Math" panose="02040503050406030204" pitchFamily="18" charset="0"/>
                            <a:cs typeface="Calibri" panose="020F0502020204030204" pitchFamily="34" charset="0"/>
                          </a:rPr>
                          <m:t>4</m:t>
                        </m:r>
                      </m:den>
                    </m:f>
                    <m:r>
                      <a:rPr lang="fr-FR" b="0" i="1" smtClean="0">
                        <a:latin typeface="Cambria Math" panose="02040503050406030204" pitchFamily="18" charset="0"/>
                        <a:cs typeface="Calibri" panose="020F0502020204030204" pitchFamily="34" charset="0"/>
                      </a:rPr>
                      <m:t>=1−</m:t>
                    </m:r>
                    <m:f>
                      <m:fPr>
                        <m:ctrlPr>
                          <a:rPr lang="fr-FR" b="0" i="1" smtClean="0">
                            <a:latin typeface="Cambria Math" panose="02040503050406030204" pitchFamily="18" charset="0"/>
                            <a:cs typeface="Calibri" panose="020F0502020204030204" pitchFamily="34" charset="0"/>
                          </a:rPr>
                        </m:ctrlPr>
                      </m:fPr>
                      <m:num>
                        <m:r>
                          <a:rPr lang="fr-FR" b="0" i="1" smtClean="0">
                            <a:latin typeface="Cambria Math" panose="02040503050406030204" pitchFamily="18" charset="0"/>
                            <a:cs typeface="Calibri" panose="020F0502020204030204" pitchFamily="34" charset="0"/>
                          </a:rPr>
                          <m:t>1</m:t>
                        </m:r>
                      </m:num>
                      <m:den>
                        <m:r>
                          <a:rPr lang="fr-FR" b="0" i="1" smtClean="0">
                            <a:latin typeface="Cambria Math" panose="02040503050406030204" pitchFamily="18" charset="0"/>
                            <a:cs typeface="Calibri" panose="020F0502020204030204" pitchFamily="34" charset="0"/>
                          </a:rPr>
                          <m:t>3</m:t>
                        </m:r>
                      </m:den>
                    </m:f>
                    <m:r>
                      <a:rPr lang="fr-FR" b="0" i="1" smtClean="0">
                        <a:latin typeface="Cambria Math" panose="02040503050406030204" pitchFamily="18" charset="0"/>
                        <a:cs typeface="Calibri" panose="020F0502020204030204" pitchFamily="34" charset="0"/>
                      </a:rPr>
                      <m:t>+</m:t>
                    </m:r>
                    <m:f>
                      <m:fPr>
                        <m:ctrlPr>
                          <a:rPr lang="fr-FR" b="0" i="1" smtClean="0">
                            <a:latin typeface="Cambria Math" panose="02040503050406030204" pitchFamily="18" charset="0"/>
                            <a:cs typeface="Calibri" panose="020F0502020204030204" pitchFamily="34" charset="0"/>
                          </a:rPr>
                        </m:ctrlPr>
                      </m:fPr>
                      <m:num>
                        <m:r>
                          <a:rPr lang="fr-FR" b="0" i="1" smtClean="0">
                            <a:latin typeface="Cambria Math" panose="02040503050406030204" pitchFamily="18" charset="0"/>
                            <a:cs typeface="Calibri" panose="020F0502020204030204" pitchFamily="34" charset="0"/>
                          </a:rPr>
                          <m:t>1</m:t>
                        </m:r>
                      </m:num>
                      <m:den>
                        <m:r>
                          <a:rPr lang="fr-FR" b="0" i="1" smtClean="0">
                            <a:latin typeface="Cambria Math" panose="02040503050406030204" pitchFamily="18" charset="0"/>
                            <a:cs typeface="Calibri" panose="020F0502020204030204" pitchFamily="34" charset="0"/>
                          </a:rPr>
                          <m:t>5</m:t>
                        </m:r>
                      </m:den>
                    </m:f>
                    <m:r>
                      <a:rPr lang="fr-FR" b="0" i="1" smtClean="0">
                        <a:latin typeface="Cambria Math" panose="02040503050406030204" pitchFamily="18" charset="0"/>
                        <a:cs typeface="Calibri" panose="020F0502020204030204" pitchFamily="34" charset="0"/>
                      </a:rPr>
                      <m:t>−…</m:t>
                    </m:r>
                    <m:r>
                      <a:rPr lang="fr-FR" b="0" i="0" smtClean="0">
                        <a:latin typeface="Cambria Math" panose="02040503050406030204" pitchFamily="18" charset="0"/>
                        <a:cs typeface="Calibri" panose="020F0502020204030204" pitchFamily="34" charset="0"/>
                      </a:rPr>
                      <m:t> </m:t>
                    </m:r>
                  </m:oMath>
                </a14:m>
                <a:r>
                  <a:rPr lang="fr-FR" dirty="0">
                    <a:latin typeface="Calibri" panose="020F0502020204030204" pitchFamily="34" charset="0"/>
                    <a:cs typeface="Calibri" panose="020F0502020204030204" pitchFamily="34" charset="0"/>
                  </a:rPr>
                  <a:t>ou </a:t>
                </a:r>
                <a14:m>
                  <m:oMath xmlns:m="http://schemas.openxmlformats.org/officeDocument/2006/math">
                    <m:r>
                      <a:rPr lang="fr-FR" i="1" smtClean="0">
                        <a:latin typeface="Cambria Math" panose="02040503050406030204" pitchFamily="18" charset="0"/>
                        <a:ea typeface="Cambria Math" panose="02040503050406030204" pitchFamily="18" charset="0"/>
                        <a:cs typeface="Calibri" panose="020F0502020204030204" pitchFamily="34" charset="0"/>
                      </a:rPr>
                      <m:t>𝜋</m:t>
                    </m:r>
                    <m:r>
                      <a:rPr lang="fr-FR" b="0" i="1" smtClean="0">
                        <a:latin typeface="Cambria Math" panose="02040503050406030204" pitchFamily="18" charset="0"/>
                        <a:ea typeface="Cambria Math" panose="02040503050406030204" pitchFamily="18" charset="0"/>
                        <a:cs typeface="Calibri" panose="020F0502020204030204" pitchFamily="34" charset="0"/>
                      </a:rPr>
                      <m:t>=3+</m:t>
                    </m:r>
                    <m:f>
                      <m:fPr>
                        <m:ctrlPr>
                          <a:rPr lang="fr-FR" b="0" i="1" smtClean="0">
                            <a:latin typeface="Cambria Math" panose="02040503050406030204" pitchFamily="18" charset="0"/>
                            <a:ea typeface="Cambria Math" panose="02040503050406030204" pitchFamily="18" charset="0"/>
                            <a:cs typeface="Calibri" panose="020F0502020204030204" pitchFamily="34" charset="0"/>
                          </a:rPr>
                        </m:ctrlPr>
                      </m:fPr>
                      <m:num>
                        <m:r>
                          <a:rPr lang="fr-FR" b="0" i="1" smtClean="0">
                            <a:latin typeface="Cambria Math" panose="02040503050406030204" pitchFamily="18" charset="0"/>
                            <a:ea typeface="Cambria Math" panose="02040503050406030204" pitchFamily="18" charset="0"/>
                            <a:cs typeface="Calibri" panose="020F0502020204030204" pitchFamily="34" charset="0"/>
                          </a:rPr>
                          <m:t>1</m:t>
                        </m:r>
                      </m:num>
                      <m:den>
                        <m:r>
                          <a:rPr lang="fr-FR" b="0" i="1" smtClean="0">
                            <a:latin typeface="Cambria Math" panose="02040503050406030204" pitchFamily="18" charset="0"/>
                            <a:ea typeface="Cambria Math" panose="02040503050406030204" pitchFamily="18" charset="0"/>
                            <a:cs typeface="Calibri" panose="020F0502020204030204" pitchFamily="34" charset="0"/>
                          </a:rPr>
                          <m:t>7+</m:t>
                        </m:r>
                        <m:f>
                          <m:fPr>
                            <m:ctrlPr>
                              <a:rPr lang="fr-FR" b="0" i="1" smtClean="0">
                                <a:latin typeface="Cambria Math" panose="02040503050406030204" pitchFamily="18" charset="0"/>
                                <a:ea typeface="Cambria Math" panose="02040503050406030204" pitchFamily="18" charset="0"/>
                                <a:cs typeface="Calibri" panose="020F0502020204030204" pitchFamily="34" charset="0"/>
                              </a:rPr>
                            </m:ctrlPr>
                          </m:fPr>
                          <m:num>
                            <m:r>
                              <a:rPr lang="fr-FR" b="0" i="1" smtClean="0">
                                <a:latin typeface="Cambria Math" panose="02040503050406030204" pitchFamily="18" charset="0"/>
                                <a:ea typeface="Cambria Math" panose="02040503050406030204" pitchFamily="18" charset="0"/>
                                <a:cs typeface="Calibri" panose="020F0502020204030204" pitchFamily="34" charset="0"/>
                              </a:rPr>
                              <m:t>1</m:t>
                            </m:r>
                          </m:num>
                          <m:den>
                            <m:r>
                              <a:rPr lang="fr-FR" b="0" i="1" smtClean="0">
                                <a:latin typeface="Cambria Math" panose="02040503050406030204" pitchFamily="18" charset="0"/>
                                <a:ea typeface="Cambria Math" panose="02040503050406030204" pitchFamily="18" charset="0"/>
                                <a:cs typeface="Calibri" panose="020F0502020204030204" pitchFamily="34" charset="0"/>
                              </a:rPr>
                              <m:t>15+</m:t>
                            </m:r>
                            <m:f>
                              <m:fPr>
                                <m:ctrlPr>
                                  <a:rPr lang="fr-FR" b="0" i="1" smtClean="0">
                                    <a:latin typeface="Cambria Math" panose="02040503050406030204" pitchFamily="18" charset="0"/>
                                    <a:ea typeface="Cambria Math" panose="02040503050406030204" pitchFamily="18" charset="0"/>
                                    <a:cs typeface="Calibri" panose="020F0502020204030204" pitchFamily="34" charset="0"/>
                                  </a:rPr>
                                </m:ctrlPr>
                              </m:fPr>
                              <m:num>
                                <m:r>
                                  <a:rPr lang="fr-FR" b="0" i="1" smtClean="0">
                                    <a:latin typeface="Cambria Math" panose="02040503050406030204" pitchFamily="18" charset="0"/>
                                    <a:ea typeface="Cambria Math" panose="02040503050406030204" pitchFamily="18" charset="0"/>
                                    <a:cs typeface="Calibri" panose="020F0502020204030204" pitchFamily="34" charset="0"/>
                                  </a:rPr>
                                  <m:t>1</m:t>
                                </m:r>
                              </m:num>
                              <m:den>
                                <m:r>
                                  <a:rPr lang="fr-FR" b="0" i="1" smtClean="0">
                                    <a:latin typeface="Cambria Math" panose="02040503050406030204" pitchFamily="18" charset="0"/>
                                    <a:ea typeface="Cambria Math" panose="02040503050406030204" pitchFamily="18" charset="0"/>
                                    <a:cs typeface="Calibri" panose="020F0502020204030204" pitchFamily="34" charset="0"/>
                                  </a:rPr>
                                  <m:t>1+</m:t>
                                </m:r>
                                <m:f>
                                  <m:fPr>
                                    <m:ctrlPr>
                                      <a:rPr lang="fr-FR" b="0" i="1" smtClean="0">
                                        <a:latin typeface="Cambria Math" panose="02040503050406030204" pitchFamily="18" charset="0"/>
                                        <a:ea typeface="Cambria Math" panose="02040503050406030204" pitchFamily="18" charset="0"/>
                                        <a:cs typeface="Calibri" panose="020F0502020204030204" pitchFamily="34" charset="0"/>
                                      </a:rPr>
                                    </m:ctrlPr>
                                  </m:fPr>
                                  <m:num>
                                    <m:r>
                                      <a:rPr lang="fr-FR" b="0" i="1" smtClean="0">
                                        <a:latin typeface="Cambria Math" panose="02040503050406030204" pitchFamily="18" charset="0"/>
                                        <a:ea typeface="Cambria Math" panose="02040503050406030204" pitchFamily="18" charset="0"/>
                                        <a:cs typeface="Calibri" panose="020F0502020204030204" pitchFamily="34" charset="0"/>
                                      </a:rPr>
                                      <m:t>1</m:t>
                                    </m:r>
                                  </m:num>
                                  <m:den>
                                    <m:r>
                                      <a:rPr lang="fr-FR" b="0" i="1" smtClean="0">
                                        <a:latin typeface="Cambria Math" panose="02040503050406030204" pitchFamily="18" charset="0"/>
                                        <a:ea typeface="Cambria Math" panose="02040503050406030204" pitchFamily="18" charset="0"/>
                                        <a:cs typeface="Calibri" panose="020F0502020204030204" pitchFamily="34" charset="0"/>
                                      </a:rPr>
                                      <m:t>292+…</m:t>
                                    </m:r>
                                  </m:den>
                                </m:f>
                              </m:den>
                            </m:f>
                          </m:den>
                        </m:f>
                      </m:den>
                    </m:f>
                  </m:oMath>
                </a14:m>
                <a:r>
                  <a:rPr lang="fr-FR" dirty="0">
                    <a:latin typeface="Calibri" panose="020F0502020204030204" pitchFamily="34" charset="0"/>
                    <a:cs typeface="Calibri" panose="020F0502020204030204" pitchFamily="34" charset="0"/>
                  </a:rPr>
                  <a:t> (c’est une </a:t>
                </a:r>
                <a:r>
                  <a:rPr lang="fr-FR" i="1" dirty="0">
                    <a:latin typeface="Calibri" panose="020F0502020204030204" pitchFamily="34" charset="0"/>
                    <a:cs typeface="Calibri" panose="020F0502020204030204" pitchFamily="34" charset="0"/>
                  </a:rPr>
                  <a:t>fraction continue</a:t>
                </a:r>
                <a:r>
                  <a:rPr lang="fr-FR" dirty="0">
                    <a:latin typeface="Calibri" panose="020F0502020204030204" pitchFamily="34" charset="0"/>
                    <a:cs typeface="Calibri" panose="020F0502020204030204" pitchFamily="34" charset="0"/>
                  </a:rPr>
                  <a:t>)</a:t>
                </a:r>
              </a:p>
              <a:p>
                <a:pPr marL="3240000" indent="0">
                  <a:buNone/>
                </a:pPr>
                <a:r>
                  <a:rPr lang="fr-FR" dirty="0">
                    <a:latin typeface="Calibri" panose="020F0502020204030204" pitchFamily="34" charset="0"/>
                    <a:cs typeface="Calibri" panose="020F0502020204030204" pitchFamily="34" charset="0"/>
                  </a:rPr>
                  <a:t>Et beaucoup d’autres formules utilisant des fonctions trigonométriques, notamment la </a:t>
                </a:r>
                <a:r>
                  <a:rPr lang="fr-FR" i="1" dirty="0">
                    <a:latin typeface="Calibri" panose="020F0502020204030204" pitchFamily="34" charset="0"/>
                    <a:cs typeface="Calibri" panose="020F0502020204030204" pitchFamily="34" charset="0"/>
                  </a:rPr>
                  <a:t>formule de Machin </a:t>
                </a:r>
                <a:r>
                  <a:rPr lang="fr-FR" dirty="0">
                    <a:latin typeface="Calibri" panose="020F0502020204030204" pitchFamily="34" charset="0"/>
                    <a:cs typeface="Calibri" panose="020F0502020204030204" pitchFamily="34" charset="0"/>
                  </a:rPr>
                  <a:t>(1706). Fin XIXe, William </a:t>
                </a:r>
                <a:r>
                  <a:rPr lang="fr-FR" dirty="0" err="1">
                    <a:latin typeface="Calibri" panose="020F0502020204030204" pitchFamily="34" charset="0"/>
                    <a:cs typeface="Calibri" panose="020F0502020204030204" pitchFamily="34" charset="0"/>
                  </a:rPr>
                  <a:t>Shanks</a:t>
                </a:r>
                <a:r>
                  <a:rPr lang="fr-FR" dirty="0">
                    <a:latin typeface="Calibri" panose="020F0502020204030204" pitchFamily="34" charset="0"/>
                    <a:cs typeface="Calibri" panose="020F0502020204030204" pitchFamily="34" charset="0"/>
                  </a:rPr>
                  <a:t> donne 707 décimales (reproduites, erreurs corrigées, au Palais de la découverte). C’est le dernier calcul </a:t>
                </a:r>
                <a:r>
                  <a:rPr lang="fr-FR" i="1" dirty="0">
                    <a:latin typeface="Calibri" panose="020F0502020204030204" pitchFamily="34" charset="0"/>
                    <a:cs typeface="Calibri" panose="020F0502020204030204" pitchFamily="34" charset="0"/>
                  </a:rPr>
                  <a:t> à la main. </a:t>
                </a:r>
                <a:endParaRPr lang="fr-FR" dirty="0">
                  <a:latin typeface="Calibri" panose="020F0502020204030204" pitchFamily="34" charset="0"/>
                  <a:cs typeface="Calibri" panose="020F0502020204030204" pitchFamily="34" charset="0"/>
                </a:endParaRPr>
              </a:p>
            </p:txBody>
          </p:sp>
        </mc:Choice>
        <mc:Fallback xmlns="">
          <p:sp>
            <p:nvSpPr>
              <p:cNvPr id="3" name="Espace réservé du contenu 2">
                <a:extLst>
                  <a:ext uri="{FF2B5EF4-FFF2-40B4-BE49-F238E27FC236}">
                    <a16:creationId xmlns:a16="http://schemas.microsoft.com/office/drawing/2014/main" id="{65149CB5-F710-87BA-9802-4CF67652E5A5}"/>
                  </a:ext>
                </a:extLst>
              </p:cNvPr>
              <p:cNvSpPr>
                <a:spLocks noGrp="1" noRot="1" noChangeAspect="1" noMove="1" noResize="1" noEditPoints="1" noAdjustHandles="1" noChangeArrowheads="1" noChangeShapeType="1" noTextEdit="1"/>
              </p:cNvSpPr>
              <p:nvPr>
                <p:ph idx="1"/>
              </p:nvPr>
            </p:nvSpPr>
            <p:spPr>
              <a:xfrm>
                <a:off x="287676" y="1959188"/>
                <a:ext cx="11568702" cy="4564509"/>
              </a:xfrm>
              <a:blipFill>
                <a:blip r:embed="rId4"/>
                <a:stretch>
                  <a:fillRect l="-948" t="-3338" r="-527" b="-3071"/>
                </a:stretch>
              </a:blipFill>
            </p:spPr>
            <p:txBody>
              <a:bodyPr/>
              <a:lstStyle/>
              <a:p>
                <a:r>
                  <a:rPr lang="fr-FR">
                    <a:noFill/>
                  </a:rPr>
                  <a:t> </a:t>
                </a:r>
              </a:p>
            </p:txBody>
          </p:sp>
        </mc:Fallback>
      </mc:AlternateContent>
      <p:pic>
        <p:nvPicPr>
          <p:cNvPr id="7" name="Image 6" descr="Une image contenant capture d’écran, noir et blanc, intérieur, mur&#10;&#10;Description générée automatiquement">
            <a:extLst>
              <a:ext uri="{FF2B5EF4-FFF2-40B4-BE49-F238E27FC236}">
                <a16:creationId xmlns:a16="http://schemas.microsoft.com/office/drawing/2014/main" id="{A67BA3E1-88BE-0677-89EB-C73AB1D5FCB4}"/>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35622" y="4564658"/>
            <a:ext cx="3046716" cy="1959039"/>
          </a:xfrm>
          <a:prstGeom prst="rect">
            <a:avLst/>
          </a:prstGeom>
        </p:spPr>
      </p:pic>
    </p:spTree>
    <p:extLst>
      <p:ext uri="{BB962C8B-B14F-4D97-AF65-F5344CB8AC3E}">
        <p14:creationId xmlns:p14="http://schemas.microsoft.com/office/powerpoint/2010/main" val="1723507863"/>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re 1">
                <a:extLst>
                  <a:ext uri="{FF2B5EF4-FFF2-40B4-BE49-F238E27FC236}">
                    <a16:creationId xmlns:a16="http://schemas.microsoft.com/office/drawing/2014/main" id="{52090A72-DAAB-5ACE-6091-DAEFF78A1011}"/>
                  </a:ext>
                </a:extLst>
              </p:cNvPr>
              <p:cNvSpPr>
                <a:spLocks noGrp="1"/>
              </p:cNvSpPr>
              <p:nvPr>
                <p:ph type="title"/>
              </p:nvPr>
            </p:nvSpPr>
            <p:spPr/>
            <p:txBody>
              <a:bodyPr>
                <a:noAutofit/>
              </a:bodyPr>
              <a:lstStyle/>
              <a:p>
                <a:pPr algn="ctr"/>
                <a:r>
                  <a:rPr lang="fr-FR" sz="9600" dirty="0">
                    <a:solidFill>
                      <a:srgbClr val="C00000"/>
                    </a:solidFill>
                    <a:latin typeface="Times New Roman" panose="02020603050405020304" pitchFamily="18" charset="0"/>
                    <a:cs typeface="Times New Roman" panose="02020603050405020304" pitchFamily="18" charset="0"/>
                  </a:rPr>
                  <a:t>Le nombre </a:t>
                </a:r>
                <a14:m>
                  <m:oMath xmlns:m="http://schemas.openxmlformats.org/officeDocument/2006/math">
                    <m:r>
                      <a:rPr lang="fr-FR" sz="9600" i="1" smtClean="0">
                        <a:solidFill>
                          <a:srgbClr val="C00000"/>
                        </a:solidFill>
                        <a:latin typeface="Cambria Math" panose="02040503050406030204" pitchFamily="18" charset="0"/>
                        <a:ea typeface="Cambria Math" panose="02040503050406030204" pitchFamily="18" charset="0"/>
                        <a:cs typeface="Times New Roman" panose="02020603050405020304" pitchFamily="18" charset="0"/>
                      </a:rPr>
                      <m:t>𝜋</m:t>
                    </m:r>
                  </m:oMath>
                </a14:m>
                <a:endParaRPr lang="fr-FR" sz="9600" dirty="0">
                  <a:solidFill>
                    <a:srgbClr val="C00000"/>
                  </a:solidFill>
                  <a:latin typeface="Times New Roman" panose="02020603050405020304" pitchFamily="18" charset="0"/>
                  <a:cs typeface="Times New Roman" panose="02020603050405020304" pitchFamily="18" charset="0"/>
                </a:endParaRPr>
              </a:p>
            </p:txBody>
          </p:sp>
        </mc:Choice>
        <mc:Fallback xmlns="">
          <p:sp>
            <p:nvSpPr>
              <p:cNvPr id="2" name="Titre 1">
                <a:extLst>
                  <a:ext uri="{FF2B5EF4-FFF2-40B4-BE49-F238E27FC236}">
                    <a16:creationId xmlns:a16="http://schemas.microsoft.com/office/drawing/2014/main" id="{52090A72-DAAB-5ACE-6091-DAEFF78A1011}"/>
                  </a:ext>
                </a:extLst>
              </p:cNvPr>
              <p:cNvSpPr>
                <a:spLocks noGrp="1" noRot="1" noChangeAspect="1" noMove="1" noResize="1" noEditPoints="1" noAdjustHandles="1" noChangeArrowheads="1" noChangeShapeType="1" noTextEdit="1"/>
              </p:cNvSpPr>
              <p:nvPr>
                <p:ph type="title"/>
              </p:nvPr>
            </p:nvSpPr>
            <p:spPr>
              <a:blipFill>
                <a:blip r:embed="rId3"/>
                <a:stretch>
                  <a:fillRect t="-38710" b="-5530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DEF6F4CD-261F-59EB-D395-272B08243A21}"/>
                  </a:ext>
                </a:extLst>
              </p:cNvPr>
              <p:cNvSpPr>
                <a:spLocks noGrp="1"/>
              </p:cNvSpPr>
              <p:nvPr>
                <p:ph idx="1"/>
              </p:nvPr>
            </p:nvSpPr>
            <p:spPr>
              <a:xfrm>
                <a:off x="838200" y="1825625"/>
                <a:ext cx="10515600" cy="4794250"/>
              </a:xfrm>
            </p:spPr>
            <p:txBody>
              <a:bodyPr>
                <a:normAutofit fontScale="92500" lnSpcReduction="10000"/>
              </a:bodyPr>
              <a:lstStyle/>
              <a:p>
                <a:pPr marL="0" indent="0">
                  <a:buNone/>
                </a:pPr>
                <a:r>
                  <a:rPr lang="fr-FR" dirty="0">
                    <a:latin typeface="Calibri" panose="020F0502020204030204" pitchFamily="34" charset="0"/>
                    <a:cs typeface="Calibri" panose="020F0502020204030204" pitchFamily="34" charset="0"/>
                  </a:rPr>
                  <a:t>En 1761, Johan-Heinrich Lambert (1828 – 1877) publie un mémoire pour l’Académie des sciences de Berlin : </a:t>
                </a:r>
                <a14:m>
                  <m:oMath xmlns:m="http://schemas.openxmlformats.org/officeDocument/2006/math">
                    <m:r>
                      <a:rPr lang="fr-FR" i="1" smtClean="0">
                        <a:latin typeface="Cambria Math" panose="02040503050406030204" pitchFamily="18" charset="0"/>
                        <a:ea typeface="Cambria Math" panose="02040503050406030204" pitchFamily="18" charset="0"/>
                        <a:cs typeface="Calibri" panose="020F0502020204030204" pitchFamily="34" charset="0"/>
                      </a:rPr>
                      <m:t>𝜋</m:t>
                    </m:r>
                    <m:r>
                      <a:rPr lang="fr-FR" b="0" i="1" smtClean="0">
                        <a:latin typeface="Cambria Math" panose="02040503050406030204" pitchFamily="18" charset="0"/>
                        <a:ea typeface="Cambria Math" panose="02040503050406030204" pitchFamily="18" charset="0"/>
                        <a:cs typeface="Calibri" panose="020F0502020204030204" pitchFamily="34" charset="0"/>
                      </a:rPr>
                      <m:t> </m:t>
                    </m:r>
                  </m:oMath>
                </a14:m>
                <a:r>
                  <a:rPr lang="fr-FR" dirty="0">
                    <a:latin typeface="Calibri" panose="020F0502020204030204" pitchFamily="34" charset="0"/>
                    <a:cs typeface="Calibri" panose="020F0502020204030204" pitchFamily="34" charset="0"/>
                  </a:rPr>
                  <a:t>est </a:t>
                </a:r>
                <a:r>
                  <a:rPr lang="fr-FR" i="1" dirty="0">
                    <a:latin typeface="Calibri" panose="020F0502020204030204" pitchFamily="34" charset="0"/>
                    <a:cs typeface="Calibri" panose="020F0502020204030204" pitchFamily="34" charset="0"/>
                  </a:rPr>
                  <a:t>irrationnel </a:t>
                </a:r>
              </a:p>
              <a:p>
                <a:pPr marL="0" indent="0">
                  <a:buNone/>
                </a:pPr>
                <a:r>
                  <a:rPr lang="fr-FR" dirty="0">
                    <a:latin typeface="Calibri" panose="020F0502020204030204" pitchFamily="34" charset="0"/>
                    <a:cs typeface="Calibri" panose="020F0502020204030204" pitchFamily="34" charset="0"/>
                  </a:rPr>
                  <a:t>En 1882, Ferdinand von Lindemann (1852 – 1939) montre que </a:t>
                </a:r>
                <a14:m>
                  <m:oMath xmlns:m="http://schemas.openxmlformats.org/officeDocument/2006/math">
                    <m:r>
                      <a:rPr lang="fr-FR" i="1" smtClean="0">
                        <a:latin typeface="Cambria Math" panose="02040503050406030204" pitchFamily="18" charset="0"/>
                        <a:ea typeface="Cambria Math" panose="02040503050406030204" pitchFamily="18" charset="0"/>
                        <a:cs typeface="Calibri" panose="020F0502020204030204" pitchFamily="34" charset="0"/>
                      </a:rPr>
                      <m:t>𝜋</m:t>
                    </m:r>
                  </m:oMath>
                </a14:m>
                <a:r>
                  <a:rPr lang="fr-FR" dirty="0">
                    <a:latin typeface="Calibri" panose="020F0502020204030204" pitchFamily="34" charset="0"/>
                    <a:cs typeface="Calibri" panose="020F0502020204030204" pitchFamily="34" charset="0"/>
                  </a:rPr>
                  <a:t> et </a:t>
                </a:r>
                <a14:m>
                  <m:oMath xmlns:m="http://schemas.openxmlformats.org/officeDocument/2006/math">
                    <m:r>
                      <a:rPr lang="fr-FR" i="1">
                        <a:latin typeface="Cambria Math" panose="02040503050406030204" pitchFamily="18" charset="0"/>
                        <a:ea typeface="Cambria Math" panose="02040503050406030204" pitchFamily="18" charset="0"/>
                        <a:cs typeface="Calibri" panose="020F0502020204030204" pitchFamily="34" charset="0"/>
                      </a:rPr>
                      <m:t>𝜋</m:t>
                    </m:r>
                  </m:oMath>
                </a14:m>
                <a:r>
                  <a:rPr lang="fr-FR" dirty="0">
                    <a:latin typeface="Calibri" panose="020F0502020204030204" pitchFamily="34" charset="0"/>
                    <a:cs typeface="Calibri" panose="020F0502020204030204" pitchFamily="34" charset="0"/>
                  </a:rPr>
                  <a:t>² ne sont pas </a:t>
                </a:r>
                <a:r>
                  <a:rPr lang="fr-FR" i="1" dirty="0">
                    <a:latin typeface="Calibri" panose="020F0502020204030204" pitchFamily="34" charset="0"/>
                    <a:cs typeface="Calibri" panose="020F0502020204030204" pitchFamily="34" charset="0"/>
                  </a:rPr>
                  <a:t>algébriques </a:t>
                </a:r>
                <a:r>
                  <a:rPr lang="fr-FR" dirty="0">
                    <a:latin typeface="Calibri" panose="020F0502020204030204" pitchFamily="34" charset="0"/>
                    <a:cs typeface="Calibri" panose="020F0502020204030204" pitchFamily="34" charset="0"/>
                  </a:rPr>
                  <a:t>(pas racines d’équations polynomiales à coefficients rationnels) et donc sont </a:t>
                </a:r>
                <a:r>
                  <a:rPr lang="fr-FR" i="1" dirty="0">
                    <a:latin typeface="Calibri" panose="020F0502020204030204" pitchFamily="34" charset="0"/>
                    <a:cs typeface="Calibri" panose="020F0502020204030204" pitchFamily="34" charset="0"/>
                  </a:rPr>
                  <a:t>transcendants</a:t>
                </a:r>
              </a:p>
              <a:p>
                <a:pPr marL="0" indent="0">
                  <a:buNone/>
                </a:pPr>
                <a:r>
                  <a:rPr lang="fr-FR" dirty="0">
                    <a:latin typeface="Calibri" panose="020F0502020204030204" pitchFamily="34" charset="0"/>
                    <a:cs typeface="Calibri" panose="020F0502020204030204" pitchFamily="34" charset="0"/>
                  </a:rPr>
                  <a:t>L’existence de nombres transcendants avait été prouvée par Joseph Liouville (1809 – 1882) en 1844</a:t>
                </a:r>
              </a:p>
              <a:p>
                <a:pPr marL="0" indent="0">
                  <a:buNone/>
                </a:pPr>
                <a:r>
                  <a:rPr lang="fr-FR" dirty="0">
                    <a:latin typeface="Calibri" panose="020F0502020204030204" pitchFamily="34" charset="0"/>
                    <a:cs typeface="Calibri" panose="020F0502020204030204" pitchFamily="34" charset="0"/>
                  </a:rPr>
                  <a:t>Pierre-Laurent </a:t>
                </a:r>
                <a:r>
                  <a:rPr lang="fr-FR" dirty="0" err="1">
                    <a:latin typeface="Calibri" panose="020F0502020204030204" pitchFamily="34" charset="0"/>
                    <a:cs typeface="Calibri" panose="020F0502020204030204" pitchFamily="34" charset="0"/>
                  </a:rPr>
                  <a:t>Wantzel</a:t>
                </a:r>
                <a:r>
                  <a:rPr lang="fr-FR" dirty="0">
                    <a:latin typeface="Calibri" panose="020F0502020204030204" pitchFamily="34" charset="0"/>
                    <a:cs typeface="Calibri" panose="020F0502020204030204" pitchFamily="34" charset="0"/>
                  </a:rPr>
                  <a:t> (1814 – 1848) avait établi en 1837 que les points constructibles à la règle et au compas ont des coordonnées solutions d’équations dont le degré est une puissance de 2.</a:t>
                </a:r>
              </a:p>
              <a:p>
                <a:pPr marL="0" indent="0">
                  <a:buNone/>
                </a:pPr>
                <a:r>
                  <a:rPr lang="fr-FR" sz="5400" dirty="0">
                    <a:solidFill>
                      <a:srgbClr val="C00000"/>
                    </a:solidFill>
                    <a:latin typeface="Times New Roman" panose="02020603050405020304" pitchFamily="18" charset="0"/>
                    <a:cs typeface="Times New Roman" panose="02020603050405020304" pitchFamily="18" charset="0"/>
                  </a:rPr>
                  <a:t>La quadrature du cercle est impossible</a:t>
                </a:r>
              </a:p>
              <a:p>
                <a:pPr marL="0" indent="0" algn="r">
                  <a:buNone/>
                </a:pPr>
                <a:endParaRPr lang="fr-FR" sz="4000" dirty="0">
                  <a:solidFill>
                    <a:srgbClr val="C00000"/>
                  </a:solidFill>
                  <a:latin typeface="Calibri" panose="020F0502020204030204" pitchFamily="34" charset="0"/>
                  <a:cs typeface="Calibri" panose="020F0502020204030204" pitchFamily="34" charset="0"/>
                </a:endParaRPr>
              </a:p>
              <a:p>
                <a:pPr marL="0" indent="0">
                  <a:buNone/>
                </a:pPr>
                <a:endParaRPr lang="fr-FR" dirty="0">
                  <a:latin typeface="Calibri" panose="020F0502020204030204" pitchFamily="34" charset="0"/>
                  <a:cs typeface="Calibri" panose="020F0502020204030204" pitchFamily="34" charset="0"/>
                </a:endParaRPr>
              </a:p>
            </p:txBody>
          </p:sp>
        </mc:Choice>
        <mc:Fallback xmlns="">
          <p:sp>
            <p:nvSpPr>
              <p:cNvPr id="3" name="Espace réservé du contenu 2">
                <a:extLst>
                  <a:ext uri="{FF2B5EF4-FFF2-40B4-BE49-F238E27FC236}">
                    <a16:creationId xmlns:a16="http://schemas.microsoft.com/office/drawing/2014/main" id="{DEF6F4CD-261F-59EB-D395-272B08243A21}"/>
                  </a:ext>
                </a:extLst>
              </p:cNvPr>
              <p:cNvSpPr>
                <a:spLocks noGrp="1" noRot="1" noChangeAspect="1" noMove="1" noResize="1" noEditPoints="1" noAdjustHandles="1" noChangeArrowheads="1" noChangeShapeType="1" noTextEdit="1"/>
              </p:cNvSpPr>
              <p:nvPr>
                <p:ph idx="1"/>
              </p:nvPr>
            </p:nvSpPr>
            <p:spPr>
              <a:xfrm>
                <a:off x="838200" y="1825625"/>
                <a:ext cx="10515600" cy="4794250"/>
              </a:xfrm>
              <a:blipFill>
                <a:blip r:embed="rId4"/>
                <a:stretch>
                  <a:fillRect l="-2783" t="-2541"/>
                </a:stretch>
              </a:blipFill>
            </p:spPr>
            <p:txBody>
              <a:bodyPr/>
              <a:lstStyle/>
              <a:p>
                <a:r>
                  <a:rPr lang="fr-FR">
                    <a:noFill/>
                  </a:rPr>
                  <a:t> </a:t>
                </a:r>
              </a:p>
            </p:txBody>
          </p:sp>
        </mc:Fallback>
      </mc:AlternateContent>
    </p:spTree>
    <p:extLst>
      <p:ext uri="{BB962C8B-B14F-4D97-AF65-F5344CB8AC3E}">
        <p14:creationId xmlns:p14="http://schemas.microsoft.com/office/powerpoint/2010/main" val="32679798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77C5D9-EFAA-A129-0CEE-F6CEA28FE2BC}"/>
              </a:ext>
            </a:extLst>
          </p:cNvPr>
          <p:cNvSpPr>
            <a:spLocks noGrp="1"/>
          </p:cNvSpPr>
          <p:nvPr>
            <p:ph type="title"/>
          </p:nvPr>
        </p:nvSpPr>
        <p:spPr/>
        <p:txBody>
          <a:bodyPr>
            <a:normAutofit/>
          </a:bodyPr>
          <a:lstStyle/>
          <a:p>
            <a:r>
              <a:rPr lang="fr-FR" sz="8800" dirty="0">
                <a:solidFill>
                  <a:srgbClr val="C00000"/>
                </a:solidFill>
                <a:latin typeface="Times New Roman" panose="02020603050405020304" pitchFamily="18" charset="0"/>
                <a:cs typeface="Times New Roman" panose="02020603050405020304" pitchFamily="18" charset="0"/>
              </a:rPr>
              <a:t>Que peut l’ordinateur?</a:t>
            </a:r>
          </a:p>
        </p:txBody>
      </p:sp>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8FBE1F3A-1E43-6403-DBD8-FCF0CA6CB120}"/>
                  </a:ext>
                </a:extLst>
              </p:cNvPr>
              <p:cNvSpPr>
                <a:spLocks noGrp="1"/>
              </p:cNvSpPr>
              <p:nvPr>
                <p:ph idx="1"/>
              </p:nvPr>
            </p:nvSpPr>
            <p:spPr>
              <a:xfrm>
                <a:off x="496865" y="1788046"/>
                <a:ext cx="11198269" cy="4612753"/>
              </a:xfrm>
            </p:spPr>
            <p:txBody>
              <a:bodyPr>
                <a:normAutofit/>
              </a:bodyPr>
              <a:lstStyle/>
              <a:p>
                <a:pPr marL="0" indent="0">
                  <a:buNone/>
                </a:pPr>
                <a:r>
                  <a:rPr lang="fr-FR" sz="2400" b="1" i="1" dirty="0">
                    <a:latin typeface="Times New Roman" panose="02020603050405020304" pitchFamily="18" charset="0"/>
                    <a:cs typeface="Times New Roman" panose="02020603050405020304" pitchFamily="18" charset="0"/>
                  </a:rPr>
                  <a:t>Remarque préalable : « … quatre décimales font connaître </a:t>
                </a:r>
                <a14:m>
                  <m:oMath xmlns:m="http://schemas.openxmlformats.org/officeDocument/2006/math">
                    <m:r>
                      <a:rPr lang="fr-FR" sz="2400" i="1" smtClean="0">
                        <a:latin typeface="Cambria Math" panose="02040503050406030204" pitchFamily="18" charset="0"/>
                        <a:ea typeface="Cambria Math" panose="02040503050406030204" pitchFamily="18" charset="0"/>
                        <a:cs typeface="Calibri" panose="020F0502020204030204" pitchFamily="34" charset="0"/>
                      </a:rPr>
                      <m:t>𝜋</m:t>
                    </m:r>
                  </m:oMath>
                </a14:m>
                <a:r>
                  <a:rPr lang="fr-FR" sz="2400" b="1" i="1" dirty="0">
                    <a:latin typeface="Times New Roman" panose="02020603050405020304" pitchFamily="18" charset="0"/>
                    <a:cs typeface="Times New Roman" panose="02020603050405020304" pitchFamily="18" charset="0"/>
                  </a:rPr>
                  <a:t> avec une précision suffisante pour les besoins pratiques. Avec 16 décimales, on obtient à l’épaisseur d’un cheveu près la longueur d’une circonférence ayant pour rayon la distance moyenne de la Terre au Soleil… » </a:t>
                </a:r>
                <a:r>
                  <a:rPr lang="fr-FR" sz="2400" b="1" dirty="0">
                    <a:latin typeface="Times New Roman" panose="02020603050405020304" pitchFamily="18" charset="0"/>
                    <a:cs typeface="Times New Roman" panose="02020603050405020304" pitchFamily="18" charset="0"/>
                  </a:rPr>
                  <a:t>(Paul DUBREIL)</a:t>
                </a:r>
              </a:p>
              <a:p>
                <a:pPr marL="3384000" indent="0">
                  <a:buNone/>
                </a:pPr>
                <a:r>
                  <a:rPr lang="fr-FR" sz="2400" dirty="0">
                    <a:latin typeface="Calibri" panose="020F0502020204030204" pitchFamily="34" charset="0"/>
                    <a:cs typeface="Calibri" panose="020F0502020204030204" pitchFamily="34" charset="0"/>
                  </a:rPr>
                  <a:t>Même s’il existe encore des questions non résolues sur </a:t>
                </a:r>
                <a14:m>
                  <m:oMath xmlns:m="http://schemas.openxmlformats.org/officeDocument/2006/math">
                    <m:r>
                      <a:rPr lang="fr-FR" sz="2400" i="1" smtClean="0">
                        <a:latin typeface="Cambria Math" panose="02040503050406030204" pitchFamily="18" charset="0"/>
                        <a:ea typeface="Cambria Math" panose="02040503050406030204" pitchFamily="18" charset="0"/>
                        <a:cs typeface="Calibri" panose="020F0502020204030204" pitchFamily="34" charset="0"/>
                      </a:rPr>
                      <m:t>𝜋</m:t>
                    </m:r>
                  </m:oMath>
                </a14:m>
                <a:r>
                  <a:rPr lang="fr-FR" sz="2400" dirty="0">
                    <a:latin typeface="Calibri" panose="020F0502020204030204" pitchFamily="34" charset="0"/>
                    <a:cs typeface="Calibri" panose="020F0502020204030204" pitchFamily="34" charset="0"/>
                  </a:rPr>
                  <a:t> (par exemple, peut-on trouver la suite des chiffres de tout nombre entier dans la suite des décimales de </a:t>
                </a:r>
                <a14:m>
                  <m:oMath xmlns:m="http://schemas.openxmlformats.org/officeDocument/2006/math">
                    <m:r>
                      <a:rPr lang="fr-FR" sz="2400" i="1">
                        <a:latin typeface="Cambria Math" panose="02040503050406030204" pitchFamily="18" charset="0"/>
                        <a:ea typeface="Cambria Math" panose="02040503050406030204" pitchFamily="18" charset="0"/>
                        <a:cs typeface="Calibri" panose="020F0502020204030204" pitchFamily="34" charset="0"/>
                      </a:rPr>
                      <m:t>𝜋</m:t>
                    </m:r>
                  </m:oMath>
                </a14:m>
                <a:r>
                  <a:rPr lang="fr-FR" sz="2400" dirty="0">
                    <a:latin typeface="Calibri" panose="020F0502020204030204" pitchFamily="34" charset="0"/>
                    <a:cs typeface="Calibri" panose="020F0502020204030204" pitchFamily="34" charset="0"/>
                  </a:rPr>
                  <a:t>?), la suite de l’histoire consiste en l’élaboration de machines, d’algorithmes et de programmes capables de fournir des centaines puis des milliers et des milliards de décimales de </a:t>
                </a:r>
                <a14:m>
                  <m:oMath xmlns:m="http://schemas.openxmlformats.org/officeDocument/2006/math">
                    <m:r>
                      <a:rPr lang="fr-FR" sz="2400" i="1">
                        <a:latin typeface="Cambria Math" panose="02040503050406030204" pitchFamily="18" charset="0"/>
                        <a:ea typeface="Cambria Math" panose="02040503050406030204" pitchFamily="18" charset="0"/>
                        <a:cs typeface="Calibri" panose="020F0502020204030204" pitchFamily="34" charset="0"/>
                      </a:rPr>
                      <m:t>𝜋</m:t>
                    </m:r>
                  </m:oMath>
                </a14:m>
                <a:r>
                  <a:rPr lang="fr-FR" sz="2400" dirty="0">
                    <a:latin typeface="Calibri" panose="020F0502020204030204" pitchFamily="34" charset="0"/>
                    <a:cs typeface="Calibri" panose="020F0502020204030204" pitchFamily="34" charset="0"/>
                  </a:rPr>
                  <a:t>.</a:t>
                </a:r>
              </a:p>
              <a:p>
                <a:pPr marL="3384000" indent="0">
                  <a:buNone/>
                </a:pPr>
                <a:r>
                  <a:rPr lang="fr-FR" sz="2400" dirty="0">
                    <a:latin typeface="Calibri" panose="020F0502020204030204" pitchFamily="34" charset="0"/>
                    <a:cs typeface="Calibri" panose="020F0502020204030204" pitchFamily="34" charset="0"/>
                  </a:rPr>
                  <a:t>Cent billions de décimales en 2022 par Emma </a:t>
                </a:r>
                <a:r>
                  <a:rPr lang="fr-FR" sz="2400" dirty="0" err="1">
                    <a:latin typeface="Calibri" panose="020F0502020204030204" pitchFamily="34" charset="0"/>
                    <a:cs typeface="Calibri" panose="020F0502020204030204" pitchFamily="34" charset="0"/>
                  </a:rPr>
                  <a:t>Haruka</a:t>
                </a:r>
                <a:r>
                  <a:rPr lang="fr-FR" sz="2400" dirty="0">
                    <a:latin typeface="Calibri" panose="020F0502020204030204" pitchFamily="34" charset="0"/>
                    <a:cs typeface="Calibri" panose="020F0502020204030204" pitchFamily="34" charset="0"/>
                  </a:rPr>
                  <a:t> </a:t>
                </a:r>
                <a:r>
                  <a:rPr lang="fr-FR" sz="2400" dirty="0" err="1">
                    <a:latin typeface="Calibri" panose="020F0502020204030204" pitchFamily="34" charset="0"/>
                    <a:cs typeface="Calibri" panose="020F0502020204030204" pitchFamily="34" charset="0"/>
                  </a:rPr>
                  <a:t>Iwao</a:t>
                </a:r>
                <a:r>
                  <a:rPr lang="fr-FR" sz="2400" dirty="0">
                    <a:latin typeface="Calibri" panose="020F0502020204030204" pitchFamily="34" charset="0"/>
                    <a:cs typeface="Calibri" panose="020F0502020204030204" pitchFamily="34" charset="0"/>
                  </a:rPr>
                  <a:t> (Japonaise travaillant </a:t>
                </a:r>
                <a:r>
                  <a:rPr lang="fr-FR" sz="2400">
                    <a:latin typeface="Calibri" panose="020F0502020204030204" pitchFamily="34" charset="0"/>
                    <a:cs typeface="Calibri" panose="020F0502020204030204" pitchFamily="34" charset="0"/>
                  </a:rPr>
                  <a:t>aux Etats-Unis)</a:t>
                </a:r>
                <a:endParaRPr lang="fr-FR" sz="2400" dirty="0">
                  <a:latin typeface="Calibri" panose="020F0502020204030204" pitchFamily="34" charset="0"/>
                  <a:cs typeface="Calibri" panose="020F0502020204030204" pitchFamily="34" charset="0"/>
                </a:endParaRPr>
              </a:p>
            </p:txBody>
          </p:sp>
        </mc:Choice>
        <mc:Fallback xmlns="">
          <p:sp>
            <p:nvSpPr>
              <p:cNvPr id="3" name="Espace réservé du contenu 2">
                <a:extLst>
                  <a:ext uri="{FF2B5EF4-FFF2-40B4-BE49-F238E27FC236}">
                    <a16:creationId xmlns:a16="http://schemas.microsoft.com/office/drawing/2014/main" id="{8FBE1F3A-1E43-6403-DBD8-FCF0CA6CB120}"/>
                  </a:ext>
                </a:extLst>
              </p:cNvPr>
              <p:cNvSpPr>
                <a:spLocks noGrp="1" noRot="1" noChangeAspect="1" noMove="1" noResize="1" noEditPoints="1" noAdjustHandles="1" noChangeArrowheads="1" noChangeShapeType="1" noTextEdit="1"/>
              </p:cNvSpPr>
              <p:nvPr>
                <p:ph idx="1"/>
              </p:nvPr>
            </p:nvSpPr>
            <p:spPr>
              <a:xfrm>
                <a:off x="496865" y="1788046"/>
                <a:ext cx="11198269" cy="4612753"/>
              </a:xfrm>
              <a:blipFill>
                <a:blip r:embed="rId3"/>
                <a:stretch>
                  <a:fillRect l="-871" t="-1849" r="-1416"/>
                </a:stretch>
              </a:blipFill>
            </p:spPr>
            <p:txBody>
              <a:bodyPr/>
              <a:lstStyle/>
              <a:p>
                <a:r>
                  <a:rPr lang="fr-FR">
                    <a:noFill/>
                  </a:rPr>
                  <a:t> </a:t>
                </a:r>
              </a:p>
            </p:txBody>
          </p:sp>
        </mc:Fallback>
      </mc:AlternateContent>
      <p:pic>
        <p:nvPicPr>
          <p:cNvPr id="8" name="Image 7" descr="Une image contenant texte, capture d’écran, Visage humain, logiciel&#10;&#10;Description générée automatiquement">
            <a:extLst>
              <a:ext uri="{FF2B5EF4-FFF2-40B4-BE49-F238E27FC236}">
                <a16:creationId xmlns:a16="http://schemas.microsoft.com/office/drawing/2014/main" id="{E7665349-C53E-39EE-55D3-687C17DC044F}"/>
              </a:ext>
            </a:extLst>
          </p:cNvPr>
          <p:cNvPicPr>
            <a:picLocks noChangeAspect="1"/>
          </p:cNvPicPr>
          <p:nvPr/>
        </p:nvPicPr>
        <p:blipFill rotWithShape="1">
          <a:blip r:embed="rId4"/>
          <a:srcRect l="17030" t="22928" r="36674" b="4174"/>
          <a:stretch/>
        </p:blipFill>
        <p:spPr bwMode="auto">
          <a:xfrm>
            <a:off x="496865" y="3246120"/>
            <a:ext cx="3342353" cy="296037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71133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DD2C04-F87A-3D5A-4CB3-621A407A7E44}"/>
              </a:ext>
            </a:extLst>
          </p:cNvPr>
          <p:cNvSpPr>
            <a:spLocks noGrp="1"/>
          </p:cNvSpPr>
          <p:nvPr>
            <p:ph type="title"/>
          </p:nvPr>
        </p:nvSpPr>
        <p:spPr/>
        <p:txBody>
          <a:bodyPr>
            <a:normAutofit/>
          </a:bodyPr>
          <a:lstStyle/>
          <a:p>
            <a:pPr algn="ctr"/>
            <a:r>
              <a:rPr lang="el-GR" sz="8800" b="0" i="0" dirty="0">
                <a:solidFill>
                  <a:srgbClr val="C00000"/>
                </a:solidFill>
                <a:effectLst/>
                <a:latin typeface="Times New Roman" panose="02020603050405020304" pitchFamily="18" charset="0"/>
                <a:cs typeface="Times New Roman" panose="02020603050405020304" pitchFamily="18" charset="0"/>
              </a:rPr>
              <a:t>περιφέρεια</a:t>
            </a:r>
            <a:endParaRPr lang="fr-FR" sz="8800" dirty="0">
              <a:solidFill>
                <a:srgbClr val="C00000"/>
              </a:solidFill>
              <a:latin typeface="Times New Roman" panose="02020603050405020304" pitchFamily="18" charset="0"/>
              <a:cs typeface="Times New Roman" panose="02020603050405020304" pitchFamily="18" charset="0"/>
            </a:endParaRPr>
          </a:p>
        </p:txBody>
      </p:sp>
      <p:sp>
        <p:nvSpPr>
          <p:cNvPr id="3" name="Espace réservé du contenu 2">
            <a:extLst>
              <a:ext uri="{FF2B5EF4-FFF2-40B4-BE49-F238E27FC236}">
                <a16:creationId xmlns:a16="http://schemas.microsoft.com/office/drawing/2014/main" id="{329A3ED9-7367-0990-EDBF-4E106ABF49E2}"/>
              </a:ext>
            </a:extLst>
          </p:cNvPr>
          <p:cNvSpPr>
            <a:spLocks noGrp="1"/>
          </p:cNvSpPr>
          <p:nvPr>
            <p:ph idx="1"/>
          </p:nvPr>
        </p:nvSpPr>
        <p:spPr>
          <a:xfrm>
            <a:off x="662835" y="1788047"/>
            <a:ext cx="10515600" cy="4351338"/>
          </a:xfrm>
        </p:spPr>
        <p:txBody>
          <a:bodyPr>
            <a:normAutofit fontScale="92500" lnSpcReduction="20000"/>
          </a:bodyPr>
          <a:lstStyle/>
          <a:p>
            <a:pPr marL="0" indent="0">
              <a:buNone/>
            </a:pPr>
            <a:r>
              <a:rPr lang="fr-FR" sz="4000" b="1" dirty="0">
                <a:latin typeface="Calibri" panose="020F0502020204030204" pitchFamily="34" charset="0"/>
                <a:cs typeface="Calibri" panose="020F0502020204030204" pitchFamily="34" charset="0"/>
              </a:rPr>
              <a:t>Présupposé : </a:t>
            </a:r>
            <a:r>
              <a:rPr lang="fr-FR" sz="4000" dirty="0">
                <a:latin typeface="Calibri" panose="020F0502020204030204" pitchFamily="34" charset="0"/>
                <a:cs typeface="Calibri" panose="020F0502020204030204" pitchFamily="34" charset="0"/>
              </a:rPr>
              <a:t>la longueur d’une circonférence est proportionnelle au diamètre ; l’aire d’un disque est proportionnelle au carré du rayon. Le rapport de proportionnalité est le même.</a:t>
            </a:r>
          </a:p>
          <a:p>
            <a:pPr marL="0" indent="0">
              <a:buNone/>
            </a:pPr>
            <a:r>
              <a:rPr lang="fr-FR" sz="3500" i="1" dirty="0">
                <a:latin typeface="Calibri" panose="020F0502020204030204" pitchFamily="34" charset="0"/>
                <a:cs typeface="Calibri" panose="020F0502020204030204" pitchFamily="34" charset="0"/>
              </a:rPr>
              <a:t>« Proportionnelle » signifie qu’il y a un « rapport de proportionnalité » indépendant du cercle considéré</a:t>
            </a:r>
          </a:p>
          <a:p>
            <a:pPr marL="0" indent="0">
              <a:buNone/>
            </a:pPr>
            <a:r>
              <a:rPr lang="fr-FR" i="1" dirty="0">
                <a:latin typeface="Calibri" panose="020F0502020204030204" pitchFamily="34" charset="0"/>
                <a:cs typeface="Calibri" panose="020F0502020204030204" pitchFamily="34" charset="0"/>
              </a:rPr>
              <a:t>Au temps des Egyptiens et des Grecs, les notions de longueur et d’aire sont implicites et les affirmations ci-dessus ne sont même pas des axiomes, la propriété utilisée par Thalès (conservation des rapports de longueur en projection) non plus. L’idée est que si on n’en dispose pas on ne peut pas parvenir aux vérités mathématiques (</a:t>
            </a:r>
            <a:r>
              <a:rPr lang="el-GR" b="0" dirty="0">
                <a:effectLst/>
                <a:latin typeface="Times New Roman, Times, serif"/>
              </a:rPr>
              <a:t>μάθημα</a:t>
            </a:r>
            <a:r>
              <a:rPr lang="fr-FR" i="1"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674921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1CF1F46-225F-8E04-371B-E84487E7A2EB}"/>
              </a:ext>
            </a:extLst>
          </p:cNvPr>
          <p:cNvSpPr>
            <a:spLocks noGrp="1"/>
          </p:cNvSpPr>
          <p:nvPr>
            <p:ph type="title"/>
          </p:nvPr>
        </p:nvSpPr>
        <p:spPr>
          <a:xfrm>
            <a:off x="838200" y="227664"/>
            <a:ext cx="10515600" cy="1325563"/>
          </a:xfrm>
        </p:spPr>
        <p:txBody>
          <a:bodyPr>
            <a:normAutofit/>
          </a:bodyPr>
          <a:lstStyle/>
          <a:p>
            <a:pPr algn="ctr"/>
            <a:r>
              <a:rPr lang="fr-FR" sz="8800" dirty="0">
                <a:solidFill>
                  <a:srgbClr val="C00000"/>
                </a:solidFill>
                <a:latin typeface="Times New Roman" panose="02020603050405020304" pitchFamily="18" charset="0"/>
                <a:cs typeface="Times New Roman" panose="02020603050405020304" pitchFamily="18" charset="0"/>
              </a:rPr>
              <a:t>Premières estimations</a:t>
            </a:r>
          </a:p>
        </p:txBody>
      </p:sp>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8FD2387F-5E9F-ADD1-B0C7-EE28BD3CBDC4}"/>
                  </a:ext>
                </a:extLst>
              </p:cNvPr>
              <p:cNvSpPr>
                <a:spLocks noGrp="1"/>
              </p:cNvSpPr>
              <p:nvPr>
                <p:ph idx="1"/>
              </p:nvPr>
            </p:nvSpPr>
            <p:spPr>
              <a:xfrm>
                <a:off x="604827" y="1553227"/>
                <a:ext cx="11461315" cy="4949173"/>
              </a:xfrm>
            </p:spPr>
            <p:txBody>
              <a:bodyPr>
                <a:normAutofit/>
              </a:bodyPr>
              <a:lstStyle/>
              <a:p>
                <a:r>
                  <a:rPr lang="fr-FR" sz="3600" i="1" dirty="0">
                    <a:latin typeface="Calibri" panose="020F0502020204030204" pitchFamily="34" charset="0"/>
                    <a:cs typeface="Calibri" panose="020F0502020204030204" pitchFamily="34" charset="0"/>
                  </a:rPr>
                  <a:t>« … et il fit un vase de fonte mesurant dix coudées d’un bord à l’autre, rond, et haut de cinq coudées, et une ligne de trente coudées environ en faisant le tour…» (la Bible, livre des Rois) </a:t>
                </a:r>
              </a:p>
              <a:p>
                <a:r>
                  <a:rPr lang="fr-FR" sz="3600" dirty="0">
                    <a:latin typeface="Calibri" panose="020F0502020204030204" pitchFamily="34" charset="0"/>
                    <a:cs typeface="Calibri" panose="020F0502020204030204" pitchFamily="34" charset="0"/>
                  </a:rPr>
                  <a:t>Le papyrus </a:t>
                </a:r>
                <a:r>
                  <a:rPr lang="fr-FR" sz="3600" dirty="0" err="1">
                    <a:latin typeface="Calibri" panose="020F0502020204030204" pitchFamily="34" charset="0"/>
                    <a:cs typeface="Calibri" panose="020F0502020204030204" pitchFamily="34" charset="0"/>
                  </a:rPr>
                  <a:t>Rhind</a:t>
                </a:r>
                <a:r>
                  <a:rPr lang="fr-FR" sz="3600" dirty="0">
                    <a:latin typeface="Calibri" panose="020F0502020204030204" pitchFamily="34" charset="0"/>
                    <a:cs typeface="Calibri" panose="020F0502020204030204" pitchFamily="34" charset="0"/>
                  </a:rPr>
                  <a:t> (scribe </a:t>
                </a:r>
                <a:r>
                  <a:rPr lang="fr-FR" sz="3600" dirty="0" err="1">
                    <a:latin typeface="Calibri" panose="020F0502020204030204" pitchFamily="34" charset="0"/>
                    <a:cs typeface="Calibri" panose="020F0502020204030204" pitchFamily="34" charset="0"/>
                  </a:rPr>
                  <a:t>Ahmes</a:t>
                </a:r>
                <a:r>
                  <a:rPr lang="fr-FR" sz="3600" dirty="0">
                    <a:latin typeface="Calibri" panose="020F0502020204030204" pitchFamily="34" charset="0"/>
                    <a:cs typeface="Calibri" panose="020F0502020204030204" pitchFamily="34" charset="0"/>
                  </a:rPr>
                  <a:t>,</a:t>
                </a:r>
              </a:p>
              <a:p>
                <a:pPr marL="0" indent="0">
                  <a:buNone/>
                </a:pPr>
                <a:r>
                  <a:rPr lang="fr-FR" sz="3600" dirty="0">
                    <a:latin typeface="Calibri" panose="020F0502020204030204" pitchFamily="34" charset="0"/>
                    <a:cs typeface="Calibri" panose="020F0502020204030204" pitchFamily="34" charset="0"/>
                  </a:rPr>
                  <a:t>1 700 av. JC) estime le rapport entre </a:t>
                </a:r>
              </a:p>
              <a:p>
                <a:pPr marL="0" indent="0">
                  <a:buNone/>
                </a:pPr>
                <a:r>
                  <a:rPr lang="fr-FR" sz="3600" dirty="0">
                    <a:latin typeface="Calibri" panose="020F0502020204030204" pitchFamily="34" charset="0"/>
                    <a:cs typeface="Calibri" panose="020F0502020204030204" pitchFamily="34" charset="0"/>
                  </a:rPr>
                  <a:t>l’aire d’un disque (celle d’un octogone </a:t>
                </a:r>
              </a:p>
              <a:p>
                <a:pPr marL="0" indent="0">
                  <a:buNone/>
                </a:pPr>
                <a:r>
                  <a:rPr lang="fr-FR" sz="3600" dirty="0">
                    <a:latin typeface="Calibri" panose="020F0502020204030204" pitchFamily="34" charset="0"/>
                    <a:cs typeface="Calibri" panose="020F0502020204030204" pitchFamily="34" charset="0"/>
                  </a:rPr>
                  <a:t>proche) et le carré de son rayon, </a:t>
                </a:r>
                <a14:m>
                  <m:oMath xmlns:m="http://schemas.openxmlformats.org/officeDocument/2006/math">
                    <m:f>
                      <m:fPr>
                        <m:ctrlPr>
                          <a:rPr lang="fr-FR" sz="3600" i="1" smtClean="0">
                            <a:latin typeface="Cambria Math" panose="02040503050406030204" pitchFamily="18" charset="0"/>
                            <a:cs typeface="Calibri" panose="020F0502020204030204" pitchFamily="34" charset="0"/>
                          </a:rPr>
                        </m:ctrlPr>
                      </m:fPr>
                      <m:num>
                        <m:r>
                          <a:rPr lang="fr-FR" sz="3600" b="0" i="1" smtClean="0">
                            <a:latin typeface="Cambria Math" panose="02040503050406030204" pitchFamily="18" charset="0"/>
                            <a:cs typeface="Calibri" panose="020F0502020204030204" pitchFamily="34" charset="0"/>
                          </a:rPr>
                          <m:t>63</m:t>
                        </m:r>
                      </m:num>
                      <m:den>
                        <m:r>
                          <a:rPr lang="fr-FR" sz="3600" b="0" i="1" smtClean="0">
                            <a:latin typeface="Cambria Math" panose="02040503050406030204" pitchFamily="18" charset="0"/>
                            <a:cs typeface="Calibri" panose="020F0502020204030204" pitchFamily="34" charset="0"/>
                          </a:rPr>
                          <m:t>4,5²</m:t>
                        </m:r>
                      </m:den>
                    </m:f>
                  </m:oMath>
                </a14:m>
                <a:endParaRPr lang="fr-FR" sz="3600" dirty="0">
                  <a:latin typeface="Calibri" panose="020F0502020204030204" pitchFamily="34" charset="0"/>
                  <a:cs typeface="Calibri" panose="020F0502020204030204" pitchFamily="34" charset="0"/>
                </a:endParaRPr>
              </a:p>
            </p:txBody>
          </p:sp>
        </mc:Choice>
        <mc:Fallback xmlns="">
          <p:sp>
            <p:nvSpPr>
              <p:cNvPr id="3" name="Espace réservé du contenu 2">
                <a:extLst>
                  <a:ext uri="{FF2B5EF4-FFF2-40B4-BE49-F238E27FC236}">
                    <a16:creationId xmlns:a16="http://schemas.microsoft.com/office/drawing/2014/main" id="{8FD2387F-5E9F-ADD1-B0C7-EE28BD3CBDC4}"/>
                  </a:ext>
                </a:extLst>
              </p:cNvPr>
              <p:cNvSpPr>
                <a:spLocks noGrp="1" noRot="1" noChangeAspect="1" noMove="1" noResize="1" noEditPoints="1" noAdjustHandles="1" noChangeArrowheads="1" noChangeShapeType="1" noTextEdit="1"/>
              </p:cNvSpPr>
              <p:nvPr>
                <p:ph idx="1"/>
              </p:nvPr>
            </p:nvSpPr>
            <p:spPr>
              <a:xfrm>
                <a:off x="604827" y="1553227"/>
                <a:ext cx="11461315" cy="4949173"/>
              </a:xfrm>
              <a:blipFill>
                <a:blip r:embed="rId3"/>
                <a:stretch>
                  <a:fillRect l="-1596" t="-3079"/>
                </a:stretch>
              </a:blipFill>
            </p:spPr>
            <p:txBody>
              <a:bodyPr/>
              <a:lstStyle/>
              <a:p>
                <a:r>
                  <a:rPr lang="fr-FR">
                    <a:noFill/>
                  </a:rPr>
                  <a:t> </a:t>
                </a:r>
              </a:p>
            </p:txBody>
          </p:sp>
        </mc:Fallback>
      </mc:AlternateContent>
      <p:pic>
        <p:nvPicPr>
          <p:cNvPr id="6" name="Image 5">
            <a:extLst>
              <a:ext uri="{FF2B5EF4-FFF2-40B4-BE49-F238E27FC236}">
                <a16:creationId xmlns:a16="http://schemas.microsoft.com/office/drawing/2014/main" id="{B14A9E7B-12E6-517D-910E-1EB032C1E1F1}"/>
              </a:ext>
            </a:extLst>
          </p:cNvPr>
          <p:cNvPicPr>
            <a:picLocks noChangeAspect="1"/>
          </p:cNvPicPr>
          <p:nvPr/>
        </p:nvPicPr>
        <p:blipFill>
          <a:blip r:embed="rId4"/>
          <a:srcRect l="22946" r="36607"/>
          <a:stretch/>
        </p:blipFill>
        <p:spPr>
          <a:xfrm>
            <a:off x="7860125" y="3004457"/>
            <a:ext cx="3360326" cy="3497943"/>
          </a:xfrm>
          <a:prstGeom prst="rect">
            <a:avLst/>
          </a:prstGeom>
        </p:spPr>
      </p:pic>
    </p:spTree>
    <p:extLst>
      <p:ext uri="{BB962C8B-B14F-4D97-AF65-F5344CB8AC3E}">
        <p14:creationId xmlns:p14="http://schemas.microsoft.com/office/powerpoint/2010/main" val="3056943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D2585A-841E-C096-9E1D-1C7E2BA27F6F}"/>
              </a:ext>
            </a:extLst>
          </p:cNvPr>
          <p:cNvSpPr>
            <a:spLocks noGrp="1"/>
          </p:cNvSpPr>
          <p:nvPr>
            <p:ph type="title"/>
          </p:nvPr>
        </p:nvSpPr>
        <p:spPr>
          <a:xfrm>
            <a:off x="139700" y="365125"/>
            <a:ext cx="11861800" cy="1325563"/>
          </a:xfrm>
        </p:spPr>
        <p:txBody>
          <a:bodyPr>
            <a:noAutofit/>
          </a:bodyPr>
          <a:lstStyle/>
          <a:p>
            <a:r>
              <a:rPr lang="fr-FR" sz="8200" dirty="0">
                <a:solidFill>
                  <a:srgbClr val="C00000"/>
                </a:solidFill>
                <a:latin typeface="Times New Roman" panose="02020603050405020304" pitchFamily="18" charset="0"/>
                <a:cs typeface="Times New Roman" panose="02020603050405020304" pitchFamily="18" charset="0"/>
              </a:rPr>
              <a:t>Archimède et les polygones</a:t>
            </a:r>
          </a:p>
        </p:txBody>
      </p:sp>
      <p:sp>
        <p:nvSpPr>
          <p:cNvPr id="3" name="Espace réservé du contenu 2">
            <a:extLst>
              <a:ext uri="{FF2B5EF4-FFF2-40B4-BE49-F238E27FC236}">
                <a16:creationId xmlns:a16="http://schemas.microsoft.com/office/drawing/2014/main" id="{8119DD03-8F26-8560-7891-554A6CE49CE6}"/>
              </a:ext>
            </a:extLst>
          </p:cNvPr>
          <p:cNvSpPr>
            <a:spLocks noGrp="1"/>
          </p:cNvSpPr>
          <p:nvPr>
            <p:ph idx="1"/>
          </p:nvPr>
        </p:nvSpPr>
        <p:spPr/>
        <p:txBody>
          <a:bodyPr>
            <a:normAutofit/>
          </a:bodyPr>
          <a:lstStyle/>
          <a:p>
            <a:pPr marL="0" indent="0">
              <a:buNone/>
            </a:pPr>
            <a:r>
              <a:rPr lang="fr-FR" sz="3600" dirty="0">
                <a:latin typeface="Calibri" panose="020F0502020204030204" pitchFamily="34" charset="0"/>
                <a:cs typeface="Calibri" panose="020F0502020204030204" pitchFamily="34" charset="0"/>
              </a:rPr>
              <a:t>Après Antiphon et Euclide, Archimède approche la circonférence et l’aire du disque par celles de polygones réguliers inscrits ou circonscrits (</a:t>
            </a:r>
            <a:r>
              <a:rPr lang="fr-FR" sz="3600" dirty="0">
                <a:latin typeface="Calibri" panose="020F0502020204030204" pitchFamily="34" charset="0"/>
                <a:cs typeface="Calibri" panose="020F0502020204030204" pitchFamily="34" charset="0"/>
                <a:hlinkClick r:id="rId3" action="ppaction://hlinkfile"/>
              </a:rPr>
              <a:t>voir ses calculs</a:t>
            </a:r>
            <a:r>
              <a:rPr lang="fr-FR" sz="3600" dirty="0">
                <a:latin typeface="Calibri" panose="020F0502020204030204" pitchFamily="34" charset="0"/>
                <a:cs typeface="Calibri" panose="020F0502020204030204" pitchFamily="34" charset="0"/>
              </a:rPr>
              <a:t>)</a:t>
            </a:r>
          </a:p>
        </p:txBody>
      </p:sp>
      <p:pic>
        <p:nvPicPr>
          <p:cNvPr id="9" name="Image 8">
            <a:extLst>
              <a:ext uri="{FF2B5EF4-FFF2-40B4-BE49-F238E27FC236}">
                <a16:creationId xmlns:a16="http://schemas.microsoft.com/office/drawing/2014/main" id="{43E28162-5CAD-1C14-8950-D2BDE1D8D341}"/>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rcRect l="4466" t="20818" r="10915" b="19913"/>
          <a:stretch/>
        </p:blipFill>
        <p:spPr>
          <a:xfrm>
            <a:off x="45633" y="3732862"/>
            <a:ext cx="7518707" cy="2210738"/>
          </a:xfrm>
          <a:prstGeom prst="rect">
            <a:avLst/>
          </a:prstGeom>
        </p:spPr>
      </p:pic>
      <p:sp>
        <p:nvSpPr>
          <p:cNvPr id="10" name="ZoneTexte 9">
            <a:extLst>
              <a:ext uri="{FF2B5EF4-FFF2-40B4-BE49-F238E27FC236}">
                <a16:creationId xmlns:a16="http://schemas.microsoft.com/office/drawing/2014/main" id="{B02E1681-0E3F-ECB8-EB92-AE246BDB352D}"/>
              </a:ext>
            </a:extLst>
          </p:cNvPr>
          <p:cNvSpPr txBox="1"/>
          <p:nvPr/>
        </p:nvSpPr>
        <p:spPr>
          <a:xfrm>
            <a:off x="7264399" y="3867799"/>
            <a:ext cx="4301787" cy="1938992"/>
          </a:xfrm>
          <a:prstGeom prst="rect">
            <a:avLst/>
          </a:prstGeom>
          <a:noFill/>
        </p:spPr>
        <p:txBody>
          <a:bodyPr wrap="square" rtlCol="0">
            <a:spAutoFit/>
          </a:bodyPr>
          <a:lstStyle/>
          <a:p>
            <a:r>
              <a:rPr lang="fr-FR" sz="2400" dirty="0">
                <a:latin typeface="Calibri" panose="020F0502020204030204" pitchFamily="34" charset="0"/>
                <a:cs typeface="Calibri" panose="020F0502020204030204" pitchFamily="34" charset="0"/>
              </a:rPr>
              <a:t>Pour se persuader que le coefficient de proportionnalité est bien identique entre la circonférence et le diamètre et entre l’aire et le carré du rayon…</a:t>
            </a:r>
          </a:p>
        </p:txBody>
      </p:sp>
    </p:spTree>
    <p:extLst>
      <p:ext uri="{BB962C8B-B14F-4D97-AF65-F5344CB8AC3E}">
        <p14:creationId xmlns:p14="http://schemas.microsoft.com/office/powerpoint/2010/main" val="3893995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64ACC5-B011-3EDB-F874-E64A3E1912A9}"/>
              </a:ext>
            </a:extLst>
          </p:cNvPr>
          <p:cNvSpPr>
            <a:spLocks noGrp="1"/>
          </p:cNvSpPr>
          <p:nvPr>
            <p:ph type="title"/>
          </p:nvPr>
        </p:nvSpPr>
        <p:spPr/>
        <p:txBody>
          <a:bodyPr>
            <a:normAutofit/>
          </a:bodyPr>
          <a:lstStyle/>
          <a:p>
            <a:r>
              <a:rPr lang="fr-FR" sz="8800" dirty="0">
                <a:solidFill>
                  <a:srgbClr val="C00000"/>
                </a:solidFill>
                <a:latin typeface="Times New Roman" panose="02020603050405020304" pitchFamily="18" charset="0"/>
                <a:cs typeface="Times New Roman" panose="02020603050405020304" pitchFamily="18" charset="0"/>
              </a:rPr>
              <a:t>Autres approximations</a:t>
            </a:r>
          </a:p>
        </p:txBody>
      </p:sp>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6C15C763-1014-3BE5-F5AE-7E234F195716}"/>
                  </a:ext>
                </a:extLst>
              </p:cNvPr>
              <p:cNvSpPr>
                <a:spLocks noGrp="1"/>
              </p:cNvSpPr>
              <p:nvPr>
                <p:ph sz="half" idx="1"/>
              </p:nvPr>
            </p:nvSpPr>
            <p:spPr/>
            <p:txBody>
              <a:bodyPr>
                <a:normAutofit fontScale="85000" lnSpcReduction="20000"/>
              </a:bodyPr>
              <a:lstStyle/>
              <a:p>
                <a:pPr marL="0" indent="0">
                  <a:buNone/>
                </a:pPr>
                <a:r>
                  <a:rPr lang="fr-FR" sz="3600" dirty="0">
                    <a:latin typeface="Calibri "/>
                  </a:rPr>
                  <a:t>Le papyrus </a:t>
                </a:r>
                <a:r>
                  <a:rPr lang="fr-FR" sz="3600" dirty="0" err="1">
                    <a:latin typeface="Calibri "/>
                  </a:rPr>
                  <a:t>Rhind</a:t>
                </a:r>
                <a:r>
                  <a:rPr lang="fr-FR" sz="3600" dirty="0">
                    <a:latin typeface="Calibri "/>
                  </a:rPr>
                  <a:t> donne la</a:t>
                </a:r>
              </a:p>
              <a:p>
                <a:pPr marL="0" indent="0">
                  <a:buNone/>
                </a:pPr>
                <a:r>
                  <a:rPr lang="fr-FR" sz="3600" dirty="0">
                    <a:latin typeface="Calibri "/>
                  </a:rPr>
                  <a:t> valeur </a:t>
                </a:r>
                <a14:m>
                  <m:oMath xmlns:m="http://schemas.openxmlformats.org/officeDocument/2006/math">
                    <m:r>
                      <a:rPr lang="fr-FR" sz="3600" i="1">
                        <a:latin typeface="Cambria Math" panose="02040503050406030204" pitchFamily="18" charset="0"/>
                      </a:rPr>
                      <m:t>(</m:t>
                    </m:r>
                    <m:f>
                      <m:fPr>
                        <m:ctrlPr>
                          <a:rPr lang="fr-FR" sz="3600" i="1">
                            <a:latin typeface="Cambria Math" panose="02040503050406030204" pitchFamily="18" charset="0"/>
                          </a:rPr>
                        </m:ctrlPr>
                      </m:fPr>
                      <m:num>
                        <m:r>
                          <a:rPr lang="fr-FR" sz="3600" i="1">
                            <a:latin typeface="Cambria Math" panose="02040503050406030204" pitchFamily="18" charset="0"/>
                          </a:rPr>
                          <m:t>16</m:t>
                        </m:r>
                      </m:num>
                      <m:den>
                        <m:r>
                          <a:rPr lang="fr-FR" sz="3600" i="1">
                            <a:latin typeface="Cambria Math" panose="02040503050406030204" pitchFamily="18" charset="0"/>
                          </a:rPr>
                          <m:t>9</m:t>
                        </m:r>
                      </m:den>
                    </m:f>
                    <m:r>
                      <a:rPr lang="fr-FR" sz="3600" i="1">
                        <a:latin typeface="Cambria Math" panose="02040503050406030204" pitchFamily="18" charset="0"/>
                      </a:rPr>
                      <m:t>)² </m:t>
                    </m:r>
                  </m:oMath>
                </a14:m>
                <a:r>
                  <a:rPr lang="fr-FR" sz="3600" dirty="0">
                    <a:latin typeface="Calibri "/>
                  </a:rPr>
                  <a:t>, valeur proche de ce qui ne se note pas encore</a:t>
                </a:r>
              </a:p>
              <a:p>
                <a:pPr marL="0" indent="0">
                  <a:buNone/>
                </a:pPr>
                <a:r>
                  <a:rPr lang="fr-FR" sz="3600" dirty="0">
                    <a:latin typeface="Calibri "/>
                  </a:rPr>
                  <a:t> </a:t>
                </a:r>
                <a14:m>
                  <m:oMath xmlns:m="http://schemas.openxmlformats.org/officeDocument/2006/math">
                    <m:rad>
                      <m:radPr>
                        <m:degHide m:val="on"/>
                        <m:ctrlPr>
                          <a:rPr lang="fr-FR" sz="3600" i="1" smtClean="0">
                            <a:latin typeface="Cambria Math" panose="02040503050406030204" pitchFamily="18" charset="0"/>
                          </a:rPr>
                        </m:ctrlPr>
                      </m:radPr>
                      <m:deg/>
                      <m:e>
                        <m:r>
                          <a:rPr lang="fr-FR" sz="3600" b="0" i="1" smtClean="0">
                            <a:latin typeface="Cambria Math" panose="02040503050406030204" pitchFamily="18" charset="0"/>
                          </a:rPr>
                          <m:t>10</m:t>
                        </m:r>
                      </m:e>
                    </m:rad>
                    <m:r>
                      <a:rPr lang="fr-FR" sz="3600" b="0" i="1" smtClean="0">
                        <a:latin typeface="Cambria Math" panose="02040503050406030204" pitchFamily="18" charset="0"/>
                      </a:rPr>
                      <m:t> </m:t>
                    </m:r>
                  </m:oMath>
                </a14:m>
                <a:r>
                  <a:rPr lang="fr-FR" sz="3600" dirty="0">
                    <a:latin typeface="Calibri "/>
                  </a:rPr>
                  <a:t>, valeur indiquée par Brahmagupta (environ 600 </a:t>
                </a:r>
                <a:r>
                  <a:rPr lang="fr-FR" sz="3600" dirty="0" err="1">
                    <a:latin typeface="Calibri "/>
                  </a:rPr>
                  <a:t>ap</a:t>
                </a:r>
                <a:r>
                  <a:rPr lang="fr-FR" sz="3600" dirty="0">
                    <a:latin typeface="Calibri "/>
                  </a:rPr>
                  <a:t>. JC), résultat utile si on doit l’élever au carré. </a:t>
                </a:r>
              </a:p>
              <a:p>
                <a:pPr marL="0" indent="0">
                  <a:buNone/>
                </a:pPr>
                <a:r>
                  <a:rPr lang="fr-FR" sz="3600" dirty="0">
                    <a:latin typeface="Calibri "/>
                  </a:rPr>
                  <a:t>Au VIe siècle, Aryabhata donne </a:t>
                </a:r>
                <a14:m>
                  <m:oMath xmlns:m="http://schemas.openxmlformats.org/officeDocument/2006/math">
                    <m:r>
                      <a:rPr lang="fr-FR" sz="3600" b="0" i="1" smtClean="0">
                        <a:latin typeface="Cambria Math" panose="02040503050406030204" pitchFamily="18" charset="0"/>
                      </a:rPr>
                      <m:t>3, 1416 </m:t>
                    </m:r>
                  </m:oMath>
                </a14:m>
                <a:r>
                  <a:rPr lang="fr-FR" sz="3600" dirty="0">
                    <a:latin typeface="Calibri "/>
                  </a:rPr>
                  <a:t>et Tsu-Chung-Chih </a:t>
                </a:r>
                <a14:m>
                  <m:oMath xmlns:m="http://schemas.openxmlformats.org/officeDocument/2006/math">
                    <m:r>
                      <a:rPr lang="fr-FR" sz="3600" b="0" i="1" smtClean="0">
                        <a:latin typeface="Cambria Math" panose="02040503050406030204" pitchFamily="18" charset="0"/>
                      </a:rPr>
                      <m:t>3,1415926…</m:t>
                    </m:r>
                  </m:oMath>
                </a14:m>
                <a:r>
                  <a:rPr lang="fr-FR" sz="3600" dirty="0">
                    <a:latin typeface="Calibri "/>
                  </a:rPr>
                  <a:t>approché par </a:t>
                </a:r>
                <a14:m>
                  <m:oMath xmlns:m="http://schemas.openxmlformats.org/officeDocument/2006/math">
                    <m:f>
                      <m:fPr>
                        <m:ctrlPr>
                          <a:rPr lang="fr-FR" sz="3600" i="1" smtClean="0">
                            <a:latin typeface="Cambria Math" panose="02040503050406030204" pitchFamily="18" charset="0"/>
                          </a:rPr>
                        </m:ctrlPr>
                      </m:fPr>
                      <m:num>
                        <m:r>
                          <a:rPr lang="fr-FR" sz="3600" b="0" i="1" smtClean="0">
                            <a:latin typeface="Cambria Math" panose="02040503050406030204" pitchFamily="18" charset="0"/>
                          </a:rPr>
                          <m:t>355</m:t>
                        </m:r>
                      </m:num>
                      <m:den>
                        <m:r>
                          <a:rPr lang="fr-FR" sz="3600" b="0" i="1" smtClean="0">
                            <a:latin typeface="Cambria Math" panose="02040503050406030204" pitchFamily="18" charset="0"/>
                          </a:rPr>
                          <m:t>113</m:t>
                        </m:r>
                      </m:den>
                    </m:f>
                  </m:oMath>
                </a14:m>
                <a:endParaRPr lang="fr-FR" sz="3600" dirty="0">
                  <a:latin typeface="Calibri "/>
                </a:endParaRPr>
              </a:p>
            </p:txBody>
          </p:sp>
        </mc:Choice>
        <mc:Fallback xmlns="">
          <p:sp>
            <p:nvSpPr>
              <p:cNvPr id="3" name="Espace réservé du contenu 2">
                <a:extLst>
                  <a:ext uri="{FF2B5EF4-FFF2-40B4-BE49-F238E27FC236}">
                    <a16:creationId xmlns:a16="http://schemas.microsoft.com/office/drawing/2014/main" id="{6C15C763-1014-3BE5-F5AE-7E234F195716}"/>
                  </a:ext>
                </a:extLst>
              </p:cNvPr>
              <p:cNvSpPr>
                <a:spLocks noGrp="1" noRot="1" noChangeAspect="1" noMove="1" noResize="1" noEditPoints="1" noAdjustHandles="1" noChangeArrowheads="1" noChangeShapeType="1" noTextEdit="1"/>
              </p:cNvSpPr>
              <p:nvPr>
                <p:ph sz="half" idx="1"/>
              </p:nvPr>
            </p:nvSpPr>
            <p:spPr>
              <a:blipFill>
                <a:blip r:embed="rId3"/>
                <a:stretch>
                  <a:fillRect l="-2941" t="-4482" r="-3765"/>
                </a:stretch>
              </a:blipFill>
            </p:spPr>
            <p:txBody>
              <a:bodyPr/>
              <a:lstStyle/>
              <a:p>
                <a:r>
                  <a:rPr lang="fr-FR">
                    <a:noFill/>
                  </a:rPr>
                  <a:t> </a:t>
                </a:r>
              </a:p>
            </p:txBody>
          </p:sp>
        </mc:Fallback>
      </mc:AlternateContent>
      <p:sp>
        <p:nvSpPr>
          <p:cNvPr id="4" name="Espace réservé du contenu 3">
            <a:extLst>
              <a:ext uri="{FF2B5EF4-FFF2-40B4-BE49-F238E27FC236}">
                <a16:creationId xmlns:a16="http://schemas.microsoft.com/office/drawing/2014/main" id="{3C376BB9-6CB6-EE03-1D1D-820D60206B9D}"/>
              </a:ext>
            </a:extLst>
          </p:cNvPr>
          <p:cNvSpPr>
            <a:spLocks noGrp="1"/>
          </p:cNvSpPr>
          <p:nvPr>
            <p:ph sz="half" idx="2"/>
          </p:nvPr>
        </p:nvSpPr>
        <p:spPr/>
        <p:txBody>
          <a:bodyPr>
            <a:normAutofit fontScale="85000" lnSpcReduction="20000"/>
          </a:bodyPr>
          <a:lstStyle/>
          <a:p>
            <a:endParaRPr lang="fr-FR" dirty="0"/>
          </a:p>
          <a:p>
            <a:endParaRPr lang="fr-FR" dirty="0"/>
          </a:p>
          <a:p>
            <a:endParaRPr lang="fr-FR" dirty="0"/>
          </a:p>
          <a:p>
            <a:endParaRPr lang="fr-FR" dirty="0"/>
          </a:p>
          <a:p>
            <a:endParaRPr lang="fr-FR" dirty="0"/>
          </a:p>
          <a:p>
            <a:pPr marL="0" indent="0">
              <a:buNone/>
            </a:pPr>
            <a:endParaRPr lang="fr-FR" dirty="0"/>
          </a:p>
          <a:p>
            <a:pPr marL="0" indent="0">
              <a:buNone/>
            </a:pPr>
            <a:endParaRPr lang="fr-FR" sz="4400" dirty="0">
              <a:solidFill>
                <a:srgbClr val="C00000"/>
              </a:solidFill>
              <a:latin typeface="Times New Roman" panose="02020603050405020304" pitchFamily="18" charset="0"/>
              <a:cs typeface="Times New Roman" panose="02020603050405020304" pitchFamily="18" charset="0"/>
            </a:endParaRPr>
          </a:p>
          <a:p>
            <a:pPr marL="0" indent="0">
              <a:buNone/>
            </a:pPr>
            <a:r>
              <a:rPr lang="fr-FR" sz="4400" dirty="0">
                <a:solidFill>
                  <a:srgbClr val="C00000"/>
                </a:solidFill>
                <a:latin typeface="Times New Roman" panose="02020603050405020304" pitchFamily="18" charset="0"/>
                <a:cs typeface="Times New Roman" panose="02020603050405020304" pitchFamily="18" charset="0"/>
              </a:rPr>
              <a:t>… en attendant la trigonométrie, les suites et les fonctions</a:t>
            </a:r>
          </a:p>
          <a:p>
            <a:pPr marL="0" indent="0">
              <a:buNone/>
            </a:pPr>
            <a:endParaRPr lang="fr-FR" dirty="0"/>
          </a:p>
        </p:txBody>
      </p:sp>
      <p:pic>
        <p:nvPicPr>
          <p:cNvPr id="6" name="Image 5" descr="Une image contenant monument, Sculpture classique, plein air, sculpture&#10;&#10;Description générée automatiquement">
            <a:extLst>
              <a:ext uri="{FF2B5EF4-FFF2-40B4-BE49-F238E27FC236}">
                <a16:creationId xmlns:a16="http://schemas.microsoft.com/office/drawing/2014/main" id="{D74A20C2-9689-FDBF-FBF3-9900E04755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2252" y="1914144"/>
            <a:ext cx="1511316" cy="2162344"/>
          </a:xfrm>
          <a:prstGeom prst="rect">
            <a:avLst/>
          </a:prstGeom>
        </p:spPr>
      </p:pic>
      <p:pic>
        <p:nvPicPr>
          <p:cNvPr id="8" name="Image 7" descr="Une image contenant texte, Timbre, Objet de collection, Visage humain&#10;&#10;Description générée automatiquement">
            <a:extLst>
              <a:ext uri="{FF2B5EF4-FFF2-40B4-BE49-F238E27FC236}">
                <a16:creationId xmlns:a16="http://schemas.microsoft.com/office/drawing/2014/main" id="{C6A7A7B7-92E5-2283-FC5D-2534ABF1E4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54775" y="1999487"/>
            <a:ext cx="1559796" cy="2449941"/>
          </a:xfrm>
          <a:prstGeom prst="rect">
            <a:avLst/>
          </a:prstGeom>
        </p:spPr>
      </p:pic>
    </p:spTree>
    <p:extLst>
      <p:ext uri="{BB962C8B-B14F-4D97-AF65-F5344CB8AC3E}">
        <p14:creationId xmlns:p14="http://schemas.microsoft.com/office/powerpoint/2010/main" val="1348460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D7431C-3170-24B3-3ABE-2AB3AE762228}"/>
              </a:ext>
            </a:extLst>
          </p:cNvPr>
          <p:cNvSpPr>
            <a:spLocks noGrp="1"/>
          </p:cNvSpPr>
          <p:nvPr>
            <p:ph type="title"/>
          </p:nvPr>
        </p:nvSpPr>
        <p:spPr>
          <a:xfrm>
            <a:off x="121920" y="365125"/>
            <a:ext cx="11655552" cy="1325563"/>
          </a:xfrm>
        </p:spPr>
        <p:txBody>
          <a:bodyPr>
            <a:normAutofit/>
          </a:bodyPr>
          <a:lstStyle/>
          <a:p>
            <a:pPr algn="ctr"/>
            <a:r>
              <a:rPr lang="fr-FR" sz="8800" dirty="0">
                <a:solidFill>
                  <a:srgbClr val="C00000"/>
                </a:solidFill>
                <a:latin typeface="Times New Roman" panose="02020603050405020304" pitchFamily="18" charset="0"/>
                <a:cs typeface="Times New Roman" panose="02020603050405020304" pitchFamily="18" charset="0"/>
              </a:rPr>
              <a:t>La quadrature du cercle</a:t>
            </a:r>
          </a:p>
        </p:txBody>
      </p:sp>
      <p:sp>
        <p:nvSpPr>
          <p:cNvPr id="5" name="ZoneTexte 4">
            <a:extLst>
              <a:ext uri="{FF2B5EF4-FFF2-40B4-BE49-F238E27FC236}">
                <a16:creationId xmlns:a16="http://schemas.microsoft.com/office/drawing/2014/main" id="{781EDCA9-1A12-EBFB-B276-2B7172CF3D73}"/>
              </a:ext>
            </a:extLst>
          </p:cNvPr>
          <p:cNvSpPr txBox="1"/>
          <p:nvPr/>
        </p:nvSpPr>
        <p:spPr>
          <a:xfrm>
            <a:off x="121920" y="1690688"/>
            <a:ext cx="11777472" cy="923330"/>
          </a:xfrm>
          <a:prstGeom prst="rect">
            <a:avLst/>
          </a:prstGeom>
          <a:noFill/>
        </p:spPr>
        <p:txBody>
          <a:bodyPr wrap="square" rtlCol="0">
            <a:spAutoFit/>
          </a:bodyPr>
          <a:lstStyle/>
          <a:p>
            <a:r>
              <a:rPr lang="fr-FR" b="0" i="1" dirty="0">
                <a:solidFill>
                  <a:srgbClr val="202122"/>
                </a:solidFill>
                <a:effectLst/>
                <a:latin typeface="Times New Roman" panose="02020603050405020304" pitchFamily="18" charset="0"/>
                <a:cs typeface="Times New Roman" panose="02020603050405020304" pitchFamily="18" charset="0"/>
              </a:rPr>
              <a:t>« L’Académie a pris la résolution de ne plus examiner aucune solution des problèmes de la duplication du cube, de la trisection de l'angle ou de la quadrature du cercle, ni aucune machine annoncée comme un mouvement perpétuel. »</a:t>
            </a:r>
          </a:p>
          <a:p>
            <a:pPr algn="r"/>
            <a:r>
              <a:rPr lang="fr-FR" dirty="0">
                <a:solidFill>
                  <a:srgbClr val="202122"/>
                </a:solidFill>
                <a:latin typeface="Times New Roman" panose="02020603050405020304" pitchFamily="18" charset="0"/>
                <a:cs typeface="Times New Roman" panose="02020603050405020304" pitchFamily="18" charset="0"/>
              </a:rPr>
              <a:t>Académie des sciences, 1775</a:t>
            </a:r>
            <a:endParaRPr lang="fr-FR" dirty="0">
              <a:latin typeface="Times New Roman" panose="02020603050405020304" pitchFamily="18" charset="0"/>
              <a:cs typeface="Times New Roman" panose="02020603050405020304" pitchFamily="18" charset="0"/>
            </a:endParaRPr>
          </a:p>
        </p:txBody>
      </p:sp>
      <p:sp>
        <p:nvSpPr>
          <p:cNvPr id="6" name="ZoneTexte 5">
            <a:extLst>
              <a:ext uri="{FF2B5EF4-FFF2-40B4-BE49-F238E27FC236}">
                <a16:creationId xmlns:a16="http://schemas.microsoft.com/office/drawing/2014/main" id="{8E76626D-99B5-D06E-EC7C-49560892AD09}"/>
              </a:ext>
            </a:extLst>
          </p:cNvPr>
          <p:cNvSpPr txBox="1"/>
          <p:nvPr/>
        </p:nvSpPr>
        <p:spPr>
          <a:xfrm>
            <a:off x="414528" y="2547361"/>
            <a:ext cx="7278624" cy="3970318"/>
          </a:xfrm>
          <a:prstGeom prst="rect">
            <a:avLst/>
          </a:prstGeom>
          <a:noFill/>
        </p:spPr>
        <p:txBody>
          <a:bodyPr wrap="square" rtlCol="0">
            <a:spAutoFit/>
          </a:bodyPr>
          <a:lstStyle/>
          <a:p>
            <a:r>
              <a:rPr lang="fr-FR" sz="3600" dirty="0">
                <a:latin typeface="Caibri"/>
              </a:rPr>
              <a:t>« Trouver (construire) un carré ayant la même aire qu’un disque donné » demande de construire un segment de longueur </a:t>
            </a:r>
            <a:r>
              <a:rPr lang="el-GR" sz="3600" dirty="0">
                <a:latin typeface="Calibri" panose="020F0502020204030204" pitchFamily="34" charset="0"/>
                <a:cs typeface="Calibri" panose="020F0502020204030204" pitchFamily="34" charset="0"/>
              </a:rPr>
              <a:t>π</a:t>
            </a:r>
            <a:r>
              <a:rPr lang="fr-FR" sz="3600" dirty="0">
                <a:latin typeface="Calibri" panose="020F0502020204030204" pitchFamily="34" charset="0"/>
                <a:cs typeface="Calibri" panose="020F0502020204030204" pitchFamily="34" charset="0"/>
              </a:rPr>
              <a:t>. La contrainte « à la règle et au compas » s’est imposée et siècle après siècle professionnels et amateurs s’y sont essayés…</a:t>
            </a:r>
            <a:endParaRPr lang="fr-FR" sz="3600" dirty="0">
              <a:latin typeface="Caibri"/>
            </a:endParaRPr>
          </a:p>
        </p:txBody>
      </p:sp>
      <p:pic>
        <p:nvPicPr>
          <p:cNvPr id="8" name="Image 7">
            <a:extLst>
              <a:ext uri="{FF2B5EF4-FFF2-40B4-BE49-F238E27FC236}">
                <a16:creationId xmlns:a16="http://schemas.microsoft.com/office/drawing/2014/main" id="{B8729A2E-E8A9-587B-CFEB-B38D6616B457}"/>
              </a:ext>
            </a:extLst>
          </p:cNvPr>
          <p:cNvPicPr>
            <a:picLocks noChangeAspect="1"/>
          </p:cNvPicPr>
          <p:nvPr/>
        </p:nvPicPr>
        <p:blipFill>
          <a:blip r:embed="rId3"/>
          <a:srcRect l="27198" r="32702" b="7658"/>
          <a:stretch/>
        </p:blipFill>
        <p:spPr>
          <a:xfrm>
            <a:off x="8817502" y="2665222"/>
            <a:ext cx="2703938" cy="2613914"/>
          </a:xfrm>
          <a:prstGeom prst="rect">
            <a:avLst/>
          </a:prstGeom>
        </p:spPr>
      </p:pic>
      <mc:AlternateContent xmlns:mc="http://schemas.openxmlformats.org/markup-compatibility/2006" xmlns:a14="http://schemas.microsoft.com/office/drawing/2010/main">
        <mc:Choice Requires="a14">
          <p:sp>
            <p:nvSpPr>
              <p:cNvPr id="10" name="ZoneTexte 9">
                <a:extLst>
                  <a:ext uri="{FF2B5EF4-FFF2-40B4-BE49-F238E27FC236}">
                    <a16:creationId xmlns:a16="http://schemas.microsoft.com/office/drawing/2014/main" id="{6658C0BE-244A-BA6E-A8E2-D2135B31C4E3}"/>
                  </a:ext>
                </a:extLst>
              </p:cNvPr>
              <p:cNvSpPr txBox="1"/>
              <p:nvPr/>
            </p:nvSpPr>
            <p:spPr>
              <a:xfrm>
                <a:off x="7863840" y="5462016"/>
                <a:ext cx="3913632" cy="939616"/>
              </a:xfrm>
              <a:prstGeom prst="rect">
                <a:avLst/>
              </a:prstGeom>
              <a:noFill/>
            </p:spPr>
            <p:txBody>
              <a:bodyPr wrap="square" rtlCol="0">
                <a:spAutoFit/>
              </a:bodyPr>
              <a:lstStyle/>
              <a:p>
                <a:r>
                  <a:rPr lang="fr-FR" sz="2200" dirty="0">
                    <a:latin typeface="Calibri "/>
                  </a:rPr>
                  <a:t>Proposition du papyrus </a:t>
                </a:r>
                <a:r>
                  <a:rPr lang="fr-FR" sz="2200" dirty="0" err="1">
                    <a:latin typeface="Calibri "/>
                  </a:rPr>
                  <a:t>Rhind</a:t>
                </a:r>
                <a:r>
                  <a:rPr lang="fr-FR" sz="2200" dirty="0">
                    <a:latin typeface="Calibri "/>
                  </a:rPr>
                  <a:t> (c’est l’explication du </a:t>
                </a:r>
                <a14:m>
                  <m:oMath xmlns:m="http://schemas.openxmlformats.org/officeDocument/2006/math">
                    <m:r>
                      <a:rPr lang="fr-FR" sz="2200" b="0" i="1" smtClean="0">
                        <a:latin typeface="Cambria Math" panose="02040503050406030204" pitchFamily="18" charset="0"/>
                      </a:rPr>
                      <m:t>(</m:t>
                    </m:r>
                    <m:f>
                      <m:fPr>
                        <m:ctrlPr>
                          <a:rPr lang="fr-FR" sz="2200" b="0" i="1" smtClean="0">
                            <a:latin typeface="Cambria Math" panose="02040503050406030204" pitchFamily="18" charset="0"/>
                          </a:rPr>
                        </m:ctrlPr>
                      </m:fPr>
                      <m:num>
                        <m:r>
                          <a:rPr lang="fr-FR" sz="2200" b="0" i="1" smtClean="0">
                            <a:latin typeface="Cambria Math" panose="02040503050406030204" pitchFamily="18" charset="0"/>
                          </a:rPr>
                          <m:t>16</m:t>
                        </m:r>
                      </m:num>
                      <m:den>
                        <m:r>
                          <a:rPr lang="fr-FR" sz="2200" b="0" i="1" smtClean="0">
                            <a:latin typeface="Cambria Math" panose="02040503050406030204" pitchFamily="18" charset="0"/>
                          </a:rPr>
                          <m:t>9</m:t>
                        </m:r>
                      </m:den>
                    </m:f>
                    <m:r>
                      <a:rPr lang="fr-FR" sz="2200" b="0" i="1" smtClean="0">
                        <a:latin typeface="Cambria Math" panose="02040503050406030204" pitchFamily="18" charset="0"/>
                      </a:rPr>
                      <m:t>)²</m:t>
                    </m:r>
                  </m:oMath>
                </a14:m>
                <a:r>
                  <a:rPr lang="fr-FR" sz="2200" dirty="0">
                    <a:latin typeface="Calibri "/>
                  </a:rPr>
                  <a:t>)</a:t>
                </a:r>
              </a:p>
            </p:txBody>
          </p:sp>
        </mc:Choice>
        <mc:Fallback xmlns="">
          <p:sp>
            <p:nvSpPr>
              <p:cNvPr id="10" name="ZoneTexte 9">
                <a:extLst>
                  <a:ext uri="{FF2B5EF4-FFF2-40B4-BE49-F238E27FC236}">
                    <a16:creationId xmlns:a16="http://schemas.microsoft.com/office/drawing/2014/main" id="{6658C0BE-244A-BA6E-A8E2-D2135B31C4E3}"/>
                  </a:ext>
                </a:extLst>
              </p:cNvPr>
              <p:cNvSpPr txBox="1">
                <a:spLocks noRot="1" noChangeAspect="1" noMove="1" noResize="1" noEditPoints="1" noAdjustHandles="1" noChangeArrowheads="1" noChangeShapeType="1" noTextEdit="1"/>
              </p:cNvSpPr>
              <p:nvPr/>
            </p:nvSpPr>
            <p:spPr>
              <a:xfrm>
                <a:off x="7863840" y="5462016"/>
                <a:ext cx="3913632" cy="939616"/>
              </a:xfrm>
              <a:prstGeom prst="rect">
                <a:avLst/>
              </a:prstGeom>
              <a:blipFill>
                <a:blip r:embed="rId4"/>
                <a:stretch>
                  <a:fillRect l="-2025" t="-4545" b="-1948"/>
                </a:stretch>
              </a:blipFill>
            </p:spPr>
            <p:txBody>
              <a:bodyPr/>
              <a:lstStyle/>
              <a:p>
                <a:r>
                  <a:rPr lang="fr-FR">
                    <a:noFill/>
                  </a:rPr>
                  <a:t> </a:t>
                </a:r>
              </a:p>
            </p:txBody>
          </p:sp>
        </mc:Fallback>
      </mc:AlternateContent>
    </p:spTree>
    <p:extLst>
      <p:ext uri="{BB962C8B-B14F-4D97-AF65-F5344CB8AC3E}">
        <p14:creationId xmlns:p14="http://schemas.microsoft.com/office/powerpoint/2010/main" val="2550597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279404-D9AA-B337-7FA0-65475D8D1701}"/>
              </a:ext>
            </a:extLst>
          </p:cNvPr>
          <p:cNvSpPr>
            <a:spLocks noGrp="1"/>
          </p:cNvSpPr>
          <p:nvPr>
            <p:ph type="title"/>
          </p:nvPr>
        </p:nvSpPr>
        <p:spPr>
          <a:xfrm>
            <a:off x="0" y="365125"/>
            <a:ext cx="12191999" cy="1325563"/>
          </a:xfrm>
        </p:spPr>
        <p:txBody>
          <a:bodyPr>
            <a:noAutofit/>
          </a:bodyPr>
          <a:lstStyle/>
          <a:p>
            <a:r>
              <a:rPr lang="fr-FR" sz="8800" dirty="0">
                <a:solidFill>
                  <a:srgbClr val="C00000"/>
                </a:solidFill>
                <a:latin typeface="Times New Roman" panose="02020603050405020304" pitchFamily="18" charset="0"/>
                <a:cs typeface="Times New Roman" panose="02020603050405020304" pitchFamily="18" charset="0"/>
              </a:rPr>
              <a:t>Le faux espoir des lunules</a:t>
            </a:r>
          </a:p>
        </p:txBody>
      </p:sp>
      <p:sp>
        <p:nvSpPr>
          <p:cNvPr id="3" name="Espace réservé du contenu 2">
            <a:extLst>
              <a:ext uri="{FF2B5EF4-FFF2-40B4-BE49-F238E27FC236}">
                <a16:creationId xmlns:a16="http://schemas.microsoft.com/office/drawing/2014/main" id="{DA03237D-49AE-7A5A-4EF4-70EDBC79CD4B}"/>
              </a:ext>
            </a:extLst>
          </p:cNvPr>
          <p:cNvSpPr>
            <a:spLocks noGrp="1"/>
          </p:cNvSpPr>
          <p:nvPr>
            <p:ph sz="half" idx="1"/>
          </p:nvPr>
        </p:nvSpPr>
        <p:spPr>
          <a:xfrm>
            <a:off x="433754" y="1825625"/>
            <a:ext cx="5586046" cy="3637915"/>
          </a:xfrm>
        </p:spPr>
        <p:txBody>
          <a:bodyPr>
            <a:normAutofit/>
          </a:bodyPr>
          <a:lstStyle/>
          <a:p>
            <a:pPr marL="0" indent="0">
              <a:lnSpc>
                <a:spcPct val="100000"/>
              </a:lnSpc>
              <a:spcBef>
                <a:spcPts val="0"/>
              </a:spcBef>
              <a:buNone/>
            </a:pPr>
            <a:r>
              <a:rPr lang="fr-FR" dirty="0">
                <a:latin typeface="Calibri "/>
              </a:rPr>
              <a:t>Hippocrate de Chio (ce n’est pas celui du serment des médecins) trouve un exemple de surface à bords circulaires d’aire rationnelle : la lunule. </a:t>
            </a:r>
          </a:p>
          <a:p>
            <a:pPr marL="0" indent="0">
              <a:buNone/>
            </a:pPr>
            <a:r>
              <a:rPr lang="fr-FR" dirty="0">
                <a:latin typeface="Calibri "/>
              </a:rPr>
              <a:t>Plus tard, Archimède ramènera l’aire d’un segment de parabole aux 4/3 de celle d’un triangle inscrit.</a:t>
            </a:r>
          </a:p>
        </p:txBody>
      </p:sp>
      <p:pic>
        <p:nvPicPr>
          <p:cNvPr id="6" name="Espace réservé du contenu 5">
            <a:extLst>
              <a:ext uri="{FF2B5EF4-FFF2-40B4-BE49-F238E27FC236}">
                <a16:creationId xmlns:a16="http://schemas.microsoft.com/office/drawing/2014/main" id="{82D29A00-71EC-B9FA-8560-CAEA4D36544C}"/>
              </a:ext>
            </a:extLst>
          </p:cNvPr>
          <p:cNvPicPr>
            <a:picLocks noGrp="1" noChangeAspect="1"/>
          </p:cNvPicPr>
          <p:nvPr>
            <p:ph sz="half" idx="2"/>
          </p:nvPr>
        </p:nvPicPr>
        <p:blipFill>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Lst>
          </a:blip>
          <a:srcRect l="14819" t="14259" r="45588"/>
          <a:stretch/>
        </p:blipFill>
        <p:spPr>
          <a:xfrm>
            <a:off x="6019800" y="1893094"/>
            <a:ext cx="2051538" cy="1865061"/>
          </a:xfrm>
        </p:spPr>
      </p:pic>
      <mc:AlternateContent xmlns:mc="http://schemas.openxmlformats.org/markup-compatibility/2006" xmlns:a14="http://schemas.microsoft.com/office/drawing/2010/main">
        <mc:Choice Requires="a14">
          <p:sp>
            <p:nvSpPr>
              <p:cNvPr id="7" name="ZoneTexte 6">
                <a:extLst>
                  <a:ext uri="{FF2B5EF4-FFF2-40B4-BE49-F238E27FC236}">
                    <a16:creationId xmlns:a16="http://schemas.microsoft.com/office/drawing/2014/main" id="{8E2A32EA-140F-DB6F-7F6B-6799D2BF8574}"/>
                  </a:ext>
                </a:extLst>
              </p:cNvPr>
              <p:cNvSpPr txBox="1"/>
              <p:nvPr/>
            </p:nvSpPr>
            <p:spPr>
              <a:xfrm>
                <a:off x="8147537" y="1946031"/>
                <a:ext cx="3610709" cy="1504323"/>
              </a:xfrm>
              <a:prstGeom prst="rect">
                <a:avLst/>
              </a:prstGeom>
              <a:noFill/>
            </p:spPr>
            <p:txBody>
              <a:bodyPr wrap="square" rtlCol="0">
                <a:spAutoFit/>
              </a:bodyPr>
              <a:lstStyle/>
              <a:p>
                <a:r>
                  <a:rPr lang="fr-FR" i="1" dirty="0">
                    <a:latin typeface="Calibri "/>
                  </a:rPr>
                  <a:t>La différence entre l’aire du demi-disque de rayon </a:t>
                </a:r>
                <a14:m>
                  <m:oMath xmlns:m="http://schemas.openxmlformats.org/officeDocument/2006/math">
                    <m:rad>
                      <m:radPr>
                        <m:degHide m:val="on"/>
                        <m:ctrlPr>
                          <a:rPr lang="fr-FR" i="1" smtClean="0">
                            <a:latin typeface="Cambria Math" panose="02040503050406030204" pitchFamily="18" charset="0"/>
                          </a:rPr>
                        </m:ctrlPr>
                      </m:radPr>
                      <m:deg/>
                      <m:e>
                        <m:r>
                          <a:rPr lang="fr-FR" b="0" i="1" smtClean="0">
                            <a:latin typeface="Cambria Math" panose="02040503050406030204" pitchFamily="18" charset="0"/>
                          </a:rPr>
                          <m:t>2</m:t>
                        </m:r>
                      </m:e>
                    </m:rad>
                  </m:oMath>
                </a14:m>
                <a:r>
                  <a:rPr lang="fr-FR" i="1" dirty="0">
                    <a:latin typeface="Calibri "/>
                  </a:rPr>
                  <a:t>  /2 et l’aire du segment circulaire soutenu par la diagonale du carré est l’aire du triangle rectangle isocèle.</a:t>
                </a:r>
              </a:p>
            </p:txBody>
          </p:sp>
        </mc:Choice>
        <mc:Fallback xmlns="">
          <p:sp>
            <p:nvSpPr>
              <p:cNvPr id="7" name="ZoneTexte 6">
                <a:extLst>
                  <a:ext uri="{FF2B5EF4-FFF2-40B4-BE49-F238E27FC236}">
                    <a16:creationId xmlns:a16="http://schemas.microsoft.com/office/drawing/2014/main" id="{8E2A32EA-140F-DB6F-7F6B-6799D2BF8574}"/>
                  </a:ext>
                </a:extLst>
              </p:cNvPr>
              <p:cNvSpPr txBox="1">
                <a:spLocks noRot="1" noChangeAspect="1" noMove="1" noResize="1" noEditPoints="1" noAdjustHandles="1" noChangeArrowheads="1" noChangeShapeType="1" noTextEdit="1"/>
              </p:cNvSpPr>
              <p:nvPr/>
            </p:nvSpPr>
            <p:spPr>
              <a:xfrm>
                <a:off x="8147537" y="1946031"/>
                <a:ext cx="3610709" cy="1504323"/>
              </a:xfrm>
              <a:prstGeom prst="rect">
                <a:avLst/>
              </a:prstGeom>
              <a:blipFill>
                <a:blip r:embed="rId4"/>
                <a:stretch>
                  <a:fillRect l="-1520" t="-2024" b="-5263"/>
                </a:stretch>
              </a:blipFill>
            </p:spPr>
            <p:txBody>
              <a:bodyPr/>
              <a:lstStyle/>
              <a:p>
                <a:r>
                  <a:rPr lang="fr-FR">
                    <a:noFill/>
                  </a:rPr>
                  <a:t> </a:t>
                </a:r>
              </a:p>
            </p:txBody>
          </p:sp>
        </mc:Fallback>
      </mc:AlternateContent>
      <p:pic>
        <p:nvPicPr>
          <p:cNvPr id="10" name="Image 9">
            <a:extLst>
              <a:ext uri="{FF2B5EF4-FFF2-40B4-BE49-F238E27FC236}">
                <a16:creationId xmlns:a16="http://schemas.microsoft.com/office/drawing/2014/main" id="{53824D9A-19C0-C070-151C-DB0676A2057E}"/>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brightnessContrast contrast="-40000"/>
                    </a14:imgEffect>
                  </a14:imgLayer>
                </a14:imgProps>
              </a:ext>
            </a:extLst>
          </a:blip>
          <a:srcRect l="27247" t="32530" r="51487" b="10481"/>
          <a:stretch/>
        </p:blipFill>
        <p:spPr>
          <a:xfrm>
            <a:off x="9921240" y="3539487"/>
            <a:ext cx="1575287" cy="1772198"/>
          </a:xfrm>
          <a:prstGeom prst="rect">
            <a:avLst/>
          </a:prstGeom>
        </p:spPr>
      </p:pic>
      <p:sp>
        <p:nvSpPr>
          <p:cNvPr id="11" name="ZoneTexte 10">
            <a:extLst>
              <a:ext uri="{FF2B5EF4-FFF2-40B4-BE49-F238E27FC236}">
                <a16:creationId xmlns:a16="http://schemas.microsoft.com/office/drawing/2014/main" id="{B4D7FCC2-E85A-7778-28A6-574935C8328D}"/>
              </a:ext>
            </a:extLst>
          </p:cNvPr>
          <p:cNvSpPr txBox="1"/>
          <p:nvPr/>
        </p:nvSpPr>
        <p:spPr>
          <a:xfrm>
            <a:off x="6366510" y="3977640"/>
            <a:ext cx="3097530" cy="1200329"/>
          </a:xfrm>
          <a:prstGeom prst="rect">
            <a:avLst/>
          </a:prstGeom>
          <a:noFill/>
        </p:spPr>
        <p:txBody>
          <a:bodyPr wrap="square" rtlCol="0">
            <a:spAutoFit/>
          </a:bodyPr>
          <a:lstStyle/>
          <a:p>
            <a:r>
              <a:rPr lang="fr-FR" i="1" dirty="0">
                <a:latin typeface="Calibri "/>
              </a:rPr>
              <a:t>Le point C, milieu de [AB], se projette en D parallèlement à l’axe. L’aire de ADB est aussi celle du parallélogramme.</a:t>
            </a:r>
          </a:p>
        </p:txBody>
      </p:sp>
      <p:sp>
        <p:nvSpPr>
          <p:cNvPr id="12" name="ZoneTexte 11">
            <a:extLst>
              <a:ext uri="{FF2B5EF4-FFF2-40B4-BE49-F238E27FC236}">
                <a16:creationId xmlns:a16="http://schemas.microsoft.com/office/drawing/2014/main" id="{9EDF5EE1-F824-6DF5-447C-716D2B421202}"/>
              </a:ext>
            </a:extLst>
          </p:cNvPr>
          <p:cNvSpPr txBox="1"/>
          <p:nvPr/>
        </p:nvSpPr>
        <p:spPr>
          <a:xfrm>
            <a:off x="656346" y="5552673"/>
            <a:ext cx="10879307" cy="923330"/>
          </a:xfrm>
          <a:prstGeom prst="rect">
            <a:avLst/>
          </a:prstGeom>
          <a:noFill/>
        </p:spPr>
        <p:txBody>
          <a:bodyPr wrap="square" rtlCol="0">
            <a:spAutoFit/>
          </a:bodyPr>
          <a:lstStyle/>
          <a:p>
            <a:r>
              <a:rPr lang="fr-FR" b="1" i="1" dirty="0">
                <a:latin typeface="Calibri "/>
              </a:rPr>
              <a:t>« Ce problème… attire encore certaines personnes caractérisées par une grande ignorance de la géométrie, le mépris de la « science officielle », une confiance inébranlable en elles-mêmes accompagnée d’une incapacité totale à raisonner juste » </a:t>
            </a:r>
            <a:r>
              <a:rPr lang="fr-FR" b="1" dirty="0">
                <a:latin typeface="Calibri "/>
              </a:rPr>
              <a:t> (Paul DUBREIL, 1948)</a:t>
            </a:r>
            <a:endParaRPr lang="fr-FR" b="1" i="1" dirty="0">
              <a:latin typeface="Calibri "/>
            </a:endParaRPr>
          </a:p>
        </p:txBody>
      </p:sp>
    </p:spTree>
    <p:extLst>
      <p:ext uri="{BB962C8B-B14F-4D97-AF65-F5344CB8AC3E}">
        <p14:creationId xmlns:p14="http://schemas.microsoft.com/office/powerpoint/2010/main" val="1824959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E79CA8-6BB1-9001-06D9-42F1A6D28440}"/>
              </a:ext>
            </a:extLst>
          </p:cNvPr>
          <p:cNvSpPr>
            <a:spLocks noGrp="1"/>
          </p:cNvSpPr>
          <p:nvPr>
            <p:ph type="title"/>
          </p:nvPr>
        </p:nvSpPr>
        <p:spPr/>
        <p:txBody>
          <a:bodyPr>
            <a:noAutofit/>
          </a:bodyPr>
          <a:lstStyle/>
          <a:p>
            <a:r>
              <a:rPr lang="fr-FR" sz="8300" dirty="0">
                <a:solidFill>
                  <a:srgbClr val="C00000"/>
                </a:solidFill>
                <a:latin typeface="Times New Roman" panose="02020603050405020304" pitchFamily="18" charset="0"/>
                <a:cs typeface="Times New Roman" panose="02020603050405020304" pitchFamily="18" charset="0"/>
              </a:rPr>
              <a:t>Après les quadrateurs…</a:t>
            </a:r>
          </a:p>
        </p:txBody>
      </p:sp>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96C8DA03-36DB-61FA-9004-AD51DD7BE630}"/>
                  </a:ext>
                </a:extLst>
              </p:cNvPr>
              <p:cNvSpPr>
                <a:spLocks noGrp="1"/>
              </p:cNvSpPr>
              <p:nvPr>
                <p:ph idx="1"/>
              </p:nvPr>
            </p:nvSpPr>
            <p:spPr>
              <a:xfrm>
                <a:off x="639143" y="1690687"/>
                <a:ext cx="11030342" cy="5175285"/>
              </a:xfrm>
            </p:spPr>
            <p:txBody>
              <a:bodyPr>
                <a:normAutofit fontScale="92500"/>
              </a:bodyPr>
              <a:lstStyle/>
              <a:p>
                <a:pPr marL="0" indent="0">
                  <a:buNone/>
                </a:pPr>
                <a:r>
                  <a:rPr lang="fr-FR" sz="3200" dirty="0">
                    <a:latin typeface="Calibri "/>
                  </a:rPr>
                  <a:t>François </a:t>
                </a:r>
                <a:r>
                  <a:rPr lang="fr-FR" sz="3200" dirty="0" err="1">
                    <a:latin typeface="Calibri "/>
                  </a:rPr>
                  <a:t>Viète</a:t>
                </a:r>
                <a:r>
                  <a:rPr lang="fr-FR" sz="3200" dirty="0">
                    <a:latin typeface="Calibri "/>
                  </a:rPr>
                  <a:t> </a:t>
                </a:r>
                <a:r>
                  <a:rPr lang="fr-FR" sz="3200" dirty="0">
                    <a:latin typeface="Calibri "/>
                    <a:hlinkClick r:id="rId3" action="ppaction://hlinkfile"/>
                  </a:rPr>
                  <a:t>montre</a:t>
                </a:r>
                <a:r>
                  <a:rPr lang="fr-FR" sz="3200" dirty="0">
                    <a:latin typeface="Calibri "/>
                  </a:rPr>
                  <a:t> que le produit</a:t>
                </a:r>
              </a:p>
              <a:p>
                <a:pPr marL="0" indent="0">
                  <a:buNone/>
                </a:pPr>
                <a:endParaRPr lang="fr-FR" sz="3200" dirty="0">
                  <a:latin typeface="Calibri "/>
                </a:endParaRPr>
              </a:p>
              <a:p>
                <a:pPr marL="0" indent="0">
                  <a:buNone/>
                </a:pPr>
                <a14:m>
                  <m:oMathPara xmlns:m="http://schemas.openxmlformats.org/officeDocument/2006/math">
                    <m:oMathParaPr>
                      <m:jc m:val="left"/>
                    </m:oMathParaPr>
                    <m:oMath xmlns:m="http://schemas.openxmlformats.org/officeDocument/2006/math">
                      <m:f>
                        <m:fPr>
                          <m:ctrlPr>
                            <a:rPr lang="fr-FR" sz="3200" i="1" smtClean="0">
                              <a:latin typeface="Cambria Math" panose="02040503050406030204" pitchFamily="18" charset="0"/>
                            </a:rPr>
                          </m:ctrlPr>
                        </m:fPr>
                        <m:num>
                          <m:r>
                            <a:rPr lang="fr-FR" sz="3200" b="0" i="1" smtClean="0">
                              <a:latin typeface="Cambria Math" panose="02040503050406030204" pitchFamily="18" charset="0"/>
                            </a:rPr>
                            <m:t>2</m:t>
                          </m:r>
                        </m:num>
                        <m:den>
                          <m:rad>
                            <m:radPr>
                              <m:degHide m:val="on"/>
                              <m:ctrlPr>
                                <a:rPr lang="fr-FR" sz="3200" i="1" smtClean="0">
                                  <a:latin typeface="Cambria Math" panose="02040503050406030204" pitchFamily="18" charset="0"/>
                                </a:rPr>
                              </m:ctrlPr>
                            </m:radPr>
                            <m:deg/>
                            <m:e>
                              <m:r>
                                <a:rPr lang="fr-FR" sz="3200" b="0" i="1" smtClean="0">
                                  <a:latin typeface="Cambria Math" panose="02040503050406030204" pitchFamily="18" charset="0"/>
                                </a:rPr>
                                <m:t>2</m:t>
                              </m:r>
                            </m:e>
                          </m:rad>
                        </m:den>
                      </m:f>
                      <m:r>
                        <a:rPr lang="fr-FR" sz="3200" i="1" smtClean="0">
                          <a:latin typeface="Cambria Math" panose="02040503050406030204" pitchFamily="18" charset="0"/>
                          <a:ea typeface="Cambria Math" panose="02040503050406030204" pitchFamily="18" charset="0"/>
                        </a:rPr>
                        <m:t>×</m:t>
                      </m:r>
                      <m:f>
                        <m:fPr>
                          <m:ctrlPr>
                            <a:rPr lang="fr-FR" sz="3200" i="1" smtClean="0">
                              <a:latin typeface="Cambria Math" panose="02040503050406030204" pitchFamily="18" charset="0"/>
                              <a:ea typeface="Cambria Math" panose="02040503050406030204" pitchFamily="18" charset="0"/>
                            </a:rPr>
                          </m:ctrlPr>
                        </m:fPr>
                        <m:num>
                          <m:r>
                            <a:rPr lang="fr-FR" sz="3200" b="0" i="1" smtClean="0">
                              <a:latin typeface="Cambria Math" panose="02040503050406030204" pitchFamily="18" charset="0"/>
                              <a:ea typeface="Cambria Math" panose="02040503050406030204" pitchFamily="18" charset="0"/>
                            </a:rPr>
                            <m:t>2</m:t>
                          </m:r>
                        </m:num>
                        <m:den>
                          <m:rad>
                            <m:radPr>
                              <m:degHide m:val="on"/>
                              <m:ctrlPr>
                                <a:rPr lang="fr-FR" sz="3200" i="1" smtClean="0">
                                  <a:latin typeface="Cambria Math" panose="02040503050406030204" pitchFamily="18" charset="0"/>
                                  <a:ea typeface="Cambria Math" panose="02040503050406030204" pitchFamily="18" charset="0"/>
                                </a:rPr>
                              </m:ctrlPr>
                            </m:radPr>
                            <m:deg/>
                            <m:e>
                              <m:r>
                                <a:rPr lang="fr-FR" sz="3200" i="1">
                                  <a:latin typeface="Cambria Math" panose="02040503050406030204" pitchFamily="18" charset="0"/>
                                  <a:ea typeface="Cambria Math" panose="02040503050406030204" pitchFamily="18" charset="0"/>
                                </a:rPr>
                                <m:t>2+</m:t>
                              </m:r>
                              <m:rad>
                                <m:radPr>
                                  <m:degHide m:val="on"/>
                                  <m:ctrlPr>
                                    <a:rPr lang="fr-FR" sz="3200" i="1">
                                      <a:latin typeface="Cambria Math" panose="02040503050406030204" pitchFamily="18" charset="0"/>
                                      <a:ea typeface="Cambria Math" panose="02040503050406030204" pitchFamily="18" charset="0"/>
                                    </a:rPr>
                                  </m:ctrlPr>
                                </m:radPr>
                                <m:deg/>
                                <m:e>
                                  <m:r>
                                    <a:rPr lang="fr-FR" sz="3200" i="1">
                                      <a:latin typeface="Cambria Math" panose="02040503050406030204" pitchFamily="18" charset="0"/>
                                      <a:ea typeface="Cambria Math" panose="02040503050406030204" pitchFamily="18" charset="0"/>
                                    </a:rPr>
                                    <m:t>2</m:t>
                                  </m:r>
                                </m:e>
                              </m:rad>
                            </m:e>
                          </m:rad>
                        </m:den>
                      </m:f>
                      <m:r>
                        <a:rPr lang="fr-FR" sz="3200" i="1" smtClean="0">
                          <a:latin typeface="Cambria Math" panose="02040503050406030204" pitchFamily="18" charset="0"/>
                          <a:ea typeface="Cambria Math" panose="02040503050406030204" pitchFamily="18" charset="0"/>
                        </a:rPr>
                        <m:t>×</m:t>
                      </m:r>
                      <m:f>
                        <m:fPr>
                          <m:ctrlPr>
                            <a:rPr lang="fr-FR" sz="3200" i="1" smtClean="0">
                              <a:latin typeface="Cambria Math" panose="02040503050406030204" pitchFamily="18" charset="0"/>
                              <a:ea typeface="Cambria Math" panose="02040503050406030204" pitchFamily="18" charset="0"/>
                            </a:rPr>
                          </m:ctrlPr>
                        </m:fPr>
                        <m:num>
                          <m:r>
                            <a:rPr lang="fr-FR" sz="3200" b="0" i="1" smtClean="0">
                              <a:latin typeface="Cambria Math" panose="02040503050406030204" pitchFamily="18" charset="0"/>
                              <a:ea typeface="Cambria Math" panose="02040503050406030204" pitchFamily="18" charset="0"/>
                            </a:rPr>
                            <m:t>2</m:t>
                          </m:r>
                        </m:num>
                        <m:den>
                          <m:rad>
                            <m:radPr>
                              <m:degHide m:val="on"/>
                              <m:ctrlPr>
                                <a:rPr lang="fr-FR" sz="3200" i="1" smtClean="0">
                                  <a:latin typeface="Cambria Math" panose="02040503050406030204" pitchFamily="18" charset="0"/>
                                  <a:ea typeface="Cambria Math" panose="02040503050406030204" pitchFamily="18" charset="0"/>
                                </a:rPr>
                              </m:ctrlPr>
                            </m:radPr>
                            <m:deg/>
                            <m:e>
                              <m:r>
                                <a:rPr lang="fr-FR" sz="3200" b="0" i="1" smtClean="0">
                                  <a:latin typeface="Cambria Math" panose="02040503050406030204" pitchFamily="18" charset="0"/>
                                  <a:ea typeface="Cambria Math" panose="02040503050406030204" pitchFamily="18" charset="0"/>
                                </a:rPr>
                                <m:t>2+</m:t>
                              </m:r>
                              <m:rad>
                                <m:radPr>
                                  <m:degHide m:val="on"/>
                                  <m:ctrlPr>
                                    <a:rPr lang="fr-FR" sz="3200" b="0" i="1" smtClean="0">
                                      <a:latin typeface="Cambria Math" panose="02040503050406030204" pitchFamily="18" charset="0"/>
                                      <a:ea typeface="Cambria Math" panose="02040503050406030204" pitchFamily="18" charset="0"/>
                                    </a:rPr>
                                  </m:ctrlPr>
                                </m:radPr>
                                <m:deg/>
                                <m:e>
                                  <m:r>
                                    <a:rPr lang="fr-FR" sz="3200" b="0" i="1" smtClean="0">
                                      <a:latin typeface="Cambria Math" panose="02040503050406030204" pitchFamily="18" charset="0"/>
                                      <a:ea typeface="Cambria Math" panose="02040503050406030204" pitchFamily="18" charset="0"/>
                                    </a:rPr>
                                    <m:t>2+</m:t>
                                  </m:r>
                                  <m:rad>
                                    <m:radPr>
                                      <m:degHide m:val="on"/>
                                      <m:ctrlPr>
                                        <a:rPr lang="fr-FR" sz="3200" b="0" i="1" smtClean="0">
                                          <a:latin typeface="Cambria Math" panose="02040503050406030204" pitchFamily="18" charset="0"/>
                                          <a:ea typeface="Cambria Math" panose="02040503050406030204" pitchFamily="18" charset="0"/>
                                        </a:rPr>
                                      </m:ctrlPr>
                                    </m:radPr>
                                    <m:deg/>
                                    <m:e>
                                      <m:r>
                                        <a:rPr lang="fr-FR" sz="3200" b="0" i="1" smtClean="0">
                                          <a:latin typeface="Cambria Math" panose="02040503050406030204" pitchFamily="18" charset="0"/>
                                          <a:ea typeface="Cambria Math" panose="02040503050406030204" pitchFamily="18" charset="0"/>
                                        </a:rPr>
                                        <m:t>2</m:t>
                                      </m:r>
                                    </m:e>
                                  </m:rad>
                                </m:e>
                              </m:rad>
                            </m:e>
                          </m:rad>
                        </m:den>
                      </m:f>
                      <m:r>
                        <a:rPr lang="fr-FR" sz="3200" i="1" smtClean="0">
                          <a:latin typeface="Cambria Math" panose="02040503050406030204" pitchFamily="18" charset="0"/>
                          <a:ea typeface="Cambria Math" panose="02040503050406030204" pitchFamily="18" charset="0"/>
                        </a:rPr>
                        <m:t>×</m:t>
                      </m:r>
                      <m:f>
                        <m:fPr>
                          <m:ctrlPr>
                            <a:rPr lang="fr-FR" sz="3200" i="1" smtClean="0">
                              <a:latin typeface="Cambria Math" panose="02040503050406030204" pitchFamily="18" charset="0"/>
                              <a:ea typeface="Cambria Math" panose="02040503050406030204" pitchFamily="18" charset="0"/>
                            </a:rPr>
                          </m:ctrlPr>
                        </m:fPr>
                        <m:num>
                          <m:r>
                            <a:rPr lang="fr-FR" sz="3200" b="0" i="1" smtClean="0">
                              <a:latin typeface="Cambria Math" panose="02040503050406030204" pitchFamily="18" charset="0"/>
                              <a:ea typeface="Cambria Math" panose="02040503050406030204" pitchFamily="18" charset="0"/>
                            </a:rPr>
                            <m:t>2</m:t>
                          </m:r>
                        </m:num>
                        <m:den>
                          <m:rad>
                            <m:radPr>
                              <m:degHide m:val="on"/>
                              <m:ctrlPr>
                                <a:rPr lang="fr-FR" sz="3200" i="1" smtClean="0">
                                  <a:latin typeface="Cambria Math" panose="02040503050406030204" pitchFamily="18" charset="0"/>
                                  <a:ea typeface="Cambria Math" panose="02040503050406030204" pitchFamily="18" charset="0"/>
                                </a:rPr>
                              </m:ctrlPr>
                            </m:radPr>
                            <m:deg/>
                            <m:e>
                              <m:r>
                                <a:rPr lang="fr-FR" sz="3200" b="0" i="1" smtClean="0">
                                  <a:latin typeface="Cambria Math" panose="02040503050406030204" pitchFamily="18" charset="0"/>
                                  <a:ea typeface="Cambria Math" panose="02040503050406030204" pitchFamily="18" charset="0"/>
                                </a:rPr>
                                <m:t>2+</m:t>
                              </m:r>
                              <m:rad>
                                <m:radPr>
                                  <m:degHide m:val="on"/>
                                  <m:ctrlPr>
                                    <a:rPr lang="fr-FR" sz="3200" b="0" i="1" smtClean="0">
                                      <a:latin typeface="Cambria Math" panose="02040503050406030204" pitchFamily="18" charset="0"/>
                                      <a:ea typeface="Cambria Math" panose="02040503050406030204" pitchFamily="18" charset="0"/>
                                    </a:rPr>
                                  </m:ctrlPr>
                                </m:radPr>
                                <m:deg/>
                                <m:e>
                                  <m:r>
                                    <a:rPr lang="fr-FR" sz="3200" b="0" i="1" smtClean="0">
                                      <a:latin typeface="Cambria Math" panose="02040503050406030204" pitchFamily="18" charset="0"/>
                                      <a:ea typeface="Cambria Math" panose="02040503050406030204" pitchFamily="18" charset="0"/>
                                    </a:rPr>
                                    <m:t>2+</m:t>
                                  </m:r>
                                  <m:rad>
                                    <m:radPr>
                                      <m:degHide m:val="on"/>
                                      <m:ctrlPr>
                                        <a:rPr lang="fr-FR" sz="3200" b="0" i="1" smtClean="0">
                                          <a:latin typeface="Cambria Math" panose="02040503050406030204" pitchFamily="18" charset="0"/>
                                          <a:ea typeface="Cambria Math" panose="02040503050406030204" pitchFamily="18" charset="0"/>
                                        </a:rPr>
                                      </m:ctrlPr>
                                    </m:radPr>
                                    <m:deg/>
                                    <m:e>
                                      <m:r>
                                        <a:rPr lang="fr-FR" sz="3200" b="0" i="1" smtClean="0">
                                          <a:latin typeface="Cambria Math" panose="02040503050406030204" pitchFamily="18" charset="0"/>
                                          <a:ea typeface="Cambria Math" panose="02040503050406030204" pitchFamily="18" charset="0"/>
                                        </a:rPr>
                                        <m:t>2+</m:t>
                                      </m:r>
                                      <m:rad>
                                        <m:radPr>
                                          <m:degHide m:val="on"/>
                                          <m:ctrlPr>
                                            <a:rPr lang="fr-FR" sz="3200" b="0" i="1" smtClean="0">
                                              <a:latin typeface="Cambria Math" panose="02040503050406030204" pitchFamily="18" charset="0"/>
                                              <a:ea typeface="Cambria Math" panose="02040503050406030204" pitchFamily="18" charset="0"/>
                                            </a:rPr>
                                          </m:ctrlPr>
                                        </m:radPr>
                                        <m:deg/>
                                        <m:e>
                                          <m:r>
                                            <a:rPr lang="fr-FR" sz="3200" b="0" i="1" smtClean="0">
                                              <a:latin typeface="Cambria Math" panose="02040503050406030204" pitchFamily="18" charset="0"/>
                                              <a:ea typeface="Cambria Math" panose="02040503050406030204" pitchFamily="18" charset="0"/>
                                            </a:rPr>
                                            <m:t>2</m:t>
                                          </m:r>
                                        </m:e>
                                      </m:rad>
                                    </m:e>
                                  </m:rad>
                                </m:e>
                              </m:rad>
                            </m:e>
                          </m:rad>
                        </m:den>
                      </m:f>
                      <m:r>
                        <a:rPr lang="fr-FR" sz="3200" i="1" smtClean="0">
                          <a:latin typeface="Cambria Math" panose="02040503050406030204" pitchFamily="18" charset="0"/>
                          <a:ea typeface="Cambria Math" panose="02040503050406030204" pitchFamily="18" charset="0"/>
                        </a:rPr>
                        <m:t>×</m:t>
                      </m:r>
                      <m:r>
                        <a:rPr lang="fr-FR" sz="3200" b="0" i="1" smtClean="0">
                          <a:latin typeface="Cambria Math" panose="02040503050406030204" pitchFamily="18" charset="0"/>
                          <a:ea typeface="Cambria Math" panose="02040503050406030204" pitchFamily="18" charset="0"/>
                        </a:rPr>
                        <m:t>…</m:t>
                      </m:r>
                    </m:oMath>
                  </m:oMathPara>
                </a14:m>
                <a:endParaRPr lang="fr-FR" sz="3200" dirty="0">
                  <a:latin typeface="Calibri "/>
                </a:endParaRPr>
              </a:p>
              <a:p>
                <a:pPr marL="0" indent="0">
                  <a:buNone/>
                </a:pPr>
                <a:r>
                  <a:rPr lang="fr-FR" sz="3200" dirty="0">
                    <a:latin typeface="Calibri "/>
                  </a:rPr>
                  <a:t>donne une valeur approchée de </a:t>
                </a:r>
                <a14:m>
                  <m:oMath xmlns:m="http://schemas.openxmlformats.org/officeDocument/2006/math">
                    <m:f>
                      <m:fPr>
                        <m:ctrlPr>
                          <a:rPr lang="fr-FR" sz="3200" i="1" smtClean="0">
                            <a:latin typeface="Cambria Math" panose="02040503050406030204" pitchFamily="18" charset="0"/>
                            <a:ea typeface="Cambria Math" panose="02040503050406030204" pitchFamily="18" charset="0"/>
                          </a:rPr>
                        </m:ctrlPr>
                      </m:fPr>
                      <m:num>
                        <m:r>
                          <a:rPr lang="fr-FR" sz="3200" i="1" smtClean="0">
                            <a:latin typeface="Cambria Math" panose="02040503050406030204" pitchFamily="18" charset="0"/>
                            <a:ea typeface="Cambria Math" panose="02040503050406030204" pitchFamily="18" charset="0"/>
                          </a:rPr>
                          <m:t>𝜋</m:t>
                        </m:r>
                      </m:num>
                      <m:den>
                        <m:r>
                          <a:rPr lang="fr-FR" sz="3200" b="0" i="1" smtClean="0">
                            <a:latin typeface="Cambria Math" panose="02040503050406030204" pitchFamily="18" charset="0"/>
                          </a:rPr>
                          <m:t>2 </m:t>
                        </m:r>
                      </m:den>
                    </m:f>
                  </m:oMath>
                </a14:m>
                <a:r>
                  <a:rPr lang="fr-FR" sz="3200" dirty="0">
                    <a:latin typeface="Calibri "/>
                  </a:rPr>
                  <a:t> d’autant meilleure qu’on allonge la liste des facteurs. </a:t>
                </a:r>
                <a:r>
                  <a:rPr lang="fr-FR" sz="4000" dirty="0">
                    <a:solidFill>
                      <a:srgbClr val="C00000"/>
                    </a:solidFill>
                    <a:latin typeface="Times New Roman" panose="02020603050405020304" pitchFamily="18" charset="0"/>
                    <a:cs typeface="Times New Roman" panose="02020603050405020304" pitchFamily="18" charset="0"/>
                  </a:rPr>
                  <a:t>Mais alors, ce n’est plus de la géométrie !</a:t>
                </a:r>
              </a:p>
              <a:p>
                <a:pPr marL="0" indent="0">
                  <a:buNone/>
                </a:pPr>
                <a:r>
                  <a:rPr lang="fr-FR" sz="3200" dirty="0">
                    <a:latin typeface="Calibri" panose="020F0502020204030204" pitchFamily="34" charset="0"/>
                    <a:cs typeface="Calibri" panose="020F0502020204030204" pitchFamily="34" charset="0"/>
                  </a:rPr>
                  <a:t>Il faut concevoir un « produit infini » égal à </a:t>
                </a:r>
                <a:r>
                  <a:rPr lang="el-GR" sz="3200" dirty="0">
                    <a:latin typeface="Times New Roman" panose="02020603050405020304" pitchFamily="18" charset="0"/>
                    <a:cs typeface="Times New Roman" panose="02020603050405020304" pitchFamily="18" charset="0"/>
                  </a:rPr>
                  <a:t>π</a:t>
                </a:r>
                <a:r>
                  <a:rPr lang="fr-FR" sz="3200" dirty="0">
                    <a:latin typeface="Calibri" panose="020F0502020204030204" pitchFamily="34" charset="0"/>
                    <a:cs typeface="Calibri" panose="020F0502020204030204" pitchFamily="34" charset="0"/>
                  </a:rPr>
                  <a:t> (on parlera de « limite »)</a:t>
                </a:r>
              </a:p>
              <a:p>
                <a:pPr marL="0" indent="0">
                  <a:buNone/>
                </a:pPr>
                <a:endParaRPr lang="fr-FR" sz="4000" dirty="0">
                  <a:solidFill>
                    <a:srgbClr val="C00000"/>
                  </a:solidFill>
                  <a:latin typeface="Times New Roman" panose="02020603050405020304" pitchFamily="18" charset="0"/>
                  <a:cs typeface="Times New Roman" panose="02020603050405020304" pitchFamily="18" charset="0"/>
                </a:endParaRPr>
              </a:p>
            </p:txBody>
          </p:sp>
        </mc:Choice>
        <mc:Fallback xmlns="">
          <p:sp>
            <p:nvSpPr>
              <p:cNvPr id="3" name="Espace réservé du contenu 2">
                <a:extLst>
                  <a:ext uri="{FF2B5EF4-FFF2-40B4-BE49-F238E27FC236}">
                    <a16:creationId xmlns:a16="http://schemas.microsoft.com/office/drawing/2014/main" id="{96C8DA03-36DB-61FA-9004-AD51DD7BE630}"/>
                  </a:ext>
                </a:extLst>
              </p:cNvPr>
              <p:cNvSpPr>
                <a:spLocks noGrp="1" noRot="1" noChangeAspect="1" noMove="1" noResize="1" noEditPoints="1" noAdjustHandles="1" noChangeArrowheads="1" noChangeShapeType="1" noTextEdit="1"/>
              </p:cNvSpPr>
              <p:nvPr>
                <p:ph idx="1"/>
              </p:nvPr>
            </p:nvSpPr>
            <p:spPr>
              <a:xfrm>
                <a:off x="639143" y="1690687"/>
                <a:ext cx="11030342" cy="5175285"/>
              </a:xfrm>
              <a:blipFill>
                <a:blip r:embed="rId4"/>
                <a:stretch>
                  <a:fillRect l="-1327" t="-2356" r="-663"/>
                </a:stretch>
              </a:blipFill>
            </p:spPr>
            <p:txBody>
              <a:bodyPr/>
              <a:lstStyle/>
              <a:p>
                <a:r>
                  <a:rPr lang="fr-FR">
                    <a:noFill/>
                  </a:rPr>
                  <a:t> </a:t>
                </a:r>
              </a:p>
            </p:txBody>
          </p:sp>
        </mc:Fallback>
      </mc:AlternateContent>
    </p:spTree>
    <p:extLst>
      <p:ext uri="{BB962C8B-B14F-4D97-AF65-F5344CB8AC3E}">
        <p14:creationId xmlns:p14="http://schemas.microsoft.com/office/powerpoint/2010/main" val="2438832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180E14-9A33-B2B8-5029-3ABCB1CA8D85}"/>
              </a:ext>
            </a:extLst>
          </p:cNvPr>
          <p:cNvSpPr>
            <a:spLocks noGrp="1"/>
          </p:cNvSpPr>
          <p:nvPr>
            <p:ph type="title"/>
          </p:nvPr>
        </p:nvSpPr>
        <p:spPr>
          <a:xfrm>
            <a:off x="97536" y="365125"/>
            <a:ext cx="11923776" cy="1325563"/>
          </a:xfrm>
        </p:spPr>
        <p:txBody>
          <a:bodyPr>
            <a:noAutofit/>
          </a:bodyPr>
          <a:lstStyle/>
          <a:p>
            <a:r>
              <a:rPr lang="fr-FR" sz="8800" dirty="0">
                <a:solidFill>
                  <a:srgbClr val="C00000"/>
                </a:solidFill>
                <a:latin typeface="Times New Roman" panose="02020603050405020304" pitchFamily="18" charset="0"/>
                <a:cs typeface="Times New Roman" panose="02020603050405020304" pitchFamily="18" charset="0"/>
              </a:rPr>
              <a:t>Qu’est-ce qu’un nombre?</a:t>
            </a:r>
          </a:p>
        </p:txBody>
      </p:sp>
      <p:sp>
        <p:nvSpPr>
          <p:cNvPr id="3" name="Espace réservé du contenu 2">
            <a:extLst>
              <a:ext uri="{FF2B5EF4-FFF2-40B4-BE49-F238E27FC236}">
                <a16:creationId xmlns:a16="http://schemas.microsoft.com/office/drawing/2014/main" id="{6951B92E-D655-76CB-D264-4AAF91FDFE56}"/>
              </a:ext>
            </a:extLst>
          </p:cNvPr>
          <p:cNvSpPr>
            <a:spLocks noGrp="1"/>
          </p:cNvSpPr>
          <p:nvPr>
            <p:ph idx="1"/>
          </p:nvPr>
        </p:nvSpPr>
        <p:spPr>
          <a:xfrm>
            <a:off x="268224" y="1825625"/>
            <a:ext cx="11753088" cy="4667250"/>
          </a:xfrm>
        </p:spPr>
        <p:txBody>
          <a:bodyPr>
            <a:normAutofit lnSpcReduction="10000"/>
          </a:bodyPr>
          <a:lstStyle/>
          <a:p>
            <a:pPr marL="2520000" indent="0">
              <a:lnSpc>
                <a:spcPct val="100000"/>
              </a:lnSpc>
              <a:spcBef>
                <a:spcPts val="0"/>
              </a:spcBef>
              <a:buNone/>
            </a:pPr>
            <a:r>
              <a:rPr lang="fr-FR" dirty="0">
                <a:latin typeface="Calibri "/>
              </a:rPr>
              <a:t>L’Encyclopédie (1765) cite Newton qui distingue les nombres </a:t>
            </a:r>
            <a:r>
              <a:rPr lang="fr-FR" i="1" dirty="0">
                <a:latin typeface="Calibri "/>
              </a:rPr>
              <a:t>entiers, </a:t>
            </a:r>
            <a:r>
              <a:rPr lang="fr-FR" dirty="0">
                <a:latin typeface="Calibri "/>
              </a:rPr>
              <a:t>les </a:t>
            </a:r>
            <a:r>
              <a:rPr lang="fr-FR" i="1" dirty="0">
                <a:latin typeface="Calibri "/>
              </a:rPr>
              <a:t>nombres rompus </a:t>
            </a:r>
            <a:r>
              <a:rPr lang="fr-FR" dirty="0">
                <a:latin typeface="Calibri "/>
              </a:rPr>
              <a:t>ou </a:t>
            </a:r>
            <a:r>
              <a:rPr lang="fr-FR" i="1" dirty="0">
                <a:latin typeface="Calibri "/>
              </a:rPr>
              <a:t>fractions </a:t>
            </a:r>
            <a:r>
              <a:rPr lang="fr-FR" dirty="0">
                <a:latin typeface="Calibri "/>
              </a:rPr>
              <a:t> et les </a:t>
            </a:r>
            <a:r>
              <a:rPr lang="fr-FR" i="1" dirty="0">
                <a:latin typeface="Calibri "/>
              </a:rPr>
              <a:t>nombres sourds </a:t>
            </a:r>
            <a:r>
              <a:rPr lang="fr-FR" dirty="0">
                <a:latin typeface="Calibri "/>
              </a:rPr>
              <a:t>ou </a:t>
            </a:r>
            <a:r>
              <a:rPr lang="fr-FR" i="1" dirty="0">
                <a:latin typeface="Calibri "/>
              </a:rPr>
              <a:t>incommensurables. </a:t>
            </a:r>
          </a:p>
          <a:p>
            <a:pPr marL="0" indent="0">
              <a:lnSpc>
                <a:spcPct val="100000"/>
              </a:lnSpc>
              <a:spcBef>
                <a:spcPts val="0"/>
              </a:spcBef>
              <a:buNone/>
            </a:pPr>
            <a:endParaRPr lang="fr-FR" i="1" dirty="0">
              <a:latin typeface="Calibri "/>
            </a:endParaRPr>
          </a:p>
          <a:p>
            <a:pPr marL="0" indent="0">
              <a:spcBef>
                <a:spcPts val="0"/>
              </a:spcBef>
              <a:buNone/>
            </a:pPr>
            <a:r>
              <a:rPr lang="fr-FR" dirty="0">
                <a:latin typeface="Calibri "/>
              </a:rPr>
              <a:t>Les notions de </a:t>
            </a:r>
            <a:r>
              <a:rPr lang="fr-FR" i="1" dirty="0">
                <a:latin typeface="Calibri "/>
              </a:rPr>
              <a:t>quantité </a:t>
            </a:r>
            <a:r>
              <a:rPr lang="fr-FR" dirty="0">
                <a:latin typeface="Calibri "/>
              </a:rPr>
              <a:t>ou de </a:t>
            </a:r>
            <a:r>
              <a:rPr lang="fr-FR" i="1" dirty="0">
                <a:latin typeface="Calibri "/>
              </a:rPr>
              <a:t>rapport </a:t>
            </a:r>
            <a:r>
              <a:rPr lang="fr-FR" dirty="0">
                <a:latin typeface="Calibri "/>
              </a:rPr>
              <a:t>ont été dépassées progressivement, il a fallu accepter des nombres </a:t>
            </a:r>
            <a:r>
              <a:rPr lang="fr-FR" i="1" dirty="0">
                <a:latin typeface="Calibri "/>
              </a:rPr>
              <a:t>négatifs </a:t>
            </a:r>
            <a:r>
              <a:rPr lang="fr-FR" dirty="0">
                <a:latin typeface="Calibri "/>
              </a:rPr>
              <a:t>(Brahmagupta avait introduit les </a:t>
            </a:r>
            <a:r>
              <a:rPr lang="fr-FR" i="1" dirty="0">
                <a:latin typeface="Calibri "/>
              </a:rPr>
              <a:t>profits </a:t>
            </a:r>
            <a:r>
              <a:rPr lang="fr-FR" dirty="0">
                <a:latin typeface="Calibri "/>
              </a:rPr>
              <a:t>et les </a:t>
            </a:r>
            <a:r>
              <a:rPr lang="fr-FR" i="1" dirty="0">
                <a:latin typeface="Calibri "/>
              </a:rPr>
              <a:t>pertes</a:t>
            </a:r>
            <a:r>
              <a:rPr lang="fr-FR" dirty="0">
                <a:latin typeface="Calibri "/>
              </a:rPr>
              <a:t>), on parlait de </a:t>
            </a:r>
            <a:r>
              <a:rPr lang="fr-FR" i="1" dirty="0">
                <a:latin typeface="Calibri "/>
              </a:rPr>
              <a:t>fausses racines </a:t>
            </a:r>
            <a:r>
              <a:rPr lang="fr-FR" dirty="0">
                <a:latin typeface="Calibri "/>
              </a:rPr>
              <a:t>pour les équations. Le terme </a:t>
            </a:r>
            <a:r>
              <a:rPr lang="fr-FR" b="1" i="1" dirty="0">
                <a:latin typeface="Calibri "/>
              </a:rPr>
              <a:t>nombres réels </a:t>
            </a:r>
            <a:r>
              <a:rPr lang="fr-FR" dirty="0">
                <a:latin typeface="Calibri "/>
              </a:rPr>
              <a:t>est apparu dans </a:t>
            </a:r>
            <a:r>
              <a:rPr lang="fr-FR" i="1" dirty="0">
                <a:latin typeface="Calibri "/>
              </a:rPr>
              <a:t>la Géométrie </a:t>
            </a:r>
            <a:r>
              <a:rPr lang="fr-FR" dirty="0">
                <a:latin typeface="Calibri "/>
              </a:rPr>
              <a:t>de Descartes.</a:t>
            </a:r>
          </a:p>
          <a:p>
            <a:pPr marL="0" indent="0">
              <a:buNone/>
            </a:pPr>
            <a:r>
              <a:rPr lang="fr-FR" sz="2400" dirty="0">
                <a:latin typeface="Calibri "/>
              </a:rPr>
              <a:t>Une nouvelle distinction apparaît entre les </a:t>
            </a:r>
            <a:r>
              <a:rPr lang="fr-FR" sz="2400" i="1" dirty="0">
                <a:latin typeface="Calibri "/>
              </a:rPr>
              <a:t>nombres algébriques </a:t>
            </a:r>
            <a:r>
              <a:rPr lang="fr-FR" sz="2400" dirty="0">
                <a:latin typeface="Calibri "/>
              </a:rPr>
              <a:t>(sont solutions </a:t>
            </a:r>
            <a:r>
              <a:rPr lang="fr-FR" sz="2400" dirty="0">
                <a:latin typeface="Calibri "/>
                <a:hlinkClick r:id="rId3" action="ppaction://hlinkfile"/>
              </a:rPr>
              <a:t>d’équations polynomiales </a:t>
            </a:r>
            <a:r>
              <a:rPr lang="fr-FR" sz="2400" dirty="0">
                <a:latin typeface="Calibri "/>
              </a:rPr>
              <a:t>à coefficients rationnels) et les </a:t>
            </a:r>
            <a:r>
              <a:rPr lang="fr-FR" sz="2400" i="1" dirty="0">
                <a:latin typeface="Calibri "/>
              </a:rPr>
              <a:t>nombres transcendants </a:t>
            </a:r>
            <a:r>
              <a:rPr lang="fr-FR" sz="2400" dirty="0">
                <a:latin typeface="Calibri "/>
              </a:rPr>
              <a:t>(les autres). </a:t>
            </a:r>
          </a:p>
          <a:p>
            <a:pPr marL="0" indent="0">
              <a:buNone/>
            </a:pPr>
            <a:r>
              <a:rPr lang="fr-FR" sz="5400" dirty="0">
                <a:solidFill>
                  <a:srgbClr val="C00000"/>
                </a:solidFill>
                <a:latin typeface="Times New Roman" panose="02020603050405020304" pitchFamily="18" charset="0"/>
                <a:cs typeface="Times New Roman" panose="02020603050405020304" pitchFamily="18" charset="0"/>
              </a:rPr>
              <a:t>Où placer </a:t>
            </a:r>
            <a:r>
              <a:rPr lang="el-GR" sz="5400" dirty="0">
                <a:solidFill>
                  <a:srgbClr val="C00000"/>
                </a:solidFill>
                <a:latin typeface="Times New Roman" panose="02020603050405020304" pitchFamily="18" charset="0"/>
                <a:cs typeface="Times New Roman" panose="02020603050405020304" pitchFamily="18" charset="0"/>
              </a:rPr>
              <a:t>π</a:t>
            </a:r>
            <a:r>
              <a:rPr lang="fr-FR" sz="5400" dirty="0">
                <a:solidFill>
                  <a:srgbClr val="C00000"/>
                </a:solidFill>
                <a:latin typeface="Times New Roman" panose="02020603050405020304" pitchFamily="18" charset="0"/>
                <a:cs typeface="Times New Roman" panose="02020603050405020304" pitchFamily="18" charset="0"/>
              </a:rPr>
              <a:t> ? </a:t>
            </a:r>
          </a:p>
          <a:p>
            <a:pPr marL="0" indent="0">
              <a:buNone/>
            </a:pPr>
            <a:endParaRPr lang="fr-FR" sz="2400" dirty="0">
              <a:latin typeface="Calibri "/>
            </a:endParaRPr>
          </a:p>
          <a:p>
            <a:pPr marL="0" indent="0">
              <a:buNone/>
            </a:pPr>
            <a:endParaRPr lang="fr-FR" sz="2400" dirty="0">
              <a:latin typeface="Calibri "/>
            </a:endParaRPr>
          </a:p>
          <a:p>
            <a:pPr marL="0" indent="0">
              <a:buNone/>
            </a:pPr>
            <a:endParaRPr lang="fr-FR" sz="2400" dirty="0">
              <a:latin typeface="Calibri "/>
            </a:endParaRPr>
          </a:p>
        </p:txBody>
      </p:sp>
      <p:pic>
        <p:nvPicPr>
          <p:cNvPr id="5" name="Image 4" descr="Une image contenant Timbre, Visage humain, Objet de collection, personne&#10;&#10;Description générée automatiquement">
            <a:extLst>
              <a:ext uri="{FF2B5EF4-FFF2-40B4-BE49-F238E27FC236}">
                <a16:creationId xmlns:a16="http://schemas.microsoft.com/office/drawing/2014/main" id="{220BBEAF-6B3B-2D2E-48AF-2928D2A0C1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0913" y="1914862"/>
            <a:ext cx="2104237" cy="1391620"/>
          </a:xfrm>
          <a:prstGeom prst="rect">
            <a:avLst/>
          </a:prstGeom>
        </p:spPr>
      </p:pic>
      <p:sp>
        <p:nvSpPr>
          <p:cNvPr id="9" name="ZoneTexte 8">
            <a:extLst>
              <a:ext uri="{FF2B5EF4-FFF2-40B4-BE49-F238E27FC236}">
                <a16:creationId xmlns:a16="http://schemas.microsoft.com/office/drawing/2014/main" id="{DD04C09D-6CF8-2DD8-3905-57D76339B34E}"/>
              </a:ext>
            </a:extLst>
          </p:cNvPr>
          <p:cNvSpPr txBox="1"/>
          <p:nvPr/>
        </p:nvSpPr>
        <p:spPr>
          <a:xfrm>
            <a:off x="4161034" y="5578867"/>
            <a:ext cx="7212458" cy="646331"/>
          </a:xfrm>
          <a:prstGeom prst="rect">
            <a:avLst/>
          </a:prstGeom>
          <a:noFill/>
        </p:spPr>
        <p:txBody>
          <a:bodyPr wrap="square" rtlCol="0">
            <a:spAutoFit/>
          </a:bodyPr>
          <a:lstStyle/>
          <a:p>
            <a:r>
              <a:rPr lang="fr-FR" dirty="0"/>
              <a:t>Au passage, ce nom a été donné par William Jones en 1706 et repris – définitivement – par Leonhard Euler en 1748.</a:t>
            </a:r>
          </a:p>
        </p:txBody>
      </p:sp>
    </p:spTree>
    <p:extLst>
      <p:ext uri="{BB962C8B-B14F-4D97-AF65-F5344CB8AC3E}">
        <p14:creationId xmlns:p14="http://schemas.microsoft.com/office/powerpoint/2010/main" val="135120815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1197</Words>
  <Application>Microsoft Office PowerPoint</Application>
  <PresentationFormat>Grand écran</PresentationFormat>
  <Paragraphs>85</Paragraphs>
  <Slides>12</Slides>
  <Notes>11</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12</vt:i4>
      </vt:variant>
    </vt:vector>
  </HeadingPairs>
  <TitlesOfParts>
    <vt:vector size="22" baseType="lpstr">
      <vt:lpstr>Aptos</vt:lpstr>
      <vt:lpstr>Aptos Display</vt:lpstr>
      <vt:lpstr>Arial</vt:lpstr>
      <vt:lpstr>Caibri</vt:lpstr>
      <vt:lpstr>Calibri</vt:lpstr>
      <vt:lpstr>Calibri </vt:lpstr>
      <vt:lpstr>Cambria Math</vt:lpstr>
      <vt:lpstr>Times New Roman</vt:lpstr>
      <vt:lpstr>Times New Roman, Times, serif</vt:lpstr>
      <vt:lpstr>Thème Office</vt:lpstr>
      <vt:lpstr>          π</vt:lpstr>
      <vt:lpstr>περιφέρεια</vt:lpstr>
      <vt:lpstr>Premières estimations</vt:lpstr>
      <vt:lpstr>Archimède et les polygones</vt:lpstr>
      <vt:lpstr>Autres approximations</vt:lpstr>
      <vt:lpstr>La quadrature du cercle</vt:lpstr>
      <vt:lpstr>Le faux espoir des lunules</vt:lpstr>
      <vt:lpstr>Après les quadrateurs…</vt:lpstr>
      <vt:lpstr>Qu’est-ce qu’un nombre?</vt:lpstr>
      <vt:lpstr>π, nouveau départ</vt:lpstr>
      <vt:lpstr>Le nombre π</vt:lpstr>
      <vt:lpstr>Que peut l’ordinateur?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Pierre MICHALAK</dc:creator>
  <cp:lastModifiedBy>Evelyne Roudneff</cp:lastModifiedBy>
  <cp:revision>34</cp:revision>
  <dcterms:created xsi:type="dcterms:W3CDTF">2024-09-18T06:58:34Z</dcterms:created>
  <dcterms:modified xsi:type="dcterms:W3CDTF">2025-10-20T12:46:16Z</dcterms:modified>
</cp:coreProperties>
</file>