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62" r:id="rId13"/>
    <p:sldId id="271" r:id="rId14"/>
    <p:sldId id="27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3FF42-4389-4B38-BE5C-B97E46EC19C9}" type="datetimeFigureOut">
              <a:rPr lang="fr-FR" smtClean="0"/>
              <a:t>27/02/2016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29252-8EFE-4D17-94DA-417A1A9137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96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9252-8EFE-4D17-94DA-417A1A91376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50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C9C-6143-4092-B9D3-0493B116AF28}" type="datetimeFigureOut">
              <a:rPr lang="fr-FR" smtClean="0"/>
              <a:t>27/02/2016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E9C2-EEDB-46B4-83A1-EFB700AC0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14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C9C-6143-4092-B9D3-0493B116AF28}" type="datetimeFigureOut">
              <a:rPr lang="fr-FR" smtClean="0"/>
              <a:t>27/02/2016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E9C2-EEDB-46B4-83A1-EFB700AC0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3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C9C-6143-4092-B9D3-0493B116AF28}" type="datetimeFigureOut">
              <a:rPr lang="fr-FR" smtClean="0"/>
              <a:t>27/02/2016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E9C2-EEDB-46B4-83A1-EFB700AC0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71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C9C-6143-4092-B9D3-0493B116AF28}" type="datetimeFigureOut">
              <a:rPr lang="fr-FR" smtClean="0"/>
              <a:t>27/02/2016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E9C2-EEDB-46B4-83A1-EFB700AC0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C9C-6143-4092-B9D3-0493B116AF28}" type="datetimeFigureOut">
              <a:rPr lang="fr-FR" smtClean="0"/>
              <a:t>27/02/2016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E9C2-EEDB-46B4-83A1-EFB700AC0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78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C9C-6143-4092-B9D3-0493B116AF28}" type="datetimeFigureOut">
              <a:rPr lang="fr-FR" smtClean="0"/>
              <a:t>27/02/2016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E9C2-EEDB-46B4-83A1-EFB700AC0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97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C9C-6143-4092-B9D3-0493B116AF28}" type="datetimeFigureOut">
              <a:rPr lang="fr-FR" smtClean="0"/>
              <a:t>27/02/2016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E9C2-EEDB-46B4-83A1-EFB700AC0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64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C9C-6143-4092-B9D3-0493B116AF28}" type="datetimeFigureOut">
              <a:rPr lang="fr-FR" smtClean="0"/>
              <a:t>27/02/2016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E9C2-EEDB-46B4-83A1-EFB700AC0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0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C9C-6143-4092-B9D3-0493B116AF28}" type="datetimeFigureOut">
              <a:rPr lang="fr-FR" smtClean="0"/>
              <a:t>27/02/2016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E9C2-EEDB-46B4-83A1-EFB700AC0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78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C9C-6143-4092-B9D3-0493B116AF28}" type="datetimeFigureOut">
              <a:rPr lang="fr-FR" smtClean="0"/>
              <a:t>27/02/2016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E9C2-EEDB-46B4-83A1-EFB700AC0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15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C9C-6143-4092-B9D3-0493B116AF28}" type="datetimeFigureOut">
              <a:rPr lang="fr-FR" smtClean="0"/>
              <a:t>27/02/2016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E9C2-EEDB-46B4-83A1-EFB700AC0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59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FC9C-6143-4092-B9D3-0493B116AF28}" type="datetimeFigureOut">
              <a:rPr lang="fr-FR" smtClean="0"/>
              <a:t>27/02/2016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E9C2-EEDB-46B4-83A1-EFB700AC0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39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Groupe%20des%20unit&#233;s%20de%20Z1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Raisonnement_Fermat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hyperlink" Target="Le%20th&#233;or&#232;me%20de%20Bache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Sophie%20Germain.pdf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Preuve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416824" cy="2497832"/>
          </a:xfrm>
        </p:spPr>
        <p:txBody>
          <a:bodyPr>
            <a:noAutofit/>
          </a:bodyPr>
          <a:lstStyle/>
          <a:p>
            <a:r>
              <a:rPr lang="fr-FR" sz="8800" dirty="0" smtClean="0">
                <a:solidFill>
                  <a:srgbClr val="C00000"/>
                </a:solidFill>
              </a:rPr>
              <a:t>Fermat</a:t>
            </a:r>
          </a:p>
          <a:p>
            <a:r>
              <a:rPr lang="fr-FR" sz="8800" dirty="0" smtClean="0">
                <a:solidFill>
                  <a:srgbClr val="C00000"/>
                </a:solidFill>
              </a:rPr>
              <a:t>« élémentaire »</a:t>
            </a:r>
            <a:endParaRPr lang="fr-FR" sz="8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20" y="596830"/>
            <a:ext cx="9206319" cy="290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9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fr-FR" sz="9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fr-FR" sz="9600" b="0" i="1" smtClean="0">
                        <a:solidFill>
                          <a:srgbClr val="C00000"/>
                        </a:solidFill>
                        <a:latin typeface="Cambria Math"/>
                      </a:rPr>
                      <m:t>=3  </m:t>
                    </m:r>
                  </m:oMath>
                </a14:m>
                <a:r>
                  <a:rPr lang="fr-FR" sz="9600" dirty="0" smtClean="0">
                    <a:solidFill>
                      <a:srgbClr val="C00000"/>
                    </a:solidFill>
                  </a:rPr>
                  <a:t>  (2)</a:t>
                </a:r>
                <a:endParaRPr lang="fr-FR" sz="9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5745" b="-781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1. </a:t>
                </a:r>
                <a:r>
                  <a:rPr lang="fr-FR" spc="-50" dirty="0" smtClean="0"/>
                  <a:t>Si des entiers </a:t>
                </a:r>
                <a14:m>
                  <m:oMath xmlns:m="http://schemas.openxmlformats.org/officeDocument/2006/math">
                    <m:r>
                      <a:rPr lang="fr-FR" b="0" i="1" spc="-50" smtClean="0">
                        <a:latin typeface="Cambria Math"/>
                      </a:rPr>
                      <m:t>𝑢</m:t>
                    </m:r>
                    <m:r>
                      <a:rPr lang="fr-FR" b="0" i="0" spc="-50" smtClean="0">
                        <a:latin typeface="Cambria Math"/>
                      </a:rPr>
                      <m:t>, </m:t>
                    </m:r>
                    <m:r>
                      <a:rPr lang="fr-FR" b="0" i="1" spc="-50" smtClean="0">
                        <a:latin typeface="Cambria Math"/>
                      </a:rPr>
                      <m:t>𝑣</m:t>
                    </m:r>
                    <m:r>
                      <a:rPr lang="fr-FR" b="0" i="1" spc="-5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pc="-50" dirty="0" smtClean="0"/>
                  <a:t>et </a:t>
                </a:r>
                <a14:m>
                  <m:oMath xmlns:m="http://schemas.openxmlformats.org/officeDocument/2006/math">
                    <m:r>
                      <a:rPr lang="fr-FR" b="0" i="1" spc="-50" smtClean="0">
                        <a:latin typeface="Cambria Math"/>
                      </a:rPr>
                      <m:t>𝑧</m:t>
                    </m:r>
                  </m:oMath>
                </a14:m>
                <a:r>
                  <a:rPr lang="fr-FR" spc="-50" dirty="0" smtClean="0"/>
                  <a:t> satisfont </a:t>
                </a:r>
                <a:r>
                  <a:rPr lang="fr-FR" dirty="0" smtClean="0"/>
                  <a:t>: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</m:t>
                    </m:r>
                    <m:r>
                      <a:rPr lang="fr-FR" i="1">
                        <a:latin typeface="Cambria Math"/>
                      </a:rPr>
                      <m:t>2</m:t>
                    </m:r>
                    <m:r>
                      <a:rPr lang="fr-FR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Alors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𝑢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</a:rPr>
                      <m:t>et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𝑣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sont de parité différente, sont premiers entre eux,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2</m:t>
                    </m:r>
                    <m:r>
                      <a:rPr lang="fr-FR" b="0" i="1" smtClean="0">
                        <a:latin typeface="Cambria Math"/>
                      </a:rPr>
                      <m:t>𝑢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fr-FR" dirty="0" smtClean="0"/>
                  <a:t>sont des cubes.</a:t>
                </a:r>
              </a:p>
              <a:p>
                <a:pPr marL="0" indent="0">
                  <a:buNone/>
                </a:pPr>
                <a:r>
                  <a:rPr lang="fr-FR" dirty="0" smtClean="0"/>
                  <a:t>2. Si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dirty="0" smtClean="0"/>
                  <a:t> est un cube dans </a:t>
                </a:r>
                <a:r>
                  <a:rPr lang="fr-FR" b="1" dirty="0" smtClean="0"/>
                  <a:t>Z </a:t>
                </a:r>
                <a:r>
                  <a:rPr lang="fr-FR" dirty="0" smtClean="0"/>
                  <a:t>alors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𝑢</m:t>
                    </m:r>
                    <m:r>
                      <a:rPr lang="fr-FR" b="0" i="1" smtClean="0"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</a:rPr>
                      <m:t>i</m:t>
                    </m:r>
                    <m:rad>
                      <m:radPr>
                        <m:degHide m:val="on"/>
                        <m:ctrlPr>
                          <a:rPr lang="fr-F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fr-FR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fr-FR" dirty="0" smtClean="0"/>
                  <a:t> est un cube (à </a:t>
                </a:r>
                <a:r>
                  <a:rPr lang="fr-FR" dirty="0" smtClean="0">
                    <a:hlinkClick r:id="rId3" action="ppaction://hlinkfile"/>
                  </a:rPr>
                  <a:t>un facteur unitaire près</a:t>
                </a:r>
                <a:r>
                  <a:rPr lang="fr-FR" dirty="0" smtClean="0"/>
                  <a:t>) 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b="1" i="0" smtClean="0">
                        <a:latin typeface="Cambria Math"/>
                      </a:rPr>
                      <m:t>Z</m:t>
                    </m:r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1+</m:t>
                            </m:r>
                            <m:r>
                              <m:rPr>
                                <m:nor/>
                              </m:rPr>
                              <a:rPr lang="fr-FR" i="0" smtClean="0">
                                <a:latin typeface="Cambria Math"/>
                              </a:rPr>
                              <m:t>i</m:t>
                            </m:r>
                            <m:rad>
                              <m:radPr>
                                <m:degHide m:val="on"/>
                                <m:ctrlPr>
                                  <a:rPr lang="fr-FR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 smtClean="0"/>
                  <a:t>.</a:t>
                </a:r>
              </a:p>
              <a:p>
                <a:pPr marL="0" indent="0">
                  <a:buNone/>
                </a:pPr>
                <a:r>
                  <a:rPr lang="fr-FR" dirty="0" smtClean="0"/>
                  <a:t>3. Il existe des entiers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𝑎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</a:rPr>
                      <m:t>et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𝑏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tels que 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2</m:t>
                    </m:r>
                    <m:r>
                      <a:rPr lang="fr-FR" b="0" i="1" smtClean="0">
                        <a:latin typeface="Cambria Math"/>
                      </a:rPr>
                      <m:t>𝑢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  <m:r>
                          <a:rPr lang="fr-FR" b="0" i="1" smtClean="0">
                            <a:latin typeface="Cambria Math"/>
                          </a:rPr>
                          <m:t>+2</m:t>
                        </m:r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2</m:t>
                    </m:r>
                    <m:r>
                      <a:rPr lang="fr-FR" b="0" i="1" dirty="0" smtClean="0">
                        <a:latin typeface="Cambria Math"/>
                      </a:rPr>
                      <m:t>𝑣</m:t>
                    </m:r>
                    <m:r>
                      <a:rPr lang="fr-FR" b="0" i="1" dirty="0" smtClean="0">
                        <a:latin typeface="Cambria Math"/>
                      </a:rPr>
                      <m:t>=3</m:t>
                    </m:r>
                    <m:r>
                      <a:rPr lang="fr-FR" b="0" i="1" dirty="0" smtClean="0">
                        <a:latin typeface="Cambria Math"/>
                      </a:rPr>
                      <m:t>𝑎𝑏</m:t>
                    </m:r>
                    <m:d>
                      <m:d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dirty="0" smtClean="0">
                            <a:latin typeface="Cambria Math"/>
                          </a:rPr>
                          <m:t>𝑎</m:t>
                        </m:r>
                        <m:r>
                          <a:rPr lang="fr-FR" b="0" i="1" dirty="0" smtClean="0">
                            <a:latin typeface="Cambria Math"/>
                          </a:rPr>
                          <m:t>+</m:t>
                        </m:r>
                        <m:r>
                          <a:rPr lang="fr-FR" b="0" i="1" dirty="0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dirty="0" smtClean="0"/>
                  <a:t>,</a:t>
                </a:r>
              </a:p>
              <a:p>
                <a:pPr marL="0" indent="0">
                  <a:buNone/>
                </a:pPr>
                <a:r>
                  <a:rPr lang="fr-FR" dirty="0"/>
                  <a:t>e</a:t>
                </a:r>
                <a:r>
                  <a:rPr lang="fr-FR" dirty="0" smtClean="0"/>
                  <a:t>t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+</m:t>
                    </m:r>
                    <m:r>
                      <a:rPr lang="fr-FR" b="0" i="1" smtClean="0">
                        <a:latin typeface="Cambria Math"/>
                      </a:rPr>
                      <m:t>𝑎𝑏</m:t>
                    </m:r>
                    <m:r>
                      <a:rPr lang="fr-FR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  <a:blipFill rotWithShape="1">
                <a:blip r:embed="rId4"/>
                <a:stretch>
                  <a:fillRect l="-1667" t="-13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9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fr-FR" sz="9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fr-FR" sz="9600" b="0" i="1" smtClean="0">
                        <a:solidFill>
                          <a:srgbClr val="C00000"/>
                        </a:solidFill>
                        <a:latin typeface="Cambria Math"/>
                      </a:rPr>
                      <m:t>=3   </m:t>
                    </m:r>
                  </m:oMath>
                </a14:m>
                <a:r>
                  <a:rPr lang="fr-FR" sz="9600" dirty="0" smtClean="0">
                    <a:solidFill>
                      <a:srgbClr val="C00000"/>
                    </a:solidFill>
                  </a:rPr>
                  <a:t>(3)</a:t>
                </a:r>
                <a:endParaRPr lang="fr-FR" sz="9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5745" b="-781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1412776"/>
                <a:ext cx="9144000" cy="54452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sz="3600" dirty="0" smtClean="0"/>
                  <a:t>Cela se termine plus mal que le cas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/>
                      </a:rPr>
                      <m:t>𝑛</m:t>
                    </m:r>
                    <m:r>
                      <a:rPr lang="fr-FR" sz="36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fr-FR" sz="3600" dirty="0" smtClean="0"/>
                  <a:t> : on est en présence de nombres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fr-FR" sz="3600" dirty="0" smtClean="0"/>
                  <a:t> et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fr-FR" sz="3600" dirty="0" smtClean="0"/>
                  <a:t> tels que le produit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600" b="0" i="1" smtClean="0">
                            <a:latin typeface="Cambria Math"/>
                          </a:rPr>
                          <m:t>2</m:t>
                        </m:r>
                        <m:r>
                          <a:rPr lang="fr-FR" sz="3600" b="0" i="1" smtClean="0">
                            <a:latin typeface="Cambria Math"/>
                          </a:rPr>
                          <m:t>𝑎</m:t>
                        </m:r>
                        <m:r>
                          <a:rPr lang="fr-FR" sz="3600" b="0" i="1" smtClean="0">
                            <a:latin typeface="Cambria Math"/>
                          </a:rPr>
                          <m:t>+</m:t>
                        </m:r>
                        <m:r>
                          <a:rPr lang="fr-FR" sz="36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fr-FR" sz="3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600" b="0" i="1" smtClean="0">
                            <a:latin typeface="Cambria Math"/>
                          </a:rPr>
                          <m:t>𝑎</m:t>
                        </m:r>
                        <m:r>
                          <a:rPr lang="fr-FR" sz="3600" b="0" i="1" smtClean="0">
                            <a:latin typeface="Cambria Math"/>
                          </a:rPr>
                          <m:t>−</m:t>
                        </m:r>
                        <m:r>
                          <a:rPr lang="fr-FR" sz="36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fr-FR" sz="3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600" b="0" i="1" smtClean="0">
                            <a:latin typeface="Cambria Math"/>
                          </a:rPr>
                          <m:t>𝑎</m:t>
                        </m:r>
                        <m:r>
                          <a:rPr lang="fr-FR" sz="3600" b="0" i="1" smtClean="0">
                            <a:latin typeface="Cambria Math"/>
                          </a:rPr>
                          <m:t>+2</m:t>
                        </m:r>
                        <m:r>
                          <a:rPr lang="fr-FR" sz="36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sz="3600" dirty="0" smtClean="0"/>
                  <a:t> soit un cube. </a:t>
                </a:r>
              </a:p>
              <a:p>
                <a:pPr marL="0" indent="0">
                  <a:buNone/>
                </a:pPr>
                <a:r>
                  <a:rPr lang="fr-FR" sz="3600" dirty="0" smtClean="0"/>
                  <a:t>Seulement voilà, ces nombres sont premiers entre eux. Ce sont donc des cubes… dont l’un est la somme des deux autres. On passe d’une solution putative à une autre « plus petite » (ça reste à prouver). C’est une nouvelle « descente infinie » qui s’amorce.</a:t>
                </a:r>
                <a:endParaRPr lang="fr-FR" sz="36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2776"/>
                <a:ext cx="9144000" cy="5445224"/>
              </a:xfrm>
              <a:blipFill rotWithShape="1">
                <a:blip r:embed="rId3"/>
                <a:stretch>
                  <a:fillRect l="-2000" t="-1680" r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7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fr-FR" sz="9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fr-FR" sz="9600" b="0" i="1" smtClean="0">
                        <a:solidFill>
                          <a:srgbClr val="C00000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fr-FR" sz="9600" dirty="0" smtClean="0">
                    <a:solidFill>
                      <a:srgbClr val="C00000"/>
                    </a:solidFill>
                  </a:rPr>
                  <a:t>  (1)</a:t>
                </a:r>
                <a:endParaRPr lang="fr-FR" sz="9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5745" b="-781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-7217" y="1700808"/>
                <a:ext cx="9144000" cy="515719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On cherche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, </m:t>
                    </m:r>
                    <m:r>
                      <a:rPr lang="fr-FR" b="0" i="1" smtClean="0">
                        <a:latin typeface="Cambria Math"/>
                      </a:rPr>
                      <m:t>𝑦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</a:rPr>
                      <m:t>et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fr-FR" dirty="0" smtClean="0"/>
                  <a:t> satisfaisant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Pour tout entier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𝑑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diviseur commun à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</a:rPr>
                      <m:t>et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𝑦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2 </m:t>
                        </m:r>
                      </m:sup>
                    </m:sSup>
                  </m:oMath>
                </a14:m>
                <a:r>
                  <a:rPr lang="fr-FR" dirty="0" smtClean="0"/>
                  <a:t>divise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4 </m:t>
                        </m:r>
                      </m:sup>
                    </m:sSup>
                  </m:oMath>
                </a14:m>
                <a:r>
                  <a:rPr lang="fr-FR" dirty="0" smtClean="0"/>
                  <a:t>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fr-FR" dirty="0" smtClean="0"/>
                  <a:t>et 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. On peut donc se ramener à chercher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, </m:t>
                    </m:r>
                    <m:r>
                      <a:rPr lang="fr-FR" b="0" i="1" smtClean="0">
                        <a:latin typeface="Cambria Math"/>
                      </a:rPr>
                      <m:t>𝑦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</a:rPr>
                      <m:t>et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fr-FR" dirty="0" smtClean="0"/>
                  <a:t> premiers entre eux. S’il en est ainsi, le triplet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fr-FR" dirty="0" smtClean="0"/>
                  <a:t>est un triplet pythagoricien primitif : il existe des entiers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𝑚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</a:rPr>
                      <m:t>et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fr-FR" dirty="0" smtClean="0"/>
                  <a:t> premiers entre eux tels que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𝑧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=2</m:t>
                    </m:r>
                    <m:r>
                      <a:rPr lang="fr-FR" b="0" i="1" smtClean="0">
                        <a:latin typeface="Cambria Math"/>
                      </a:rPr>
                      <m:t>𝑚𝑛</m:t>
                    </m:r>
                  </m:oMath>
                </a14:m>
                <a:r>
                  <a:rPr lang="fr-FR" dirty="0" smtClean="0"/>
                  <a:t> </a:t>
                </a:r>
              </a:p>
              <a:p>
                <a:pPr marL="0" indent="0" algn="r">
                  <a:buNone/>
                </a:pPr>
                <a:r>
                  <a:rPr lang="fr-FR" dirty="0" smtClean="0"/>
                  <a:t>(quitte à intervertir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</a:rPr>
                      <m:t>et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𝑦</m:t>
                    </m:r>
                    <m:r>
                      <a:rPr lang="fr-FR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Jusque-là, c’est du classique, mais…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17" y="1700808"/>
                <a:ext cx="9144000" cy="5157192"/>
              </a:xfrm>
              <a:blipFill rotWithShape="1">
                <a:blip r:embed="rId3"/>
                <a:stretch>
                  <a:fillRect l="-1733" t="-2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1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fr-FR" sz="9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fr-FR" sz="9600" b="0" i="1" smtClean="0">
                        <a:solidFill>
                          <a:srgbClr val="C00000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fr-FR" sz="9600" dirty="0" smtClean="0">
                    <a:solidFill>
                      <a:srgbClr val="C00000"/>
                    </a:solidFill>
                  </a:rPr>
                  <a:t>   (2)</a:t>
                </a:r>
                <a:endParaRPr lang="fr-FR" sz="9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5745" b="-781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L’égalité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 montre que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𝑥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𝑛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fr-FR" dirty="0" smtClean="0"/>
                  <a:t> est aussi un triplet pythagoricien primitif. Il existe donc des entiers premiers entre eux,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𝑝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</a:rPr>
                      <m:t>et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, tels que</a:t>
                </a:r>
              </a:p>
              <a:p>
                <a:pPr marL="0" indent="0">
                  <a:buNone/>
                </a:pP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𝑚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𝑥</m:t>
                    </m:r>
                    <m:r>
                      <a:rPr lang="fr-FR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fr-FR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dirty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fr-FR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𝑛</m:t>
                    </m:r>
                    <m:r>
                      <a:rPr lang="fr-FR" b="0" i="1" smtClean="0">
                        <a:latin typeface="Cambria Math"/>
                      </a:rPr>
                      <m:t>=2</m:t>
                    </m:r>
                    <m:r>
                      <a:rPr lang="fr-FR" b="0" i="1" smtClean="0">
                        <a:latin typeface="Cambria Math"/>
                      </a:rPr>
                      <m:t>𝑝𝑞</m:t>
                    </m:r>
                  </m:oMath>
                </a14:m>
                <a:r>
                  <a:rPr lang="fr-FR" dirty="0" smtClean="0"/>
                  <a:t> (l’hypothèse de la diapo précédente est que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est impair)</a:t>
                </a:r>
              </a:p>
              <a:p>
                <a:pPr marL="0" indent="0">
                  <a:buNone/>
                </a:pPr>
                <a:r>
                  <a:rPr lang="fr-FR" dirty="0" smtClean="0"/>
                  <a:t>Mais alors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=2</m:t>
                    </m:r>
                    <m:r>
                      <a:rPr lang="fr-FR" b="0" i="1" smtClean="0">
                        <a:latin typeface="Cambria Math"/>
                      </a:rPr>
                      <m:t>𝑚𝑛</m:t>
                    </m:r>
                    <m:r>
                      <a:rPr lang="fr-FR" b="0" i="1" smtClean="0">
                        <a:latin typeface="Cambria Math"/>
                      </a:rPr>
                      <m:t>=4</m:t>
                    </m:r>
                    <m:r>
                      <a:rPr lang="fr-FR" b="0" i="1" smtClean="0">
                        <a:latin typeface="Cambria Math"/>
                      </a:rPr>
                      <m:t>𝑝𝑞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dirty="0" smtClean="0"/>
                  <a:t>. Les diviseurs premiers entre eux d’un carré sont des carrés.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 est un carré </a:t>
                </a:r>
                <a:r>
                  <a:rPr lang="fr-FR" smtClean="0"/>
                  <a:t>plus petit que </a:t>
                </a:r>
                <a:r>
                  <a:rPr lang="fr-FR" dirty="0" smtClean="0"/>
                  <a:t>le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𝑧</m:t>
                    </m:r>
                    <m:r>
                      <a:rPr lang="fr-F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 dont on est parti. </a:t>
                </a:r>
                <a:r>
                  <a:rPr lang="fr-FR" dirty="0" smtClean="0">
                    <a:hlinkClick r:id="rId3" action="ppaction://hlinkfile"/>
                  </a:rPr>
                  <a:t>Descente « infinie ».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  <a:blipFill rotWithShape="1">
                <a:blip r:embed="rId4"/>
                <a:stretch>
                  <a:fillRect l="-1667" t="-1392" r="-19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2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C00000"/>
                </a:solidFill>
              </a:rPr>
              <a:t>Sources</a:t>
            </a:r>
            <a:endParaRPr lang="fr-FR" sz="96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i="1" dirty="0"/>
              <a:t>math.univ-lyon1.fr/~</a:t>
            </a:r>
            <a:r>
              <a:rPr lang="fr-FR" i="1" dirty="0" err="1"/>
              <a:t>caldero</a:t>
            </a:r>
            <a:r>
              <a:rPr lang="fr-FR" i="1" dirty="0"/>
              <a:t>/</a:t>
            </a:r>
            <a:r>
              <a:rPr lang="fr-FR" b="1" i="1" dirty="0"/>
              <a:t>Fermat3</a:t>
            </a:r>
            <a:r>
              <a:rPr lang="fr-FR" i="1" dirty="0"/>
              <a:t>.pdf</a:t>
            </a:r>
            <a:endParaRPr lang="fr-FR" dirty="0"/>
          </a:p>
          <a:p>
            <a:r>
              <a:rPr lang="fr-FR" i="1" dirty="0" smtClean="0"/>
              <a:t>mapage.noos.fr/</a:t>
            </a:r>
            <a:r>
              <a:rPr lang="fr-FR" i="1" dirty="0" err="1" smtClean="0"/>
              <a:t>r.ferreol</a:t>
            </a:r>
            <a:r>
              <a:rPr lang="fr-FR" i="1" dirty="0" smtClean="0"/>
              <a:t>/</a:t>
            </a:r>
            <a:r>
              <a:rPr lang="fr-FR" i="1" dirty="0" err="1" smtClean="0"/>
              <a:t>atelecharger</a:t>
            </a:r>
            <a:r>
              <a:rPr lang="fr-FR" i="1" dirty="0" smtClean="0"/>
              <a:t>/textes/</a:t>
            </a:r>
            <a:r>
              <a:rPr lang="fr-FR" b="1" i="1" dirty="0" err="1" smtClean="0"/>
              <a:t>fermat</a:t>
            </a:r>
            <a:r>
              <a:rPr lang="fr-FR" i="1" dirty="0" smtClean="0"/>
              <a:t>/</a:t>
            </a:r>
            <a:r>
              <a:rPr lang="fr-FR" b="1" i="1" dirty="0" smtClean="0"/>
              <a:t>fermat</a:t>
            </a:r>
            <a:r>
              <a:rPr lang="fr-FR" i="1" dirty="0" smtClean="0"/>
              <a:t>.pdf</a:t>
            </a:r>
          </a:p>
          <a:p>
            <a:r>
              <a:rPr lang="fr-FR" i="1" dirty="0" smtClean="0"/>
              <a:t>ljk.imag.fr/membres/</a:t>
            </a:r>
            <a:r>
              <a:rPr lang="fr-FR" i="1" dirty="0" err="1" smtClean="0"/>
              <a:t>Bernard.Ycart</a:t>
            </a:r>
            <a:r>
              <a:rPr lang="fr-FR" i="1" dirty="0" smtClean="0"/>
              <a:t>/</a:t>
            </a:r>
            <a:r>
              <a:rPr lang="fr-FR" i="1" dirty="0" err="1" smtClean="0"/>
              <a:t>mel</a:t>
            </a:r>
            <a:r>
              <a:rPr lang="fr-FR" i="1" dirty="0" smtClean="0"/>
              <a:t>/</a:t>
            </a:r>
            <a:r>
              <a:rPr lang="fr-FR" i="1" dirty="0" err="1" smtClean="0"/>
              <a:t>ar</a:t>
            </a:r>
            <a:r>
              <a:rPr lang="fr-FR" i="1" dirty="0" smtClean="0"/>
              <a:t>/node27.htmlw</a:t>
            </a:r>
          </a:p>
          <a:p>
            <a:r>
              <a:rPr lang="fr-FR" i="1" dirty="0" smtClean="0"/>
              <a:t>ww-history.mcs.st-and.ac.uk</a:t>
            </a:r>
            <a:r>
              <a:rPr lang="fr-FR" i="1" dirty="0"/>
              <a:t>/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Livres : </a:t>
            </a:r>
          </a:p>
          <a:p>
            <a:pPr marL="0" indent="0">
              <a:buNone/>
            </a:pPr>
            <a:r>
              <a:rPr lang="fr-FR" dirty="0" smtClean="0"/>
              <a:t>Arithmétique </a:t>
            </a:r>
            <a:r>
              <a:rPr lang="fr-FR" dirty="0" smtClean="0"/>
              <a:t>et théorie des nombres J. Itard </a:t>
            </a:r>
            <a:r>
              <a:rPr lang="fr-FR" dirty="0" smtClean="0"/>
              <a:t>PUF</a:t>
            </a:r>
          </a:p>
          <a:p>
            <a:pPr marL="0" indent="0">
              <a:buNone/>
            </a:pPr>
            <a:r>
              <a:rPr lang="fr-FR" dirty="0" smtClean="0"/>
              <a:t>Invitation aux mathématiques de Fermat-Wiles </a:t>
            </a:r>
          </a:p>
          <a:p>
            <a:pPr marL="0" indent="0">
              <a:buNone/>
            </a:pPr>
            <a:r>
              <a:rPr lang="fr-FR" dirty="0" smtClean="0"/>
              <a:t>Y. </a:t>
            </a:r>
            <a:r>
              <a:rPr lang="fr-FR" dirty="0" err="1" smtClean="0"/>
              <a:t>Hellegouarch</a:t>
            </a:r>
            <a:r>
              <a:rPr lang="fr-FR" smtClean="0"/>
              <a:t> MASSON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8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" y="0"/>
            <a:ext cx="521985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5004048" y="404663"/>
            <a:ext cx="4139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C00000"/>
                </a:solidFill>
              </a:rPr>
              <a:t>Les </a:t>
            </a:r>
          </a:p>
          <a:p>
            <a:r>
              <a:rPr lang="fr-FR" sz="5400" dirty="0">
                <a:solidFill>
                  <a:srgbClr val="C00000"/>
                </a:solidFill>
              </a:rPr>
              <a:t>a</a:t>
            </a:r>
            <a:r>
              <a:rPr lang="fr-FR" sz="5400" dirty="0" smtClean="0">
                <a:solidFill>
                  <a:srgbClr val="C00000"/>
                </a:solidFill>
              </a:rPr>
              <a:t>rithmétiques</a:t>
            </a:r>
          </a:p>
          <a:p>
            <a:r>
              <a:rPr lang="fr-FR" sz="5400" dirty="0" smtClean="0">
                <a:solidFill>
                  <a:srgbClr val="C00000"/>
                </a:solidFill>
              </a:rPr>
              <a:t>de</a:t>
            </a:r>
          </a:p>
          <a:p>
            <a:r>
              <a:rPr lang="fr-FR" sz="5400" dirty="0" smtClean="0">
                <a:solidFill>
                  <a:srgbClr val="C00000"/>
                </a:solidFill>
              </a:rPr>
              <a:t>Diophante</a:t>
            </a:r>
          </a:p>
          <a:p>
            <a:r>
              <a:rPr lang="fr-FR" sz="5400" dirty="0" smtClean="0">
                <a:solidFill>
                  <a:srgbClr val="C00000"/>
                </a:solidFill>
              </a:rPr>
              <a:t>Traduction de </a:t>
            </a:r>
            <a:r>
              <a:rPr lang="fr-FR" sz="5400" dirty="0" err="1" smtClean="0">
                <a:solidFill>
                  <a:srgbClr val="C00000"/>
                </a:solidFill>
              </a:rPr>
              <a:t>Bachet</a:t>
            </a:r>
            <a:endParaRPr lang="fr-FR" sz="5400" dirty="0" smtClean="0">
              <a:solidFill>
                <a:srgbClr val="C00000"/>
              </a:solidFill>
            </a:endParaRPr>
          </a:p>
          <a:p>
            <a:r>
              <a:rPr lang="fr-FR" sz="5400" dirty="0" smtClean="0">
                <a:solidFill>
                  <a:srgbClr val="C00000"/>
                </a:solidFill>
              </a:rPr>
              <a:t>(1621)</a:t>
            </a:r>
            <a:endParaRPr lang="fr-FR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18258"/>
          </a:xfrm>
        </p:spPr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C00000"/>
                </a:solidFill>
              </a:rPr>
              <a:t>Les équations diophantiennes</a:t>
            </a:r>
            <a:endParaRPr lang="fr-FR" sz="8000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t="18502" r="9594" b="15782"/>
          <a:stretch/>
        </p:blipFill>
        <p:spPr>
          <a:xfrm>
            <a:off x="34320" y="4184074"/>
            <a:ext cx="4105632" cy="267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4143748" y="6488667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Julia ROBINSON et Youri MATIIASSEVITCH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4320" y="2492896"/>
            <a:ext cx="910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 dixième problème de Hilbert : De </a:t>
            </a:r>
            <a:r>
              <a:rPr lang="fr-FR" sz="2400" b="1" dirty="0"/>
              <a:t>la possibilité de résoudre une équation diophantienne.</a:t>
            </a:r>
            <a:r>
              <a:rPr lang="fr-FR" sz="2400" dirty="0"/>
              <a:t> </a:t>
            </a:r>
            <a:r>
              <a:rPr lang="fr-FR" sz="2400" dirty="0" smtClean="0"/>
              <a:t>« on </a:t>
            </a:r>
            <a:r>
              <a:rPr lang="fr-FR" sz="2400" dirty="0"/>
              <a:t>doit trouver une méthode par laquelle, au moyen d'un nombre fini d'opérations, on pourra décider si l'équation est résoluble en nombres entiers </a:t>
            </a:r>
            <a:r>
              <a:rPr lang="fr-FR" sz="2400" dirty="0" smtClean="0"/>
              <a:t>rationnels »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5836444" y="3717032"/>
            <a:ext cx="3131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Problème résolu </a:t>
            </a:r>
          </a:p>
          <a:p>
            <a:r>
              <a:rPr lang="fr-FR" sz="2800" dirty="0" smtClean="0"/>
              <a:t>par la négative</a:t>
            </a:r>
          </a:p>
          <a:p>
            <a:r>
              <a:rPr lang="fr-FR" sz="2800" dirty="0" smtClean="0"/>
              <a:t> en 1970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066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C00000"/>
                </a:solidFill>
              </a:rPr>
              <a:t>Autour de Fermat</a:t>
            </a:r>
            <a:endParaRPr lang="fr-FR" sz="9600" dirty="0">
              <a:solidFill>
                <a:srgbClr val="C00000"/>
              </a:solidFill>
            </a:endParaRPr>
          </a:p>
        </p:txBody>
      </p:sp>
      <p:pic>
        <p:nvPicPr>
          <p:cNvPr id="5" name="Imag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5"/>
            <a:ext cx="1987749" cy="23762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10" y="1484785"/>
            <a:ext cx="1712537" cy="24617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22192"/>
            <a:ext cx="1800200" cy="2322258"/>
          </a:xfrm>
          <a:prstGeom prst="rect">
            <a:avLst/>
          </a:prstGeom>
        </p:spPr>
      </p:pic>
      <p:pic>
        <p:nvPicPr>
          <p:cNvPr id="8" name="Image 7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77072"/>
            <a:ext cx="2129631" cy="25603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93096"/>
            <a:ext cx="2212230" cy="25649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11" y="4077072"/>
            <a:ext cx="208569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fr-FR" sz="100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fr-FR" sz="100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= 2      </m:t>
                    </m:r>
                  </m:oMath>
                </a14:m>
                <a:r>
                  <a:rPr lang="fr-FR" sz="10000" dirty="0" smtClean="0">
                    <a:solidFill>
                      <a:srgbClr val="C00000"/>
                    </a:solidFill>
                  </a:rPr>
                  <a:t>(1)</a:t>
                </a:r>
                <a:endParaRPr lang="fr-FR" sz="10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49468" r="-370" b="-835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On cherche des entiers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𝑥</m:t>
                    </m:r>
                    <m:r>
                      <a:rPr lang="fr-FR" i="1" dirty="0" smtClean="0">
                        <a:latin typeface="Cambria Math"/>
                      </a:rPr>
                      <m:t>, </m:t>
                    </m:r>
                    <m:r>
                      <a:rPr lang="fr-FR" i="1" dirty="0" smtClean="0">
                        <a:latin typeface="Cambria Math"/>
                      </a:rPr>
                      <m:t>𝑦</m:t>
                    </m:r>
                    <m:r>
                      <a:rPr lang="fr-FR" i="1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fr-FR" i="0" dirty="0" smtClean="0">
                        <a:latin typeface="Cambria Math"/>
                      </a:rPr>
                      <m:t>et</m:t>
                    </m:r>
                    <m:r>
                      <a:rPr lang="fr-FR" i="1" dirty="0" smtClean="0">
                        <a:latin typeface="Cambria Math"/>
                      </a:rPr>
                      <m:t> </m:t>
                    </m:r>
                    <m:r>
                      <a:rPr lang="fr-FR" i="1" dirty="0" smtClean="0">
                        <a:latin typeface="Cambria Math"/>
                      </a:rPr>
                      <m:t>𝑧</m:t>
                    </m:r>
                    <m:r>
                      <a:rPr lang="fr-FR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tels que 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1. Si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𝑥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𝑦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fr-FR" dirty="0" smtClean="0"/>
                  <a:t> est une solution, alors pour tout entier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  <m:r>
                          <a:rPr lang="fr-FR" i="1">
                            <a:latin typeface="Cambria Math"/>
                          </a:rPr>
                          <m:t>𝑥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  <m:r>
                          <a:rPr lang="fr-FR" i="1">
                            <a:latin typeface="Cambria Math"/>
                          </a:rPr>
                          <m:t>𝑦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  <m:r>
                          <a:rPr lang="fr-FR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fr-FR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est une solution. On peut se ramener à chercher des entiers premiers entre eux dans leur ensemble… et même deux à deux.</a:t>
                </a:r>
                <a:endParaRPr lang="fr-FR" dirty="0"/>
              </a:p>
              <a:p>
                <a:pPr marL="0" indent="0">
                  <a:buNone/>
                </a:pPr>
                <a:r>
                  <a:rPr lang="fr-FR" dirty="0" smtClean="0"/>
                  <a:t>2. Un seul des trois nombres cherchés est pair,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 ou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fr-FR" dirty="0" smtClean="0"/>
                  <a:t>  (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fr-FR" dirty="0" smtClean="0"/>
                  <a:t> impairs donne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2 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mod</m:t>
                    </m:r>
                    <m:r>
                      <m:rPr>
                        <m:nor/>
                      </m:rPr>
                      <a:rPr lang="fr-FR" b="0" i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 4 </m:t>
                    </m:r>
                  </m:oMath>
                </a14:m>
                <a:r>
                  <a:rPr lang="fr-FR" dirty="0" smtClean="0"/>
                  <a:t>). Dans la suite on suppose que c’est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.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4"/>
                <a:stretch>
                  <a:fillRect l="-1667" t="-26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6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07504" y="116633"/>
                <a:ext cx="8928992" cy="144015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fr-FR" sz="100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fr-FR" sz="100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= 2      </m:t>
                    </m:r>
                  </m:oMath>
                </a14:m>
                <a:r>
                  <a:rPr lang="fr-FR" sz="10000" dirty="0" smtClean="0">
                    <a:solidFill>
                      <a:srgbClr val="C00000"/>
                    </a:solidFill>
                  </a:rPr>
                  <a:t>(2)</a:t>
                </a:r>
                <a:endParaRPr lang="fr-FR" sz="10000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7504" y="116633"/>
                <a:ext cx="8928992" cy="1440159"/>
              </a:xfrm>
              <a:blipFill rotWithShape="1">
                <a:blip r:embed="rId2"/>
                <a:stretch>
                  <a:fillRect t="-28814" b="-567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628800"/>
                <a:ext cx="9144000" cy="5229200"/>
              </a:xfrm>
            </p:spPr>
            <p:txBody>
              <a:bodyPr/>
              <a:lstStyle/>
              <a:p>
                <a:pPr algn="l"/>
                <a:r>
                  <a:rPr lang="fr-FR" dirty="0" smtClean="0">
                    <a:solidFill>
                      <a:schemeClr val="tx1"/>
                    </a:solidFill>
                  </a:rPr>
                  <a:t>3. 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, on déduit</a:t>
                </a:r>
              </a:p>
              <a:p>
                <a:pPr algn="l"/>
                <a:r>
                  <a:rPr lang="fr-FR" dirty="0" smtClean="0">
                    <a:solidFill>
                      <a:schemeClr val="tx1"/>
                    </a:solidFill>
                  </a:rPr>
                  <a:t>l’existence d’entiers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</a:rPr>
                      <m:t>et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 , premiers entre eux, tels que</a:t>
                </a: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fr-FR" i="1" smtClean="0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2  </m:t>
                        </m:r>
                      </m:sup>
                    </m:sSup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et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fr-FR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fr-FR" i="1" smtClean="0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2  </m:t>
                        </m:r>
                      </m:sup>
                    </m:sSup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. </a:t>
                </a:r>
                <a:r>
                  <a:rPr lang="fr-FR" i="1" dirty="0" smtClean="0">
                    <a:solidFill>
                      <a:schemeClr val="tx1"/>
                    </a:solidFill>
                  </a:rPr>
                  <a:t>Pas si facile que ça.</a:t>
                </a:r>
              </a:p>
              <a:p>
                <a:pPr algn="l"/>
                <a:r>
                  <a:rPr lang="fr-FR" dirty="0" smtClean="0">
                    <a:solidFill>
                      <a:schemeClr val="tx1"/>
                    </a:solidFill>
                  </a:rPr>
                  <a:t>4. Il existe donc des entiers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fr-FR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fr-FR" smtClean="0">
                        <a:solidFill>
                          <a:schemeClr val="tx1"/>
                        </a:solidFill>
                        <a:latin typeface="Cambria Math"/>
                      </a:rPr>
                      <m:t>et</m:t>
                    </m:r>
                    <m:r>
                      <a:rPr lang="fr-FR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fr-FR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fr-FR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tels que</a:t>
                </a:r>
              </a:p>
              <a:p>
                <a:pPr algn="l"/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2  </m:t>
                        </m:r>
                      </m:sup>
                    </m:sSup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et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fr-FR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2  </m:t>
                        </m:r>
                      </m:sup>
                    </m:sSup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2  </m:t>
                        </m:r>
                      </m:sup>
                    </m:sSup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… et donc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𝑚𝑛</m:t>
                    </m:r>
                  </m:oMath>
                </a14:m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fr-FR" dirty="0" smtClean="0">
                    <a:solidFill>
                      <a:schemeClr val="tx1"/>
                    </a:solidFill>
                  </a:rPr>
                  <a:t>5. En conclusion, la donnée de deux entiers premiers entre eux permet de construire un </a:t>
                </a:r>
                <a:r>
                  <a:rPr lang="fr-FR" i="1" dirty="0" smtClean="0">
                    <a:solidFill>
                      <a:schemeClr val="tx1"/>
                    </a:solidFill>
                  </a:rPr>
                  <a:t>triplet pythagoricien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ous-titr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628800"/>
                <a:ext cx="9144000" cy="5229200"/>
              </a:xfrm>
              <a:blipFill rotWithShape="1">
                <a:blip r:embed="rId3"/>
                <a:stretch>
                  <a:fillRect l="-1667" t="-13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1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260648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C00000"/>
                </a:solidFill>
              </a:rPr>
              <a:t>Une représentation des triplets</a:t>
            </a:r>
          </a:p>
          <a:p>
            <a:r>
              <a:rPr lang="fr-FR" sz="4400" dirty="0">
                <a:solidFill>
                  <a:srgbClr val="C00000"/>
                </a:solidFill>
              </a:rPr>
              <a:t>p</a:t>
            </a:r>
            <a:r>
              <a:rPr lang="fr-FR" sz="4400" dirty="0" smtClean="0">
                <a:solidFill>
                  <a:srgbClr val="C00000"/>
                </a:solidFill>
              </a:rPr>
              <a:t>ythagoriciens primitifs</a:t>
            </a:r>
          </a:p>
          <a:p>
            <a:r>
              <a:rPr lang="fr-FR" sz="4400" dirty="0" smtClean="0">
                <a:solidFill>
                  <a:srgbClr val="C00000"/>
                </a:solidFill>
              </a:rPr>
              <a:t>de troisième terme inférieur à 100</a:t>
            </a:r>
            <a:endParaRPr lang="fr-FR" sz="44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8841614" cy="3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427984" y="2384306"/>
                <a:ext cx="4593142" cy="15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2800" dirty="0" smtClean="0"/>
                  <a:t>Les points nommés ont pour coordonnées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8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fr-FR" sz="2800" b="0" i="1" smtClean="0">
                                <a:latin typeface="Cambria Math"/>
                              </a:rPr>
                              <m:t>𝑧</m:t>
                            </m:r>
                          </m:den>
                        </m:f>
                        <m:r>
                          <a:rPr lang="fr-FR" sz="2800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fr-FR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800" b="0" i="1" smtClean="0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fr-FR" sz="2800" b="0" i="1" smtClean="0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fr-FR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800" b="0" i="0" dirty="0" smtClean="0"/>
                  <a:t>et ils appartiennent </a:t>
                </a:r>
                <a:r>
                  <a:rPr lang="fr-FR" sz="2800" dirty="0" smtClean="0"/>
                  <a:t>au cercle unité</a:t>
                </a:r>
                <a:endParaRPr lang="fr-FR" sz="28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384306"/>
                <a:ext cx="4593142" cy="1598964"/>
              </a:xfrm>
              <a:prstGeom prst="rect">
                <a:avLst/>
              </a:prstGeom>
              <a:blipFill rotWithShape="1">
                <a:blip r:embed="rId3"/>
                <a:stretch>
                  <a:fillRect t="-3435" r="-4642" b="-99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1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fr-FR" sz="9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fr-FR" sz="9600" b="0" i="1" smtClean="0">
                        <a:solidFill>
                          <a:srgbClr val="C00000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fr-FR" sz="9600" dirty="0" smtClean="0">
                    <a:solidFill>
                      <a:srgbClr val="C00000"/>
                    </a:solidFill>
                  </a:rPr>
                  <a:t>  (1)</a:t>
                </a:r>
                <a:endParaRPr lang="fr-FR" sz="9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5745" b="-781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1484784"/>
                <a:ext cx="9144000" cy="537321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sz="4000" dirty="0" smtClean="0">
                    <a:solidFill>
                      <a:srgbClr val="C00000"/>
                    </a:solidFill>
                  </a:rPr>
                  <a:t>1. Une idée qui pourra servir</a:t>
                </a:r>
              </a:p>
              <a:p>
                <a:pPr marL="0" indent="0">
                  <a:buNone/>
                </a:pPr>
                <a:r>
                  <a:rPr lang="fr-FR" dirty="0" smtClean="0">
                    <a:solidFill>
                      <a:srgbClr val="002060"/>
                    </a:solidFill>
                  </a:rPr>
                  <a:t>Si</a:t>
                </a:r>
                <a:r>
                  <a:rPr lang="fr-FR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FR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 smtClean="0"/>
                  <a:t>, </a:t>
                </a:r>
                <a:r>
                  <a:rPr lang="fr-FR" dirty="0" smtClean="0">
                    <a:hlinkClick r:id="rId3" action="ppaction://hlinkfile"/>
                  </a:rPr>
                  <a:t>l’un des trois entiers est un multiple de 3. </a:t>
                </a:r>
                <a:endParaRPr lang="fr-FR" dirty="0" smtClean="0"/>
              </a:p>
              <a:p>
                <a:pPr marL="0" indent="0">
                  <a:buNone/>
                </a:pPr>
                <a:r>
                  <a:rPr lang="fr-FR" sz="4000" dirty="0" smtClean="0">
                    <a:solidFill>
                      <a:srgbClr val="C00000"/>
                    </a:solidFill>
                  </a:rPr>
                  <a:t>2. Un seul des trois nombres est pair</a:t>
                </a:r>
              </a:p>
              <a:p>
                <a:pPr marL="0" indent="0">
                  <a:buNone/>
                </a:pPr>
                <a:r>
                  <a:rPr lang="fr-FR" dirty="0" smtClean="0"/>
                  <a:t>Une première extension : on cherche des entiers relatifs ; cela permet de supposer que c’est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𝑧</m:t>
                    </m:r>
                    <m:r>
                      <a:rPr lang="fr-FR" b="0" i="1" smtClean="0">
                        <a:latin typeface="Cambria Math"/>
                      </a:rPr>
                      <m:t>.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sz="4000" dirty="0" smtClean="0">
                    <a:solidFill>
                      <a:srgbClr val="C00000"/>
                    </a:solidFill>
                  </a:rPr>
                  <a:t>3. Un changement d’inconnues (Euler)</a:t>
                </a:r>
              </a:p>
              <a:p>
                <a:pPr marL="0" indent="0">
                  <a:buNone/>
                </a:pPr>
                <a:r>
                  <a:rPr lang="fr-FR" dirty="0" smtClean="0">
                    <a:solidFill>
                      <a:schemeClr val="tx1"/>
                    </a:solidFill>
                  </a:rPr>
                  <a:t>On pose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 et l’équation s’écrit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+3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5373216"/>
              </a:xfrm>
              <a:blipFill rotWithShape="1">
                <a:blip r:embed="rId4"/>
                <a:stretch>
                  <a:fillRect l="-2333" t="-3178" r="-4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6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C00000"/>
                </a:solidFill>
              </a:rPr>
              <a:t>Les entiers d’Eisenstein</a:t>
            </a:r>
            <a:endParaRPr lang="fr-FR" sz="7200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r="33892"/>
          <a:stretch/>
        </p:blipFill>
        <p:spPr bwMode="auto">
          <a:xfrm>
            <a:off x="21918" y="1450404"/>
            <a:ext cx="7992888" cy="536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12160" y="2492896"/>
            <a:ext cx="3131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dirty="0" smtClean="0"/>
              <a:t>Un anneau factoriel : il existe une décomposition en produits de facteurs premiers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682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1072</Words>
  <Application>Microsoft Office PowerPoint</Application>
  <PresentationFormat>Affichage à l'écran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Les équations diophantiennes</vt:lpstr>
      <vt:lpstr>Autour de Fermat</vt:lpstr>
      <vt:lpstr>n = 2      (1)</vt:lpstr>
      <vt:lpstr>n = 2      (2)</vt:lpstr>
      <vt:lpstr>Présentation PowerPoint</vt:lpstr>
      <vt:lpstr>n=3  (1)</vt:lpstr>
      <vt:lpstr>Les entiers d’Eisenstein</vt:lpstr>
      <vt:lpstr>n=3    (2)</vt:lpstr>
      <vt:lpstr>n=3   (3)</vt:lpstr>
      <vt:lpstr>n=4  (1)</vt:lpstr>
      <vt:lpstr>n=4   (2)</vt:lpstr>
      <vt:lpstr>Sources</vt:lpstr>
    </vt:vector>
  </TitlesOfParts>
  <Company>DSI-Rectorat de Versailles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Michalak</dc:creator>
  <cp:lastModifiedBy>Pierre Michalak</cp:lastModifiedBy>
  <cp:revision>61</cp:revision>
  <dcterms:created xsi:type="dcterms:W3CDTF">2015-12-26T10:58:17Z</dcterms:created>
  <dcterms:modified xsi:type="dcterms:W3CDTF">2016-02-27T14:40:02Z</dcterms:modified>
</cp:coreProperties>
</file>