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24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15.wmf"/><Relationship Id="rId6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6D1FD-F6B1-4CCC-9FCA-65BDB42A34CA}" type="datetimeFigureOut">
              <a:rPr lang="fr-FR" smtClean="0"/>
              <a:pPr/>
              <a:t>18/12/2011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A71A7-38F2-4205-866D-C03A3C0AF8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hyperlink" Target="../triangulaires.ggb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Sommes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39750" y="3286125"/>
          <a:ext cx="5210175" cy="1370013"/>
        </p:xfrm>
        <a:graphic>
          <a:graphicData uri="http://schemas.openxmlformats.org/presentationml/2006/ole">
            <p:oleObj spid="_x0000_s24578" name="Equation" r:id="rId3" imgW="2374560" imgH="622080" progId="Equation.DSMT4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1979613" y="0"/>
          <a:ext cx="4656137" cy="1360488"/>
        </p:xfrm>
        <a:graphic>
          <a:graphicData uri="http://schemas.openxmlformats.org/presentationml/2006/ole">
            <p:oleObj spid="_x0000_s24579" name="Equation" r:id="rId4" imgW="1346040" imgH="393480" progId="Equation.DSMT4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39750" y="2278063"/>
          <a:ext cx="5405438" cy="866775"/>
        </p:xfrm>
        <a:graphic>
          <a:graphicData uri="http://schemas.openxmlformats.org/presentationml/2006/ole">
            <p:oleObj spid="_x0000_s24580" name="Equation" r:id="rId5" imgW="2463480" imgH="39348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39750" y="1628775"/>
          <a:ext cx="5824538" cy="558800"/>
        </p:xfrm>
        <a:graphic>
          <a:graphicData uri="http://schemas.openxmlformats.org/presentationml/2006/ole">
            <p:oleObj spid="_x0000_s24581" name="Equation" r:id="rId6" imgW="2654280" imgH="253800" progId="Equation.DSMT4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11188" y="3213100"/>
          <a:ext cx="5070475" cy="866775"/>
        </p:xfrm>
        <a:graphic>
          <a:graphicData uri="http://schemas.openxmlformats.org/presentationml/2006/ole">
            <p:oleObj spid="_x0000_s24582" name="Equation" r:id="rId7" imgW="2311200" imgH="393480" progId="Equation.DSMT4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39750" y="4868863"/>
          <a:ext cx="3343275" cy="809625"/>
        </p:xfrm>
        <a:graphic>
          <a:graphicData uri="http://schemas.openxmlformats.org/presentationml/2006/ole">
            <p:oleObj spid="_x0000_s24583" name="Equation" r:id="rId8" imgW="1523880" imgH="368280" progId="Equation.DSMT4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427538" y="4868863"/>
          <a:ext cx="3789362" cy="809625"/>
        </p:xfrm>
        <a:graphic>
          <a:graphicData uri="http://schemas.openxmlformats.org/presentationml/2006/ole">
            <p:oleObj spid="_x0000_s24584" name="Equation" r:id="rId9" imgW="1726920" imgH="368280" progId="Equation.DSMT4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2468563" y="5876925"/>
          <a:ext cx="2952750" cy="809625"/>
        </p:xfrm>
        <a:graphic>
          <a:graphicData uri="http://schemas.openxmlformats.org/presentationml/2006/ole">
            <p:oleObj spid="_x0000_s24585" name="Equation" r:id="rId10" imgW="1346040" imgH="368280" progId="Equation.DSMT4">
              <p:embed/>
            </p:oleObj>
          </a:graphicData>
        </a:graphic>
      </p:graphicFrame>
      <p:sp>
        <p:nvSpPr>
          <p:cNvPr id="1034" name="ZoneTexte 10"/>
          <p:cNvSpPr txBox="1">
            <a:spLocks noChangeArrowheads="1"/>
          </p:cNvSpPr>
          <p:nvPr/>
        </p:nvSpPr>
        <p:spPr bwMode="auto">
          <a:xfrm>
            <a:off x="539750" y="1052513"/>
            <a:ext cx="5545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somme télescopique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000250" y="0"/>
          <a:ext cx="4613275" cy="1360488"/>
        </p:xfrm>
        <a:graphic>
          <a:graphicData uri="http://schemas.openxmlformats.org/presentationml/2006/ole">
            <p:oleObj spid="_x0000_s26626" name="Equation" r:id="rId3" imgW="1333440" imgH="393480" progId="Equation.DSMT4">
              <p:embed/>
            </p:oleObj>
          </a:graphicData>
        </a:graphic>
      </p:graphicFrame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39750" y="1341438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Pour tout entier naturel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non nul : 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957388" y="2200275"/>
          <a:ext cx="2744787" cy="528638"/>
        </p:xfrm>
        <a:graphic>
          <a:graphicData uri="http://schemas.openxmlformats.org/presentationml/2006/ole">
            <p:oleObj spid="_x0000_s26627" name="Equation" r:id="rId4" imgW="1320480" imgH="25380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83568" y="4149080"/>
          <a:ext cx="1662113" cy="844550"/>
        </p:xfrm>
        <a:graphic>
          <a:graphicData uri="http://schemas.openxmlformats.org/presentationml/2006/ole">
            <p:oleObj spid="_x0000_s26628" name="Equation" r:id="rId5" imgW="774360" imgH="393480" progId="Equation.DSMT4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593975" y="5189538"/>
          <a:ext cx="2370138" cy="927100"/>
        </p:xfrm>
        <a:graphic>
          <a:graphicData uri="http://schemas.openxmlformats.org/presentationml/2006/ole">
            <p:oleObj spid="_x0000_s26629" name="Equation" r:id="rId6" imgW="1104840" imgH="431640" progId="Equation.DSMT4">
              <p:embed/>
            </p:oleObj>
          </a:graphicData>
        </a:graphic>
      </p:graphicFrame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11188" y="3213100"/>
            <a:ext cx="82089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La différence des carrés de nombres triangulaires successifs est un cube.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2411760" y="429309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Donc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635896" y="4149080"/>
          <a:ext cx="5209307" cy="863575"/>
        </p:xfrm>
        <a:graphic>
          <a:graphicData uri="http://schemas.openxmlformats.org/presentationml/2006/ole">
            <p:oleObj spid="_x0000_s26630" name="Equation" r:id="rId7" imgW="2374560" imgH="39348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4753372" y="2128266"/>
          <a:ext cx="2520280" cy="1172803"/>
        </p:xfrm>
        <a:graphic>
          <a:graphicData uri="http://schemas.openxmlformats.org/presentationml/2006/ole">
            <p:oleObj spid="_x0000_s26631" name="Equation" r:id="rId8" imgW="1282680" imgH="59688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4706491" y="2104281"/>
          <a:ext cx="2706474" cy="781794"/>
        </p:xfrm>
        <a:graphic>
          <a:graphicData uri="http://schemas.openxmlformats.org/presentationml/2006/ole">
            <p:oleObj spid="_x0000_s26632" name="Equation" r:id="rId9" imgW="128268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Somme des termes d’une suite géométrique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 un réel non nul.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On pose, pour tout entier naturel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</a:rPr>
              <a:t>n 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705475" y="1998663"/>
          <a:ext cx="1409700" cy="893762"/>
        </p:xfrm>
        <a:graphic>
          <a:graphicData uri="http://schemas.openxmlformats.org/presentationml/2006/ole">
            <p:oleObj spid="_x0000_s27650" name="Equation" r:id="rId3" imgW="622080" imgH="393480" progId="Equation.DSMT4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11188" y="2852738"/>
          <a:ext cx="4084637" cy="1439862"/>
        </p:xfrm>
        <a:graphic>
          <a:graphicData uri="http://schemas.openxmlformats.org/presentationml/2006/ole">
            <p:oleObj spid="_x0000_s27651" name="Equation" r:id="rId4" imgW="1803240" imgH="634680" progId="Equation.DSMT4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39750" y="4292600"/>
          <a:ext cx="2674938" cy="950913"/>
        </p:xfrm>
        <a:graphic>
          <a:graphicData uri="http://schemas.openxmlformats.org/presentationml/2006/ole">
            <p:oleObj spid="_x0000_s27652" name="Equation" r:id="rId5" imgW="1180800" imgH="41904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84213" y="5373688"/>
          <a:ext cx="2300287" cy="460375"/>
        </p:xfrm>
        <a:graphic>
          <a:graphicData uri="http://schemas.openxmlformats.org/presentationml/2006/ole">
            <p:oleObj spid="_x0000_s27653" name="Equation" r:id="rId6" imgW="1015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Du bon usage des pointillés</a:t>
            </a:r>
          </a:p>
        </p:txBody>
      </p:sp>
      <p:sp>
        <p:nvSpPr>
          <p:cNvPr id="5124" name="Espace réservé du contenu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7493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Quel sens donner aux écritures :</a:t>
            </a:r>
          </a:p>
        </p:txBody>
      </p:sp>
      <p:sp>
        <p:nvSpPr>
          <p:cNvPr id="5125" name="ZoneTexte 4"/>
          <p:cNvSpPr txBox="1">
            <a:spLocks noChangeArrowheads="1"/>
          </p:cNvSpPr>
          <p:nvPr/>
        </p:nvSpPr>
        <p:spPr bwMode="auto">
          <a:xfrm>
            <a:off x="468313" y="3573463"/>
            <a:ext cx="60483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Times New Roman" pitchFamily="18" charset="0"/>
                <a:cs typeface="Times New Roman" pitchFamily="18" charset="0"/>
              </a:rPr>
              <a:t>0,33333…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4213" y="2276475"/>
          <a:ext cx="3336925" cy="904875"/>
        </p:xfrm>
        <a:graphic>
          <a:graphicData uri="http://schemas.openxmlformats.org/presentationml/2006/ole">
            <p:oleObj spid="_x0000_s28674" name="Equation" r:id="rId3" imgW="1358640" imgH="368280" progId="Equation.DSMT4">
              <p:embed/>
            </p:oleObj>
          </a:graphicData>
        </a:graphic>
      </p:graphicFrame>
      <p:sp>
        <p:nvSpPr>
          <p:cNvPr id="5126" name="ZoneTexte 6"/>
          <p:cNvSpPr txBox="1">
            <a:spLocks noChangeArrowheads="1"/>
          </p:cNvSpPr>
          <p:nvPr/>
        </p:nvSpPr>
        <p:spPr bwMode="auto">
          <a:xfrm>
            <a:off x="611188" y="4797425"/>
            <a:ext cx="30972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Times New Roman" pitchFamily="18" charset="0"/>
                <a:cs typeface="Times New Roman" pitchFamily="18" charset="0"/>
              </a:rPr>
              <a:t>0,99999…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Espace réservé du contenu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6048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 un entier naturel quelconque.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042988" y="1484313"/>
          <a:ext cx="4427537" cy="904875"/>
        </p:xfrm>
        <a:graphic>
          <a:graphicData uri="http://schemas.openxmlformats.org/presentationml/2006/ole">
            <p:oleObj spid="_x0000_s29698" name="Equation" r:id="rId3" imgW="1803240" imgH="36828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71550" y="2349500"/>
          <a:ext cx="5083175" cy="904875"/>
        </p:xfrm>
        <a:graphic>
          <a:graphicData uri="http://schemas.openxmlformats.org/presentationml/2006/ole">
            <p:oleObj spid="_x0000_s29699" name="Equation" r:id="rId4" imgW="2070000" imgH="36828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23850" y="3213100"/>
          <a:ext cx="6143625" cy="1184275"/>
        </p:xfrm>
        <a:graphic>
          <a:graphicData uri="http://schemas.openxmlformats.org/presentationml/2006/ole">
            <p:oleObj spid="_x0000_s29700" name="Equation" r:id="rId5" imgW="2501640" imgH="4824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95288" y="4365625"/>
          <a:ext cx="5083175" cy="904875"/>
        </p:xfrm>
        <a:graphic>
          <a:graphicData uri="http://schemas.openxmlformats.org/presentationml/2006/ole">
            <p:oleObj spid="_x0000_s29701" name="Equation" r:id="rId6" imgW="2070000" imgH="36828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23850" y="5229225"/>
          <a:ext cx="7856538" cy="904875"/>
        </p:xfrm>
        <a:graphic>
          <a:graphicData uri="http://schemas.openxmlformats.org/presentationml/2006/ole">
            <p:oleObj spid="_x0000_s29702" name="Equation" r:id="rId7" imgW="3200400" imgH="36828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98475" y="6237288"/>
          <a:ext cx="3525838" cy="406400"/>
        </p:xfrm>
        <a:graphic>
          <a:graphicData uri="http://schemas.openxmlformats.org/presentationml/2006/ole">
            <p:oleObj spid="_x0000_s29703" name="Equation" r:id="rId8" imgW="1434960" imgH="164880" progId="Equation.DSMT4">
              <p:embed/>
            </p:oleObj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468313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dirty="0">
                <a:latin typeface="Times New Roman" pitchFamily="18" charset="0"/>
                <a:ea typeface="+mj-ea"/>
                <a:cs typeface="Times New Roman" pitchFamily="18" charset="0"/>
              </a:rPr>
              <a:t>Du bon usage des pointillés</a:t>
            </a:r>
          </a:p>
        </p:txBody>
      </p:sp>
      <p:sp>
        <p:nvSpPr>
          <p:cNvPr id="6154" name="ZoneTexte 11"/>
          <p:cNvSpPr txBox="1">
            <a:spLocks noChangeArrowheads="1"/>
          </p:cNvSpPr>
          <p:nvPr/>
        </p:nvSpPr>
        <p:spPr bwMode="auto">
          <a:xfrm>
            <a:off x="4643438" y="6165850"/>
            <a:ext cx="34575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Où est l’erreur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9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On pose : S = 1 – 1 + 1 – 1 +…+ 1 – 1 +…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Alors : S =1 – (1 – 1 + 1 – … – 1 + 1 – …)</a:t>
            </a:r>
          </a:p>
          <a:p>
            <a:pPr marL="1076325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 = 1 – S</a:t>
            </a:r>
          </a:p>
          <a:p>
            <a:pPr marL="1076325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 = 0,5</a:t>
            </a:r>
          </a:p>
        </p:txBody>
      </p:sp>
      <p:sp>
        <p:nvSpPr>
          <p:cNvPr id="9219" name="ZoneTexte 4"/>
          <p:cNvSpPr txBox="1">
            <a:spLocks noChangeArrowheads="1"/>
          </p:cNvSpPr>
          <p:nvPr/>
        </p:nvSpPr>
        <p:spPr bwMode="auto">
          <a:xfrm>
            <a:off x="755650" y="3789363"/>
            <a:ext cx="34559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Où est l’erreur ?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68313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dirty="0">
                <a:latin typeface="Times New Roman" pitchFamily="18" charset="0"/>
                <a:ea typeface="+mj-ea"/>
                <a:cs typeface="Times New Roman" pitchFamily="18" charset="0"/>
              </a:rPr>
              <a:t>Du bon usage des pointillés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2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Aire sous la parabole</a:t>
            </a:r>
            <a:endParaRPr lang="fr-FR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312287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923928" y="2204864"/>
            <a:ext cx="4896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parabole ci-contre représente la fonction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définie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par :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endParaRPr lang="fr-FR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L’objectif est de calculer l’aire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sous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l’arche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parabole hachurée ci-contre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32480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e 12"/>
          <p:cNvGrpSpPr/>
          <p:nvPr/>
        </p:nvGrpSpPr>
        <p:grpSpPr>
          <a:xfrm>
            <a:off x="323528" y="692696"/>
            <a:ext cx="3201541" cy="3249652"/>
            <a:chOff x="467544" y="3429000"/>
            <a:chExt cx="3201541" cy="3249652"/>
          </a:xfrm>
        </p:grpSpPr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3429000"/>
              <a:ext cx="3057525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Connecteur droit avec flèche 14"/>
            <p:cNvCxnSpPr/>
            <p:nvPr/>
          </p:nvCxnSpPr>
          <p:spPr>
            <a:xfrm>
              <a:off x="2195736" y="6237312"/>
              <a:ext cx="12241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2483768" y="630932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</a:t>
              </a:r>
              <a:endParaRPr lang="fr-FR" dirty="0"/>
            </a:p>
          </p:txBody>
        </p:sp>
        <p:cxnSp>
          <p:nvCxnSpPr>
            <p:cNvPr id="17" name="Connecteur droit avec flèche 16"/>
            <p:cNvCxnSpPr/>
            <p:nvPr/>
          </p:nvCxnSpPr>
          <p:spPr>
            <a:xfrm flipV="1">
              <a:off x="827584" y="3789040"/>
              <a:ext cx="0" cy="230425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467544" y="450912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4067944" y="1772816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Edwardian Script ITC" pitchFamily="66" charset="0"/>
              </a:rPr>
              <a:t>A</a:t>
            </a:r>
            <a:r>
              <a:rPr lang="fr-FR" sz="3200" dirty="0" smtClean="0"/>
              <a:t>  =</a:t>
            </a:r>
            <a:r>
              <a:rPr lang="fr-FR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Aire (ASA’) = 8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707904" y="3717032"/>
            <a:ext cx="52565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étape </a:t>
            </a:r>
            <a:endParaRPr lang="fr-F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ajoute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 aires des 4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triangles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A’I’m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I’m’S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4 triangles ont une hauteur commune égale à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1 (AA’/4), une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même base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Im = OS/4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eur aire cumulée est donc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Edwardian Script ITC" pitchFamily="66" charset="0"/>
              </a:rPr>
              <a:t>A</a:t>
            </a:r>
            <a:r>
              <a:rPr lang="fr-FR" sz="2400" dirty="0" smtClean="0"/>
              <a:t>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/4 = 2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467544" y="1166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Aire sous la parabole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46489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148064" y="1988840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3e étape :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ajoute des triangles dont l’aire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cumulée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équivaut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à celle d’un triangle de hauteur AA’ et de base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OS/16.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elle est donc égale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/16.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chaque étape, on rajoute ainsi des triangles dont l’aire totale est le quart de l’aire totale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des triangles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rajoutés à l’étape précédente.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67544" y="1166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Aire sous la parabole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820472" cy="1143000"/>
          </a:xfrm>
        </p:spPr>
        <p:txBody>
          <a:bodyPr>
            <a:normAutofit/>
          </a:bodyPr>
          <a:lstStyle/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Pourquoi la base est-elle ainsi à chaque fois divisée par 4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44824"/>
            <a:ext cx="4968552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première étape, la base vaut OS. A l’étape suivante, en posant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et 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base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vaut :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67544" y="3356992"/>
          <a:ext cx="6111875" cy="998538"/>
        </p:xfrm>
        <a:graphic>
          <a:graphicData uri="http://schemas.openxmlformats.org/presentationml/2006/ole">
            <p:oleObj spid="_x0000_s33796" name="Equation" r:id="rId3" imgW="2489040" imgH="406080" progId="Equation.DSMT4">
              <p:embed/>
            </p:oleObj>
          </a:graphicData>
        </a:graphic>
      </p:graphicFrame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844824"/>
            <a:ext cx="34480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7524328" y="4509120"/>
          <a:ext cx="469294" cy="504056"/>
        </p:xfrm>
        <a:graphic>
          <a:graphicData uri="http://schemas.openxmlformats.org/presentationml/2006/ole">
            <p:oleObj spid="_x0000_s33798" name="Equation" r:id="rId5" imgW="342720" imgH="368280" progId="Equation.DSMT4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588224" y="2636912"/>
          <a:ext cx="584200" cy="432048"/>
        </p:xfrm>
        <a:graphic>
          <a:graphicData uri="http://schemas.openxmlformats.org/presentationml/2006/ole">
            <p:oleObj spid="_x0000_s33799" name="Equation" r:id="rId6" imgW="583920" imgH="406080" progId="Equation.DSMT4">
              <p:embed/>
            </p:oleObj>
          </a:graphicData>
        </a:graphic>
      </p:graphicFrame>
      <p:cxnSp>
        <p:nvCxnSpPr>
          <p:cNvPr id="11" name="Connecteur droit 10"/>
          <p:cNvCxnSpPr/>
          <p:nvPr/>
        </p:nvCxnSpPr>
        <p:spPr>
          <a:xfrm>
            <a:off x="7164288" y="2708920"/>
            <a:ext cx="57606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11560" y="465313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ainsi de suite …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3568" y="522920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L’aire totale de l’arche de la parabole vaut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donc 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5733256"/>
            <a:ext cx="4343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re 1"/>
          <p:cNvSpPr txBox="1">
            <a:spLocks/>
          </p:cNvSpPr>
          <p:nvPr/>
        </p:nvSpPr>
        <p:spPr>
          <a:xfrm>
            <a:off x="467544" y="1166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Aire sous la parabole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 symbole </a:t>
            </a:r>
            <a:r>
              <a:rPr lang="fr-FR" b="1" dirty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 entier naturel et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fr-FR" sz="28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la somme des entiers impairs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3, 5, …,2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1 + 3 + 5 + …+ (2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– 1)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7544" y="4077072"/>
            <a:ext cx="828092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 : I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1 + 3 + 5 +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+ 9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4869160"/>
            <a:ext cx="5976664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4 :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1 + 3 + 5 +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+ 7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580526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n =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 :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1 + 3 + 5 +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+ 5   ???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4392488" cy="576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introduit la notation : 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716016" y="980728"/>
          <a:ext cx="2566272" cy="1152128"/>
        </p:xfrm>
        <a:graphic>
          <a:graphicData uri="http://schemas.openxmlformats.org/presentationml/2006/ole">
            <p:oleObj spid="_x0000_s2050" name="Equation" r:id="rId3" imgW="876240" imgH="393480" progId="Equation.DSMT4">
              <p:embed/>
            </p:oleObj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 symbole </a:t>
            </a:r>
            <a:r>
              <a:rPr lang="fr-FR" b="1" dirty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206084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Plus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concis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Ecriture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compréhensible même si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2…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Permet de savoir combien il y a de termes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573016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somme n’est pas fonction de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On peut tout aussi bien écrire 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44" y="515719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sont des variables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muettes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32040" y="4293096"/>
          <a:ext cx="2018474" cy="936104"/>
        </p:xfrm>
        <a:graphic>
          <a:graphicData uri="http://schemas.openxmlformats.org/presentationml/2006/ole">
            <p:oleObj spid="_x0000_s2051" name="Equation" r:id="rId4" imgW="8762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3538736" cy="67667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Quelques exemples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 symbole </a:t>
            </a:r>
            <a:r>
              <a:rPr lang="fr-FR" b="1" dirty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11560" y="2276872"/>
          <a:ext cx="1443038" cy="923925"/>
        </p:xfrm>
        <a:graphic>
          <a:graphicData uri="http://schemas.openxmlformats.org/presentationml/2006/ole">
            <p:oleObj spid="_x0000_s3074" name="Equation" r:id="rId3" imgW="634680" imgH="40608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23728" y="2492896"/>
          <a:ext cx="4564063" cy="396875"/>
        </p:xfrm>
        <a:graphic>
          <a:graphicData uri="http://schemas.openxmlformats.org/presentationml/2006/ole">
            <p:oleObj spid="_x0000_s3075" name="Equation" r:id="rId4" imgW="1892160" imgH="16488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09600" y="3213100"/>
          <a:ext cx="585788" cy="904875"/>
        </p:xfrm>
        <a:graphic>
          <a:graphicData uri="http://schemas.openxmlformats.org/presentationml/2006/ole">
            <p:oleObj spid="_x0000_s3076" name="Equation" r:id="rId5" imgW="253800" imgH="39348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235249" y="3467100"/>
          <a:ext cx="525462" cy="292100"/>
        </p:xfrm>
        <a:graphic>
          <a:graphicData uri="http://schemas.openxmlformats.org/presentationml/2006/ole">
            <p:oleObj spid="_x0000_s3077" name="Equation" r:id="rId6" imgW="228600" imgH="12672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42938" y="4149725"/>
          <a:ext cx="669925" cy="904875"/>
        </p:xfrm>
        <a:graphic>
          <a:graphicData uri="http://schemas.openxmlformats.org/presentationml/2006/ole">
            <p:oleObj spid="_x0000_s3078" name="Equation" r:id="rId7" imgW="291960" imgH="39348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270273" y="4478288"/>
          <a:ext cx="671512" cy="292100"/>
        </p:xfrm>
        <a:graphic>
          <a:graphicData uri="http://schemas.openxmlformats.org/presentationml/2006/ole">
            <p:oleObj spid="_x0000_s3080" name="Equation" r:id="rId8" imgW="29196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 symbole </a:t>
            </a:r>
            <a:r>
              <a:rPr lang="fr-FR" b="1" dirty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555776" y="1844824"/>
          <a:ext cx="3929063" cy="1014412"/>
        </p:xfrm>
        <a:graphic>
          <a:graphicData uri="http://schemas.openxmlformats.org/presentationml/2006/ole">
            <p:oleObj spid="_x0000_s10242" name="Equation" r:id="rId3" imgW="1523880" imgH="393480" progId="Equation.DSMT4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7504" y="105273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Propriété 1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tout entier naturel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pour toutes suites de nombres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et (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067944" y="3573016"/>
          <a:ext cx="2304256" cy="991928"/>
        </p:xfrm>
        <a:graphic>
          <a:graphicData uri="http://schemas.openxmlformats.org/presentationml/2006/ole">
            <p:oleObj spid="_x0000_s10243" name="Equation" r:id="rId4" imgW="914400" imgH="393480" progId="Equation.DSMT4">
              <p:embed/>
            </p:oleObj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51520" y="2852936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Propriété 2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tout entier naturel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n,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pour toute suite de nombres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tout nombre réel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8" y="458112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Propriété 3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tous entiers naturel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n (n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&gt; 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tels que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&lt;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pour toute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suite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nombres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419872" y="5373216"/>
          <a:ext cx="3241675" cy="1079500"/>
        </p:xfrm>
        <a:graphic>
          <a:graphicData uri="http://schemas.openxmlformats.org/presentationml/2006/ole">
            <p:oleObj spid="_x0000_s10244" name="Equation" r:id="rId5" imgW="12571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Calcul de sommes d’entiers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12527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entier naturel non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nul.</a:t>
            </a:r>
          </a:p>
          <a:p>
            <a:pPr marL="0" indent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propose de calculer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sommes :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9552" y="3068960"/>
          <a:ext cx="1944216" cy="1076262"/>
        </p:xfrm>
        <a:graphic>
          <a:graphicData uri="http://schemas.openxmlformats.org/presentationml/2006/ole">
            <p:oleObj spid="_x0000_s4098" name="Equation" r:id="rId3" imgW="711000" imgH="39348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27363" y="3068638"/>
          <a:ext cx="2154237" cy="1076325"/>
        </p:xfrm>
        <a:graphic>
          <a:graphicData uri="http://schemas.openxmlformats.org/presentationml/2006/ole">
            <p:oleObj spid="_x0000_s4099" name="Equation" r:id="rId4" imgW="787320" imgH="39348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453063" y="3068638"/>
          <a:ext cx="2119312" cy="1076325"/>
        </p:xfrm>
        <a:graphic>
          <a:graphicData uri="http://schemas.openxmlformats.org/presentationml/2006/ole">
            <p:oleObj spid="_x0000_s4100" name="Equation" r:id="rId5" imgW="7743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7704856" cy="604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exemple historique </a:t>
            </a:r>
          </a:p>
          <a:p>
            <a:pPr>
              <a:buNone/>
            </a:pPr>
            <a:endParaRPr lang="fr-FR" sz="28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95736" y="0"/>
          <a:ext cx="4392488" cy="1361117"/>
        </p:xfrm>
        <a:graphic>
          <a:graphicData uri="http://schemas.openxmlformats.org/presentationml/2006/ole">
            <p:oleObj spid="_x0000_s5122" name="Equation" r:id="rId3" imgW="1269720" imgH="39348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3528" y="2132856"/>
          <a:ext cx="8050212" cy="428625"/>
        </p:xfrm>
        <a:graphic>
          <a:graphicData uri="http://schemas.openxmlformats.org/presentationml/2006/ole">
            <p:oleObj spid="_x0000_s5123" name="Equation" r:id="rId4" imgW="3822480" imgH="20304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3528" y="2636912"/>
          <a:ext cx="7543800" cy="427037"/>
        </p:xfrm>
        <a:graphic>
          <a:graphicData uri="http://schemas.openxmlformats.org/presentationml/2006/ole">
            <p:oleObj spid="_x0000_s5124" name="Equation" r:id="rId5" imgW="3581280" imgH="20304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79388" y="3062040"/>
          <a:ext cx="8667750" cy="587375"/>
        </p:xfrm>
        <a:graphic>
          <a:graphicData uri="http://schemas.openxmlformats.org/presentationml/2006/ole">
            <p:oleObj spid="_x0000_s5125" name="Equation" r:id="rId6" imgW="4114800" imgH="27936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619672" y="3717032"/>
          <a:ext cx="1682750" cy="790575"/>
        </p:xfrm>
        <a:graphic>
          <a:graphicData uri="http://schemas.openxmlformats.org/presentationml/2006/ole">
            <p:oleObj spid="_x0000_s5128" name="Equation" r:id="rId7" imgW="838080" imgH="393480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572000" y="4509120"/>
          <a:ext cx="3389313" cy="788988"/>
        </p:xfrm>
        <a:graphic>
          <a:graphicData uri="http://schemas.openxmlformats.org/presentationml/2006/ole">
            <p:oleObj spid="_x0000_s5130" name="Equation" r:id="rId8" imgW="1688760" imgH="393480" progId="Equation.DSMT4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555775" y="5517232"/>
          <a:ext cx="3238043" cy="1080120"/>
        </p:xfrm>
        <a:graphic>
          <a:graphicData uri="http://schemas.openxmlformats.org/presentationml/2006/ole">
            <p:oleObj spid="_x0000_s5131" name="Equation" r:id="rId9" imgW="1104840" imgH="368280" progId="Equation.DSMT4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251520" y="4509120"/>
          <a:ext cx="3975100" cy="790575"/>
        </p:xfrm>
        <a:graphic>
          <a:graphicData uri="http://schemas.openxmlformats.org/presentationml/2006/ole">
            <p:oleObj spid="_x0000_s5132" name="Equation" r:id="rId10" imgW="1981080" imgH="393480" progId="Equation.DSMT4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572000" y="3717032"/>
          <a:ext cx="2524125" cy="790575"/>
        </p:xfrm>
        <a:graphic>
          <a:graphicData uri="http://schemas.openxmlformats.org/presentationml/2006/ole">
            <p:oleObj spid="_x0000_s5134" name="Equation" r:id="rId11" imgW="1257120" imgH="393480" progId="Equation.DSMT4">
              <p:embed/>
            </p:oleObj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6876256" y="58772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12" action="ppaction://hlinkfile"/>
              </a:rPr>
              <a:t>somme S1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971600" y="2564904"/>
          <a:ext cx="6830396" cy="1783035"/>
        </p:xfrm>
        <a:graphic>
          <a:graphicData uri="http://schemas.openxmlformats.org/presentationml/2006/ole">
            <p:oleObj spid="_x0000_s6146" name="Equation" r:id="rId3" imgW="3162240" imgH="82548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124075" y="188913"/>
          <a:ext cx="4392613" cy="1360487"/>
        </p:xfrm>
        <a:graphic>
          <a:graphicData uri="http://schemas.openxmlformats.org/presentationml/2006/ole">
            <p:oleObj spid="_x0000_s6147" name="Equation" r:id="rId4" imgW="1269720" imgH="393480" progId="Equation.DSMT4">
              <p:embed/>
            </p:oleObj>
          </a:graphicData>
        </a:graphic>
      </p:graphicFrame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1556792"/>
            <a:ext cx="8208912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Première méthode : Un changement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 variable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115616" y="4437112"/>
          <a:ext cx="5102225" cy="865188"/>
        </p:xfrm>
        <a:graphic>
          <a:graphicData uri="http://schemas.openxmlformats.org/presentationml/2006/ole">
            <p:oleObj spid="_x0000_s6149" name="Equation" r:id="rId5" imgW="2323800" imgH="393480" progId="Equation.DSMT4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259632" y="5445224"/>
          <a:ext cx="2006600" cy="809625"/>
        </p:xfrm>
        <a:graphic>
          <a:graphicData uri="http://schemas.openxmlformats.org/presentationml/2006/ole">
            <p:oleObj spid="_x0000_s6151" name="Equation" r:id="rId6" imgW="9144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232917" y="3653607"/>
          <a:ext cx="4232275" cy="1344612"/>
        </p:xfrm>
        <a:graphic>
          <a:graphicData uri="http://schemas.openxmlformats.org/presentationml/2006/ole">
            <p:oleObj spid="_x0000_s7174" name="Equation" r:id="rId3" imgW="1930320" imgH="609480" progId="Equation.DSMT4">
              <p:embed/>
            </p:oleObj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24075" y="188913"/>
          <a:ext cx="4392613" cy="1360487"/>
        </p:xfrm>
        <a:graphic>
          <a:graphicData uri="http://schemas.openxmlformats.org/presentationml/2006/ole">
            <p:oleObj spid="_x0000_s7170" name="Equation" r:id="rId4" imgW="1269720" imgH="393480" progId="Equation.DSMT4">
              <p:embed/>
            </p:oleObj>
          </a:graphicData>
        </a:graphic>
      </p:graphicFrame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1556792"/>
            <a:ext cx="8496944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Deuxième méthode : Une somme « télescopique »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67544" y="2132856"/>
          <a:ext cx="5127625" cy="558800"/>
        </p:xfrm>
        <a:graphic>
          <a:graphicData uri="http://schemas.openxmlformats.org/presentationml/2006/ole">
            <p:oleObj spid="_x0000_s7171" name="Equation" r:id="rId5" imgW="2336760" imgH="253800" progId="Equation.DSMT4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95536" y="2708920"/>
          <a:ext cx="4737100" cy="866775"/>
        </p:xfrm>
        <a:graphic>
          <a:graphicData uri="http://schemas.openxmlformats.org/presentationml/2006/ole">
            <p:oleObj spid="_x0000_s7172" name="Equation" r:id="rId6" imgW="2158920" imgH="39348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358330" y="3572644"/>
          <a:ext cx="4095750" cy="866775"/>
        </p:xfrm>
        <a:graphic>
          <a:graphicData uri="http://schemas.openxmlformats.org/presentationml/2006/ole">
            <p:oleObj spid="_x0000_s7173" name="Equation" r:id="rId7" imgW="1866600" imgH="393480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755576" y="5085184"/>
          <a:ext cx="2006600" cy="809625"/>
        </p:xfrm>
        <a:graphic>
          <a:graphicData uri="http://schemas.openxmlformats.org/presentationml/2006/ole">
            <p:oleObj spid="_x0000_s7175" name="Equation" r:id="rId8" imgW="914400" imgH="368280" progId="Equation.DSMT4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215830" y="5012507"/>
          <a:ext cx="2424112" cy="866775"/>
        </p:xfrm>
        <a:graphic>
          <a:graphicData uri="http://schemas.openxmlformats.org/presentationml/2006/ole">
            <p:oleObj spid="_x0000_s7176" name="Equation" r:id="rId9" imgW="11048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574</Words>
  <Application>Microsoft Office PowerPoint</Application>
  <PresentationFormat>Affichage à l'écran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Thème Office</vt:lpstr>
      <vt:lpstr>Equation</vt:lpstr>
      <vt:lpstr>MathType 6.0 Equation</vt:lpstr>
      <vt:lpstr>Sommes</vt:lpstr>
      <vt:lpstr>Le symbole </vt:lpstr>
      <vt:lpstr>Le symbole </vt:lpstr>
      <vt:lpstr>Le symbole </vt:lpstr>
      <vt:lpstr>Le symbole </vt:lpstr>
      <vt:lpstr>Calcul de sommes d’entiers</vt:lpstr>
      <vt:lpstr>Diapositive 7</vt:lpstr>
      <vt:lpstr>Diapositive 8</vt:lpstr>
      <vt:lpstr>Diapositive 9</vt:lpstr>
      <vt:lpstr>Diapositive 10</vt:lpstr>
      <vt:lpstr>Diapositive 11</vt:lpstr>
      <vt:lpstr>Somme des termes d’une suite géométrique</vt:lpstr>
      <vt:lpstr>Du bon usage des pointillés</vt:lpstr>
      <vt:lpstr>Diapositive 14</vt:lpstr>
      <vt:lpstr>Diapositive 15</vt:lpstr>
      <vt:lpstr>Aire sous la parabole</vt:lpstr>
      <vt:lpstr>Diapositive 17</vt:lpstr>
      <vt:lpstr>Diapositive 18</vt:lpstr>
      <vt:lpstr>Pourquoi la base est-elle ainsi à chaque fois divisée par 4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Sommes</dc:title>
  <dc:subject>Sommes</dc:subject>
  <dc:creator>M-F Bourdeau</dc:creator>
  <cp:lastModifiedBy>Bourdeau</cp:lastModifiedBy>
  <cp:revision>61</cp:revision>
  <dcterms:created xsi:type="dcterms:W3CDTF">2010-12-20T19:29:41Z</dcterms:created>
  <dcterms:modified xsi:type="dcterms:W3CDTF">2011-12-19T01:37:34Z</dcterms:modified>
</cp:coreProperties>
</file>