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11DF7-3BAB-4A5E-B474-ECBF068DC712}" type="datetimeFigureOut">
              <a:rPr lang="fr-FR" smtClean="0"/>
              <a:t>30/04/2019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6ACC6-A13B-4CE3-B3CF-6488BB967431}" type="slidenum">
              <a:rPr lang="fr-FR" smtClean="0"/>
              <a:t>‹N°›</a:t>
            </a:fld>
            <a:endParaRPr lang="fr-FR"/>
          </a:p>
        </p:txBody>
      </p:sp>
    </p:spTree>
    <p:extLst>
      <p:ext uri="{BB962C8B-B14F-4D97-AF65-F5344CB8AC3E}">
        <p14:creationId xmlns:p14="http://schemas.microsoft.com/office/powerpoint/2010/main" val="8640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16ACC6-A13B-4CE3-B3CF-6488BB967431}" type="slidenum">
              <a:rPr lang="fr-FR" smtClean="0"/>
              <a:t>7</a:t>
            </a:fld>
            <a:endParaRPr lang="fr-FR"/>
          </a:p>
        </p:txBody>
      </p:sp>
    </p:spTree>
    <p:extLst>
      <p:ext uri="{BB962C8B-B14F-4D97-AF65-F5344CB8AC3E}">
        <p14:creationId xmlns:p14="http://schemas.microsoft.com/office/powerpoint/2010/main" val="131313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2AF97E8-914B-46F8-86D0-59AF6FEC038C}" type="datetimeFigureOut">
              <a:rPr lang="fr-FR" smtClean="0"/>
              <a:t>30/04/2019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116766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AF97E8-914B-46F8-86D0-59AF6FEC038C}" type="datetimeFigureOut">
              <a:rPr lang="fr-FR" smtClean="0"/>
              <a:t>30/04/2019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367523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AF97E8-914B-46F8-86D0-59AF6FEC038C}" type="datetimeFigureOut">
              <a:rPr lang="fr-FR" smtClean="0"/>
              <a:t>30/04/2019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170173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AF97E8-914B-46F8-86D0-59AF6FEC038C}" type="datetimeFigureOut">
              <a:rPr lang="fr-FR" smtClean="0"/>
              <a:t>30/04/2019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165616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2AF97E8-914B-46F8-86D0-59AF6FEC038C}" type="datetimeFigureOut">
              <a:rPr lang="fr-FR" smtClean="0"/>
              <a:t>30/04/2019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322773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2AF97E8-914B-46F8-86D0-59AF6FEC038C}" type="datetimeFigureOut">
              <a:rPr lang="fr-FR" smtClean="0"/>
              <a:t>30/04/2019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411603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2AF97E8-914B-46F8-86D0-59AF6FEC038C}" type="datetimeFigureOut">
              <a:rPr lang="fr-FR" smtClean="0"/>
              <a:t>30/04/2019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402957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2AF97E8-914B-46F8-86D0-59AF6FEC038C}" type="datetimeFigureOut">
              <a:rPr lang="fr-FR" smtClean="0"/>
              <a:t>30/04/2019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92332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AF97E8-914B-46F8-86D0-59AF6FEC038C}" type="datetimeFigureOut">
              <a:rPr lang="fr-FR" smtClean="0"/>
              <a:t>30/04/2019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396266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2AF97E8-914B-46F8-86D0-59AF6FEC038C}" type="datetimeFigureOut">
              <a:rPr lang="fr-FR" smtClean="0"/>
              <a:t>30/04/2019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408287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2AF97E8-914B-46F8-86D0-59AF6FEC038C}" type="datetimeFigureOut">
              <a:rPr lang="fr-FR" smtClean="0"/>
              <a:t>30/04/2019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201917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AF97E8-914B-46F8-86D0-59AF6FEC038C}" type="datetimeFigureOut">
              <a:rPr lang="fr-FR" smtClean="0"/>
              <a:t>30/04/2019</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88AF60-B8BA-42C9-9474-7796EDC36EEB}" type="slidenum">
              <a:rPr lang="fr-FR" smtClean="0"/>
              <a:t>‹N°›</a:t>
            </a:fld>
            <a:endParaRPr lang="fr-FR"/>
          </a:p>
        </p:txBody>
      </p:sp>
    </p:spTree>
    <p:extLst>
      <p:ext uri="{BB962C8B-B14F-4D97-AF65-F5344CB8AC3E}">
        <p14:creationId xmlns:p14="http://schemas.microsoft.com/office/powerpoint/2010/main" val="43955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riane%205%20explosion%20-%20YouTube%20-%20Raccourci.l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terstices.info/" TargetMode="External"/><Relationship Id="rId2" Type="http://schemas.openxmlformats.org/officeDocument/2006/relationships/hyperlink" Target="https://euler.ac-versailles.fr/IMG/pdf/pepiniere_secondes_2010_2011_calcul_numerique.pdf" TargetMode="External"/><Relationship Id="rId1" Type="http://schemas.openxmlformats.org/officeDocument/2006/relationships/slideLayout" Target="../slideLayouts/slideLayout2.xml"/><Relationship Id="rId4" Type="http://schemas.openxmlformats.org/officeDocument/2006/relationships/hyperlink" Target="http://perso.ens-lyon.fr/jean-michel.muller/goldberg.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rathon_approximatif.docx"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Tableau_temps_de_passage.docx"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Tableau_des_vitesses.doc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racinededeux.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483519"/>
            <a:ext cx="9144000" cy="1656183"/>
          </a:xfrm>
        </p:spPr>
        <p:txBody>
          <a:bodyPr>
            <a:noAutofit/>
          </a:bodyPr>
          <a:lstStyle/>
          <a:p>
            <a:r>
              <a:rPr lang="fr-FR" sz="8800" b="1" dirty="0">
                <a:solidFill>
                  <a:srgbClr val="C00000"/>
                </a:solidFill>
              </a:rPr>
              <a:t>Calculs approchés</a:t>
            </a:r>
          </a:p>
        </p:txBody>
      </p:sp>
      <p:sp>
        <p:nvSpPr>
          <p:cNvPr id="5" name="Sous-titre 4"/>
          <p:cNvSpPr>
            <a:spLocks noGrp="1"/>
          </p:cNvSpPr>
          <p:nvPr>
            <p:ph type="subTitle" idx="1"/>
          </p:nvPr>
        </p:nvSpPr>
        <p:spPr/>
        <p:txBody>
          <a:bodyPr>
            <a:normAutofit/>
          </a:bodyPr>
          <a:lstStyle/>
          <a:p>
            <a:r>
              <a:rPr lang="fr-FR" sz="5400" dirty="0">
                <a:solidFill>
                  <a:schemeClr val="tx1"/>
                </a:solidFill>
                <a:hlinkClick r:id="rId2" action="ppaction://hlinkfile"/>
              </a:rPr>
              <a:t>Ça peut coûter cher…</a:t>
            </a:r>
            <a:endParaRPr lang="fr-FR" sz="5400" dirty="0">
              <a:solidFill>
                <a:schemeClr val="tx1"/>
              </a:solidFill>
            </a:endParaRPr>
          </a:p>
        </p:txBody>
      </p:sp>
    </p:spTree>
    <p:extLst>
      <p:ext uri="{BB962C8B-B14F-4D97-AF65-F5344CB8AC3E}">
        <p14:creationId xmlns:p14="http://schemas.microsoft.com/office/powerpoint/2010/main" val="1800074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05979"/>
            <a:ext cx="9073008" cy="857250"/>
          </a:xfrm>
        </p:spPr>
        <p:txBody>
          <a:bodyPr>
            <a:noAutofit/>
          </a:bodyPr>
          <a:lstStyle/>
          <a:p>
            <a:r>
              <a:rPr lang="fr-FR" sz="5600" b="1" dirty="0">
                <a:solidFill>
                  <a:srgbClr val="C00000"/>
                </a:solidFill>
              </a:rPr>
              <a:t>Supprimer des multiplications</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1200151"/>
                <a:ext cx="7380312" cy="2038835"/>
              </a:xfrm>
            </p:spPr>
            <p:txBody>
              <a:bodyPr>
                <a:normAutofit lnSpcReduction="10000"/>
              </a:bodyPr>
              <a:lstStyle/>
              <a:p>
                <a:pPr marL="0" indent="0">
                  <a:buNone/>
                </a:pPr>
                <a:r>
                  <a:rPr lang="fr-FR" sz="1800" dirty="0"/>
                  <a:t>Pour multiplier deux nombres entiers de deux chiffres, il faut 4 produits d’un chiffre par un chiffre, deux sommes et éventuellement deux sommes et l’ajout de trois retenues.</a:t>
                </a:r>
              </a:p>
              <a:p>
                <a:pPr marL="0" indent="0">
                  <a:buNone/>
                </a:pPr>
                <a:r>
                  <a:rPr lang="fr-FR" sz="1800" b="1" dirty="0"/>
                  <a:t>Mais : </a:t>
                </a:r>
                <a14:m>
                  <m:oMath xmlns:m="http://schemas.openxmlformats.org/officeDocument/2006/math">
                    <m:d>
                      <m:dPr>
                        <m:ctrlPr>
                          <a:rPr lang="fr-FR" sz="1800" i="1" smtClean="0">
                            <a:latin typeface="Cambria Math" panose="02040503050406030204" pitchFamily="18" charset="0"/>
                          </a:rPr>
                        </m:ctrlPr>
                      </m:dPr>
                      <m:e>
                        <m:r>
                          <a:rPr lang="fr-FR" sz="1800" b="0" i="1" smtClean="0">
                            <a:latin typeface="Cambria Math"/>
                          </a:rPr>
                          <m:t>10</m:t>
                        </m:r>
                        <m:r>
                          <a:rPr lang="fr-FR" sz="1800" b="0" i="1" smtClean="0">
                            <a:latin typeface="Cambria Math"/>
                          </a:rPr>
                          <m:t>𝑎</m:t>
                        </m:r>
                        <m:r>
                          <a:rPr lang="fr-FR" sz="1800" b="0" i="1" smtClean="0">
                            <a:latin typeface="Cambria Math"/>
                          </a:rPr>
                          <m:t>+</m:t>
                        </m:r>
                        <m:r>
                          <a:rPr lang="fr-FR" sz="1800" b="0" i="1" smtClean="0">
                            <a:latin typeface="Cambria Math"/>
                          </a:rPr>
                          <m:t>𝑏</m:t>
                        </m:r>
                      </m:e>
                    </m:d>
                    <m:d>
                      <m:dPr>
                        <m:ctrlPr>
                          <a:rPr lang="fr-FR" sz="1800" i="1" smtClean="0">
                            <a:latin typeface="Cambria Math" panose="02040503050406030204" pitchFamily="18" charset="0"/>
                          </a:rPr>
                        </m:ctrlPr>
                      </m:dPr>
                      <m:e>
                        <m:r>
                          <a:rPr lang="fr-FR" sz="1800" b="0" i="1" smtClean="0">
                            <a:latin typeface="Cambria Math"/>
                          </a:rPr>
                          <m:t>10</m:t>
                        </m:r>
                        <m:r>
                          <a:rPr lang="fr-FR" sz="1800" b="0" i="1" smtClean="0">
                            <a:latin typeface="Cambria Math"/>
                          </a:rPr>
                          <m:t>𝑐</m:t>
                        </m:r>
                        <m:r>
                          <a:rPr lang="fr-FR" sz="1800" b="0" i="1" smtClean="0">
                            <a:latin typeface="Cambria Math"/>
                          </a:rPr>
                          <m:t>+</m:t>
                        </m:r>
                        <m:r>
                          <a:rPr lang="fr-FR" sz="1800" b="0" i="1" smtClean="0">
                            <a:latin typeface="Cambria Math"/>
                          </a:rPr>
                          <m:t>𝑑</m:t>
                        </m:r>
                      </m:e>
                    </m:d>
                    <m:r>
                      <a:rPr lang="fr-FR" sz="1800" b="0" i="1" smtClean="0">
                        <a:latin typeface="Cambria Math"/>
                      </a:rPr>
                      <m:t>=100</m:t>
                    </m:r>
                    <m:r>
                      <a:rPr lang="fr-FR" sz="1800" b="0" i="1" smtClean="0">
                        <a:latin typeface="Cambria Math"/>
                        <a:ea typeface="Cambria Math"/>
                      </a:rPr>
                      <m:t>×</m:t>
                    </m:r>
                    <m:r>
                      <a:rPr lang="fr-FR" sz="1800" b="0" i="1" smtClean="0">
                        <a:latin typeface="Cambria Math"/>
                      </a:rPr>
                      <m:t>𝑎𝑐</m:t>
                    </m:r>
                    <m:r>
                      <a:rPr lang="fr-FR" sz="1800" b="0" i="1" smtClean="0">
                        <a:latin typeface="Cambria Math"/>
                      </a:rPr>
                      <m:t>+10×</m:t>
                    </m:r>
                    <m:d>
                      <m:dPr>
                        <m:ctrlPr>
                          <a:rPr lang="fr-FR" sz="1800" b="0" i="1" smtClean="0">
                            <a:latin typeface="Cambria Math" panose="02040503050406030204" pitchFamily="18" charset="0"/>
                            <a:ea typeface="Cambria Math"/>
                          </a:rPr>
                        </m:ctrlPr>
                      </m:dPr>
                      <m:e>
                        <m:r>
                          <a:rPr lang="fr-FR" sz="1800" b="0" i="1" smtClean="0">
                            <a:latin typeface="Cambria Math"/>
                            <a:ea typeface="Cambria Math"/>
                          </a:rPr>
                          <m:t>𝑎𝑐</m:t>
                        </m:r>
                        <m:r>
                          <a:rPr lang="fr-FR" sz="1800" b="0" i="1" smtClean="0">
                            <a:latin typeface="Cambria Math"/>
                            <a:ea typeface="Cambria Math"/>
                          </a:rPr>
                          <m:t>+</m:t>
                        </m:r>
                        <m:r>
                          <a:rPr lang="fr-FR" sz="1800" b="0" i="1" smtClean="0">
                            <a:latin typeface="Cambria Math"/>
                            <a:ea typeface="Cambria Math"/>
                          </a:rPr>
                          <m:t>𝑏𝑑</m:t>
                        </m:r>
                        <m:r>
                          <a:rPr lang="fr-FR" sz="1800" b="0" i="1" smtClean="0">
                            <a:latin typeface="Cambria Math"/>
                            <a:ea typeface="Cambria Math"/>
                          </a:rPr>
                          <m:t>−</m:t>
                        </m:r>
                        <m:d>
                          <m:dPr>
                            <m:ctrlPr>
                              <a:rPr lang="fr-FR" sz="1800" b="0" i="1" smtClean="0">
                                <a:latin typeface="Cambria Math" panose="02040503050406030204" pitchFamily="18" charset="0"/>
                                <a:ea typeface="Cambria Math"/>
                              </a:rPr>
                            </m:ctrlPr>
                          </m:dPr>
                          <m:e>
                            <m:r>
                              <a:rPr lang="fr-FR" sz="1800" b="0" i="1" smtClean="0">
                                <a:latin typeface="Cambria Math"/>
                                <a:ea typeface="Cambria Math"/>
                              </a:rPr>
                              <m:t>𝑎</m:t>
                            </m:r>
                            <m:r>
                              <a:rPr lang="fr-FR" sz="1800" b="0" i="1" smtClean="0">
                                <a:latin typeface="Cambria Math"/>
                                <a:ea typeface="Cambria Math"/>
                              </a:rPr>
                              <m:t>−</m:t>
                            </m:r>
                            <m:r>
                              <a:rPr lang="fr-FR" sz="1800" b="0" i="1" smtClean="0">
                                <a:latin typeface="Cambria Math"/>
                                <a:ea typeface="Cambria Math"/>
                              </a:rPr>
                              <m:t>𝑏</m:t>
                            </m:r>
                          </m:e>
                        </m:d>
                        <m:d>
                          <m:dPr>
                            <m:ctrlPr>
                              <a:rPr lang="fr-FR" sz="1800" b="0" i="1" smtClean="0">
                                <a:latin typeface="Cambria Math" panose="02040503050406030204" pitchFamily="18" charset="0"/>
                                <a:ea typeface="Cambria Math"/>
                              </a:rPr>
                            </m:ctrlPr>
                          </m:dPr>
                          <m:e>
                            <m:r>
                              <a:rPr lang="fr-FR" sz="1800" b="0" i="1" smtClean="0">
                                <a:latin typeface="Cambria Math"/>
                                <a:ea typeface="Cambria Math"/>
                              </a:rPr>
                              <m:t>𝑐</m:t>
                            </m:r>
                            <m:r>
                              <a:rPr lang="fr-FR" sz="1800" b="0" i="1" smtClean="0">
                                <a:latin typeface="Cambria Math"/>
                                <a:ea typeface="Cambria Math"/>
                              </a:rPr>
                              <m:t>−</m:t>
                            </m:r>
                            <m:r>
                              <a:rPr lang="fr-FR" sz="1800" b="0" i="1" smtClean="0">
                                <a:latin typeface="Cambria Math"/>
                                <a:ea typeface="Cambria Math"/>
                              </a:rPr>
                              <m:t>𝑑</m:t>
                            </m:r>
                          </m:e>
                        </m:d>
                      </m:e>
                    </m:d>
                    <m:r>
                      <a:rPr lang="fr-FR" sz="1800" b="0" i="0" smtClean="0">
                        <a:latin typeface="Cambria Math"/>
                        <a:ea typeface="Cambria Math"/>
                      </a:rPr>
                      <m:t>+</m:t>
                    </m:r>
                    <m:r>
                      <a:rPr lang="fr-FR" sz="1800" b="0" i="1" smtClean="0">
                        <a:latin typeface="Cambria Math"/>
                        <a:ea typeface="Cambria Math"/>
                      </a:rPr>
                      <m:t>𝑏𝑑</m:t>
                    </m:r>
                  </m:oMath>
                </a14:m>
                <a:endParaRPr lang="fr-FR" sz="1800" i="1" dirty="0"/>
              </a:p>
              <a:p>
                <a:pPr marL="0" indent="0">
                  <a:buNone/>
                </a:pPr>
                <a:r>
                  <a:rPr lang="fr-FR" sz="1800" dirty="0"/>
                  <a:t>Ce calcul ne demande que </a:t>
                </a:r>
                <a:r>
                  <a:rPr lang="fr-FR" sz="1800" b="1" dirty="0"/>
                  <a:t>trois </a:t>
                </a:r>
                <a:r>
                  <a:rPr lang="fr-FR" sz="1800" dirty="0"/>
                  <a:t>produits de nombres de un chiffre (souvent inférieurs aux chiffres de départ).</a:t>
                </a:r>
              </a:p>
              <a:p>
                <a:pPr marL="0" indent="0">
                  <a:buNone/>
                </a:pPr>
                <a:endParaRPr lang="fr-FR" sz="18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1200151"/>
                <a:ext cx="7380312" cy="2038835"/>
              </a:xfrm>
              <a:blipFill rotWithShape="1">
                <a:blip r:embed="rId2"/>
                <a:stretch>
                  <a:fillRect l="-661" t="-2695" b="-1198"/>
                </a:stretch>
              </a:blipFill>
            </p:spPr>
            <p:txBody>
              <a:bodyPr/>
              <a:lstStyle/>
              <a:p>
                <a:r>
                  <a:rPr lang="fr-FR">
                    <a:noFill/>
                  </a:rPr>
                  <a:t> </a:t>
                </a:r>
              </a:p>
            </p:txBody>
          </p:sp>
        </mc:Fallback>
      </mc:AlternateContent>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0180" t="5013" r="8676" b="14342"/>
          <a:stretch/>
        </p:blipFill>
        <p:spPr>
          <a:xfrm>
            <a:off x="7556511" y="1050102"/>
            <a:ext cx="1557083" cy="1609277"/>
          </a:xfrm>
          <a:prstGeom prst="rect">
            <a:avLst/>
          </a:prstGeom>
        </p:spPr>
      </p:pic>
      <p:sp>
        <p:nvSpPr>
          <p:cNvPr id="5" name="ZoneTexte 4"/>
          <p:cNvSpPr txBox="1"/>
          <p:nvPr/>
        </p:nvSpPr>
        <p:spPr>
          <a:xfrm>
            <a:off x="7380312" y="2715766"/>
            <a:ext cx="1728191" cy="523220"/>
          </a:xfrm>
          <a:prstGeom prst="rect">
            <a:avLst/>
          </a:prstGeom>
          <a:noFill/>
        </p:spPr>
        <p:txBody>
          <a:bodyPr wrap="square" rtlCol="0">
            <a:spAutoFit/>
          </a:bodyPr>
          <a:lstStyle/>
          <a:p>
            <a:r>
              <a:rPr lang="fr-FR" sz="1400" dirty="0"/>
              <a:t>Anatoli A. </a:t>
            </a:r>
            <a:r>
              <a:rPr lang="fr-FR" sz="1400" dirty="0" err="1"/>
              <a:t>Karatsuba</a:t>
            </a:r>
            <a:r>
              <a:rPr lang="fr-FR" sz="1400" dirty="0"/>
              <a:t> </a:t>
            </a:r>
          </a:p>
          <a:p>
            <a:r>
              <a:rPr lang="fr-FR" sz="1400" dirty="0"/>
              <a:t>(1937 – 2008)</a:t>
            </a:r>
          </a:p>
        </p:txBody>
      </p:sp>
      <mc:AlternateContent xmlns:mc="http://schemas.openxmlformats.org/markup-compatibility/2006" xmlns:a14="http://schemas.microsoft.com/office/drawing/2010/main">
        <mc:Choice Requires="a14">
          <p:sp>
            <p:nvSpPr>
              <p:cNvPr id="6" name="ZoneTexte 5"/>
              <p:cNvSpPr txBox="1"/>
              <p:nvPr/>
            </p:nvSpPr>
            <p:spPr>
              <a:xfrm>
                <a:off x="35496" y="3238986"/>
                <a:ext cx="9001000" cy="1512978"/>
              </a:xfrm>
              <a:prstGeom prst="rect">
                <a:avLst/>
              </a:prstGeom>
              <a:noFill/>
            </p:spPr>
            <p:txBody>
              <a:bodyPr wrap="square" rtlCol="0">
                <a:spAutoFit/>
              </a:bodyPr>
              <a:lstStyle/>
              <a:p>
                <a:r>
                  <a:rPr lang="fr-FR" b="1" dirty="0"/>
                  <a:t>Heureusement, </a:t>
                </a:r>
                <a:r>
                  <a:rPr lang="fr-FR" dirty="0"/>
                  <a:t>cette façon de faire se généralise à des nombres plus grands, </a:t>
                </a:r>
              </a:p>
              <a:p>
                <a:r>
                  <a:rPr lang="fr-FR" dirty="0"/>
                  <a:t>selon le principe « diviser pour régner » </a:t>
                </a:r>
              </a:p>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a:rPr>
                                <m:t>10</m:t>
                              </m:r>
                            </m:e>
                            <m:sup>
                              <m:r>
                                <a:rPr lang="fr-FR" i="1">
                                  <a:latin typeface="Cambria Math"/>
                                </a:rPr>
                                <m:t>𝑛</m:t>
                              </m:r>
                            </m:sup>
                          </m:sSup>
                          <m:r>
                            <a:rPr lang="fr-FR" i="1">
                              <a:latin typeface="Cambria Math"/>
                            </a:rPr>
                            <m:t>𝑎</m:t>
                          </m:r>
                          <m:r>
                            <a:rPr lang="fr-FR" i="1">
                              <a:latin typeface="Cambria Math"/>
                            </a:rPr>
                            <m:t>+</m:t>
                          </m:r>
                          <m:r>
                            <a:rPr lang="fr-FR" i="1">
                              <a:latin typeface="Cambria Math"/>
                            </a:rPr>
                            <m:t>𝑏</m:t>
                          </m:r>
                        </m:e>
                      </m:d>
                      <m:d>
                        <m:dPr>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a:rPr>
                                <m:t>10</m:t>
                              </m:r>
                            </m:e>
                            <m:sup>
                              <m:r>
                                <a:rPr lang="fr-FR" i="1">
                                  <a:latin typeface="Cambria Math"/>
                                </a:rPr>
                                <m:t>𝑛</m:t>
                              </m:r>
                            </m:sup>
                          </m:sSup>
                          <m:r>
                            <a:rPr lang="fr-FR" i="1">
                              <a:latin typeface="Cambria Math"/>
                            </a:rPr>
                            <m:t>𝑐</m:t>
                          </m:r>
                          <m:r>
                            <a:rPr lang="fr-FR" i="1">
                              <a:latin typeface="Cambria Math"/>
                            </a:rPr>
                            <m:t>+</m:t>
                          </m:r>
                          <m:r>
                            <a:rPr lang="fr-FR" i="1">
                              <a:latin typeface="Cambria Math"/>
                            </a:rPr>
                            <m:t>𝑑</m:t>
                          </m:r>
                        </m:e>
                      </m:d>
                      <m:r>
                        <a:rPr lang="fr-FR" i="1">
                          <a:latin typeface="Cambria Math"/>
                        </a:rPr>
                        <m:t>=</m:t>
                      </m:r>
                      <m:sSup>
                        <m:sSupPr>
                          <m:ctrlPr>
                            <a:rPr lang="fr-FR" i="1">
                              <a:latin typeface="Cambria Math" panose="02040503050406030204" pitchFamily="18" charset="0"/>
                            </a:rPr>
                          </m:ctrlPr>
                        </m:sSupPr>
                        <m:e>
                          <m:r>
                            <a:rPr lang="fr-FR" i="1">
                              <a:latin typeface="Cambria Math"/>
                            </a:rPr>
                            <m:t>10</m:t>
                          </m:r>
                        </m:e>
                        <m:sup>
                          <m:r>
                            <a:rPr lang="fr-FR" i="1">
                              <a:latin typeface="Cambria Math"/>
                            </a:rPr>
                            <m:t>2</m:t>
                          </m:r>
                          <m:r>
                            <a:rPr lang="fr-FR" i="1">
                              <a:latin typeface="Cambria Math"/>
                            </a:rPr>
                            <m:t>𝑛</m:t>
                          </m:r>
                        </m:sup>
                      </m:sSup>
                      <m:r>
                        <a:rPr lang="fr-FR" i="1">
                          <a:latin typeface="Cambria Math"/>
                          <a:ea typeface="Cambria Math"/>
                        </a:rPr>
                        <m:t>×</m:t>
                      </m:r>
                      <m:r>
                        <a:rPr lang="fr-FR" i="1">
                          <a:latin typeface="Cambria Math"/>
                        </a:rPr>
                        <m:t>𝑎𝑐</m:t>
                      </m:r>
                      <m:r>
                        <a:rPr lang="fr-FR" i="1">
                          <a:latin typeface="Cambria Math"/>
                        </a:rPr>
                        <m:t>+</m:t>
                      </m:r>
                      <m:sSup>
                        <m:sSupPr>
                          <m:ctrlPr>
                            <a:rPr lang="fr-FR" i="1" smtClean="0">
                              <a:latin typeface="Cambria Math" panose="02040503050406030204" pitchFamily="18" charset="0"/>
                            </a:rPr>
                          </m:ctrlPr>
                        </m:sSupPr>
                        <m:e>
                          <m:r>
                            <a:rPr lang="fr-FR" b="0" i="1" smtClean="0">
                              <a:latin typeface="Cambria Math"/>
                            </a:rPr>
                            <m:t>10</m:t>
                          </m:r>
                        </m:e>
                        <m:sup>
                          <m:r>
                            <a:rPr lang="fr-FR" b="0" i="1" smtClean="0">
                              <a:latin typeface="Cambria Math"/>
                            </a:rPr>
                            <m:t>𝑛</m:t>
                          </m:r>
                        </m:sup>
                      </m:sSup>
                      <m:r>
                        <a:rPr lang="fr-FR" i="1">
                          <a:latin typeface="Cambria Math"/>
                        </a:rPr>
                        <m:t>×</m:t>
                      </m:r>
                      <m:d>
                        <m:dPr>
                          <m:ctrlPr>
                            <a:rPr lang="fr-FR" i="1">
                              <a:latin typeface="Cambria Math" panose="02040503050406030204" pitchFamily="18" charset="0"/>
                              <a:ea typeface="Cambria Math"/>
                            </a:rPr>
                          </m:ctrlPr>
                        </m:dPr>
                        <m:e>
                          <m:r>
                            <a:rPr lang="fr-FR" i="1">
                              <a:latin typeface="Cambria Math"/>
                              <a:ea typeface="Cambria Math"/>
                            </a:rPr>
                            <m:t>𝑎𝑐</m:t>
                          </m:r>
                          <m:r>
                            <a:rPr lang="fr-FR" i="1">
                              <a:latin typeface="Cambria Math"/>
                              <a:ea typeface="Cambria Math"/>
                            </a:rPr>
                            <m:t>+</m:t>
                          </m:r>
                          <m:r>
                            <a:rPr lang="fr-FR" i="1">
                              <a:latin typeface="Cambria Math"/>
                              <a:ea typeface="Cambria Math"/>
                            </a:rPr>
                            <m:t>𝑏𝑑</m:t>
                          </m:r>
                          <m:r>
                            <a:rPr lang="fr-FR" i="1">
                              <a:latin typeface="Cambria Math"/>
                              <a:ea typeface="Cambria Math"/>
                            </a:rPr>
                            <m:t>−</m:t>
                          </m:r>
                          <m:d>
                            <m:dPr>
                              <m:ctrlPr>
                                <a:rPr lang="fr-FR" i="1">
                                  <a:latin typeface="Cambria Math" panose="02040503050406030204" pitchFamily="18" charset="0"/>
                                  <a:ea typeface="Cambria Math"/>
                                </a:rPr>
                              </m:ctrlPr>
                            </m:dPr>
                            <m:e>
                              <m:r>
                                <a:rPr lang="fr-FR" i="1">
                                  <a:latin typeface="Cambria Math"/>
                                  <a:ea typeface="Cambria Math"/>
                                </a:rPr>
                                <m:t>𝑎</m:t>
                              </m:r>
                              <m:r>
                                <a:rPr lang="fr-FR" i="1">
                                  <a:latin typeface="Cambria Math"/>
                                  <a:ea typeface="Cambria Math"/>
                                </a:rPr>
                                <m:t>−</m:t>
                              </m:r>
                              <m:r>
                                <a:rPr lang="fr-FR" i="1">
                                  <a:latin typeface="Cambria Math"/>
                                  <a:ea typeface="Cambria Math"/>
                                </a:rPr>
                                <m:t>𝑏</m:t>
                              </m:r>
                            </m:e>
                          </m:d>
                          <m:d>
                            <m:dPr>
                              <m:ctrlPr>
                                <a:rPr lang="fr-FR" i="1">
                                  <a:latin typeface="Cambria Math" panose="02040503050406030204" pitchFamily="18" charset="0"/>
                                  <a:ea typeface="Cambria Math"/>
                                </a:rPr>
                              </m:ctrlPr>
                            </m:dPr>
                            <m:e>
                              <m:r>
                                <a:rPr lang="fr-FR" i="1">
                                  <a:latin typeface="Cambria Math"/>
                                  <a:ea typeface="Cambria Math"/>
                                </a:rPr>
                                <m:t>𝑐</m:t>
                              </m:r>
                              <m:r>
                                <a:rPr lang="fr-FR" i="1">
                                  <a:latin typeface="Cambria Math"/>
                                  <a:ea typeface="Cambria Math"/>
                                </a:rPr>
                                <m:t>−</m:t>
                              </m:r>
                              <m:r>
                                <a:rPr lang="fr-FR" i="1">
                                  <a:latin typeface="Cambria Math"/>
                                  <a:ea typeface="Cambria Math"/>
                                </a:rPr>
                                <m:t>𝑑</m:t>
                              </m:r>
                            </m:e>
                          </m:d>
                        </m:e>
                      </m:d>
                      <m:r>
                        <a:rPr lang="fr-FR">
                          <a:latin typeface="Cambria Math"/>
                          <a:ea typeface="Cambria Math"/>
                        </a:rPr>
                        <m:t>+</m:t>
                      </m:r>
                      <m:r>
                        <a:rPr lang="fr-FR" b="0" i="1" smtClean="0">
                          <a:latin typeface="Cambria Math"/>
                          <a:ea typeface="Cambria Math"/>
                        </a:rPr>
                        <m:t>𝑏𝑑</m:t>
                      </m:r>
                    </m:oMath>
                  </m:oMathPara>
                </a14:m>
                <a:endParaRPr lang="fr-FR" i="1" dirty="0"/>
              </a:p>
              <a:p>
                <a:r>
                  <a:rPr lang="fr-FR" dirty="0"/>
                  <a:t>Le produit par une puissance de la base (que ce soit 10 ou un autre entier n’a pas d’importance) n’entraîne qu’un déplacement de virgule, ne coûte rien en puissance ou temps</a:t>
                </a:r>
              </a:p>
            </p:txBody>
          </p:sp>
        </mc:Choice>
        <mc:Fallback xmlns="">
          <p:sp>
            <p:nvSpPr>
              <p:cNvPr id="6" name="ZoneTexte 5"/>
              <p:cNvSpPr txBox="1">
                <a:spLocks noRot="1" noChangeAspect="1" noMove="1" noResize="1" noEditPoints="1" noAdjustHandles="1" noChangeArrowheads="1" noChangeShapeType="1" noTextEdit="1"/>
              </p:cNvSpPr>
              <p:nvPr/>
            </p:nvSpPr>
            <p:spPr>
              <a:xfrm>
                <a:off x="35496" y="3238986"/>
                <a:ext cx="9001000" cy="1512978"/>
              </a:xfrm>
              <a:prstGeom prst="rect">
                <a:avLst/>
              </a:prstGeom>
              <a:blipFill rotWithShape="1">
                <a:blip r:embed="rId4"/>
                <a:stretch>
                  <a:fillRect l="-610" t="-2008" b="-5221"/>
                </a:stretch>
              </a:blipFill>
            </p:spPr>
            <p:txBody>
              <a:bodyPr/>
              <a:lstStyle/>
              <a:p>
                <a:r>
                  <a:rPr lang="fr-FR">
                    <a:noFill/>
                  </a:rPr>
                  <a:t> </a:t>
                </a:r>
              </a:p>
            </p:txBody>
          </p:sp>
        </mc:Fallback>
      </mc:AlternateContent>
    </p:spTree>
    <p:extLst>
      <p:ext uri="{BB962C8B-B14F-4D97-AF65-F5344CB8AC3E}">
        <p14:creationId xmlns:p14="http://schemas.microsoft.com/office/powerpoint/2010/main" val="318044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 y="205979"/>
            <a:ext cx="9105900" cy="857250"/>
          </a:xfrm>
        </p:spPr>
        <p:txBody>
          <a:bodyPr>
            <a:noAutofit/>
          </a:bodyPr>
          <a:lstStyle/>
          <a:p>
            <a:r>
              <a:rPr lang="fr-FR" sz="6600" b="1" dirty="0">
                <a:solidFill>
                  <a:srgbClr val="C00000"/>
                </a:solidFill>
              </a:rPr>
              <a:t>Maîtriser les retenues (1)</a:t>
            </a:r>
          </a:p>
        </p:txBody>
      </p:sp>
      <p:sp>
        <p:nvSpPr>
          <p:cNvPr id="3" name="Espace réservé du contenu 2"/>
          <p:cNvSpPr>
            <a:spLocks noGrp="1"/>
          </p:cNvSpPr>
          <p:nvPr>
            <p:ph idx="1"/>
          </p:nvPr>
        </p:nvSpPr>
        <p:spPr>
          <a:xfrm>
            <a:off x="179512" y="1200151"/>
            <a:ext cx="3600400" cy="2451719"/>
          </a:xfrm>
        </p:spPr>
        <p:txBody>
          <a:bodyPr>
            <a:normAutofit/>
          </a:bodyPr>
          <a:lstStyle/>
          <a:p>
            <a:pPr marL="0" indent="0">
              <a:buNone/>
            </a:pPr>
            <a:r>
              <a:rPr lang="fr-FR" sz="1600" dirty="0"/>
              <a:t>Un simple </a:t>
            </a:r>
            <a:r>
              <a:rPr lang="fr-FR" sz="1600" b="1" dirty="0"/>
              <a:t>additionneur binaire </a:t>
            </a:r>
            <a:r>
              <a:rPr lang="fr-FR" sz="1600" dirty="0"/>
              <a:t>doit à chaque pas gérer une retenue (carry)  </a:t>
            </a:r>
          </a:p>
          <a:p>
            <a:pPr marL="0" indent="0">
              <a:buNone/>
            </a:pPr>
            <a:r>
              <a:rPr lang="fr-FR" sz="1600" dirty="0"/>
              <a:t>Les portes XOR  donnent 1 en sortie si et seulement si les entrées sont différentes. </a:t>
            </a:r>
          </a:p>
          <a:p>
            <a:pPr marL="0" indent="0">
              <a:buNone/>
            </a:pPr>
            <a:r>
              <a:rPr lang="fr-FR" sz="1600" dirty="0"/>
              <a:t>Les portes ET donnent 1 en sortie si et seulement si les deux entrées sont 1, 0 sinon.</a:t>
            </a:r>
          </a:p>
          <a:p>
            <a:pPr marL="0" indent="0">
              <a:buNone/>
            </a:pPr>
            <a:r>
              <a:rPr lang="fr-FR" sz="1600" i="1" dirty="0"/>
              <a:t>Il y a bien d’autres façons d’anticiper ou retarder l’apparition des retenues.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688" y="1275606"/>
            <a:ext cx="4752527" cy="3024336"/>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53875"/>
          <a:stretch/>
        </p:blipFill>
        <p:spPr>
          <a:xfrm>
            <a:off x="38100" y="3737610"/>
            <a:ext cx="3048000" cy="1405890"/>
          </a:xfrm>
          <a:prstGeom prst="rect">
            <a:avLst/>
          </a:prstGeom>
        </p:spPr>
      </p:pic>
      <p:sp>
        <p:nvSpPr>
          <p:cNvPr id="6" name="ZoneTexte 5"/>
          <p:cNvSpPr txBox="1"/>
          <p:nvPr/>
        </p:nvSpPr>
        <p:spPr>
          <a:xfrm>
            <a:off x="3419872" y="4440555"/>
            <a:ext cx="5281343" cy="338554"/>
          </a:xfrm>
          <a:prstGeom prst="rect">
            <a:avLst/>
          </a:prstGeom>
          <a:noFill/>
        </p:spPr>
        <p:txBody>
          <a:bodyPr wrap="square" rtlCol="0">
            <a:spAutoFit/>
          </a:bodyPr>
          <a:lstStyle/>
          <a:p>
            <a:r>
              <a:rPr lang="fr-FR" sz="1600" dirty="0"/>
              <a:t>George Boole (1815 – 1864) et Claude Shannon (1916 – 2001)</a:t>
            </a:r>
          </a:p>
        </p:txBody>
      </p:sp>
    </p:spTree>
    <p:extLst>
      <p:ext uri="{BB962C8B-B14F-4D97-AF65-F5344CB8AC3E}">
        <p14:creationId xmlns:p14="http://schemas.microsoft.com/office/powerpoint/2010/main" val="90855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915566"/>
          </a:xfrm>
        </p:spPr>
        <p:txBody>
          <a:bodyPr>
            <a:noAutofit/>
          </a:bodyPr>
          <a:lstStyle/>
          <a:p>
            <a:r>
              <a:rPr lang="fr-FR" sz="6000" b="1" dirty="0">
                <a:solidFill>
                  <a:srgbClr val="C00000"/>
                </a:solidFill>
              </a:rPr>
              <a:t>Maîtriser les retenues (2)</a:t>
            </a:r>
            <a:endParaRPr lang="fr-FR" sz="6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915566"/>
            <a:ext cx="5789822" cy="3175630"/>
          </a:xfrm>
          <a:prstGeom prst="rect">
            <a:avLst/>
          </a:prstGeom>
        </p:spPr>
      </p:pic>
      <p:sp>
        <p:nvSpPr>
          <p:cNvPr id="6" name="ZoneTexte 5"/>
          <p:cNvSpPr txBox="1"/>
          <p:nvPr/>
        </p:nvSpPr>
        <p:spPr>
          <a:xfrm>
            <a:off x="539552" y="4371950"/>
            <a:ext cx="7344816" cy="584775"/>
          </a:xfrm>
          <a:prstGeom prst="rect">
            <a:avLst/>
          </a:prstGeom>
          <a:noFill/>
        </p:spPr>
        <p:txBody>
          <a:bodyPr wrap="square" rtlCol="0">
            <a:spAutoFit/>
          </a:bodyPr>
          <a:lstStyle/>
          <a:p>
            <a:pPr algn="ctr"/>
            <a:r>
              <a:rPr lang="fr-FR" sz="3200" b="1" i="1" dirty="0">
                <a:solidFill>
                  <a:srgbClr val="C00000"/>
                </a:solidFill>
              </a:rPr>
              <a:t>Une vieille histoire…</a:t>
            </a:r>
          </a:p>
        </p:txBody>
      </p:sp>
    </p:spTree>
    <p:extLst>
      <p:ext uri="{BB962C8B-B14F-4D97-AF65-F5344CB8AC3E}">
        <p14:creationId xmlns:p14="http://schemas.microsoft.com/office/powerpoint/2010/main" val="342169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05979"/>
            <a:ext cx="9073008" cy="857250"/>
          </a:xfrm>
        </p:spPr>
        <p:txBody>
          <a:bodyPr>
            <a:noAutofit/>
          </a:bodyPr>
          <a:lstStyle/>
          <a:p>
            <a:r>
              <a:rPr lang="fr-FR" sz="6600" b="1" dirty="0">
                <a:solidFill>
                  <a:srgbClr val="C00000"/>
                </a:solidFill>
              </a:rPr>
              <a:t>Calculer par référendum</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t>Avant les calculateurs électroniques, [les calculs]  étaient réalisés par des équipes, essentiellement des femmes, réunies dans de grandes salles de calcul qui résolvaient à la chaîne des problèmes arithmétiques simples. Les calculs complexes étaient décomposés et exécutés par deux équipes. Si le résultat était identique, il était validé, sinon, ils répétaient le processus. Les superviseurs archivaient les réponses correctes.</a:t>
            </a:r>
          </a:p>
        </p:txBody>
      </p:sp>
    </p:spTree>
    <p:extLst>
      <p:ext uri="{BB962C8B-B14F-4D97-AF65-F5344CB8AC3E}">
        <p14:creationId xmlns:p14="http://schemas.microsoft.com/office/powerpoint/2010/main" val="10564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000" b="1" dirty="0">
                <a:solidFill>
                  <a:srgbClr val="C00000"/>
                </a:solidFill>
              </a:rPr>
              <a:t>La solution virgule flottante </a:t>
            </a:r>
          </a:p>
        </p:txBody>
      </p:sp>
      <p:sp>
        <p:nvSpPr>
          <p:cNvPr id="4" name="ZoneTexte 3"/>
          <p:cNvSpPr txBox="1"/>
          <p:nvPr/>
        </p:nvSpPr>
        <p:spPr>
          <a:xfrm>
            <a:off x="4067944" y="4227934"/>
            <a:ext cx="4968552" cy="707886"/>
          </a:xfrm>
          <a:prstGeom prst="rect">
            <a:avLst/>
          </a:prstGeom>
          <a:noFill/>
        </p:spPr>
        <p:txBody>
          <a:bodyPr wrap="square" rtlCol="0">
            <a:spAutoFit/>
          </a:bodyPr>
          <a:lstStyle/>
          <a:p>
            <a:r>
              <a:rPr lang="fr-FR" sz="4000" b="1" dirty="0">
                <a:solidFill>
                  <a:srgbClr val="C00000"/>
                </a:solidFill>
              </a:rPr>
              <a:t>… et la norme IEEE 754</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9582"/>
            <a:ext cx="4824536" cy="328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3528" y="4339618"/>
            <a:ext cx="3672408" cy="646331"/>
          </a:xfrm>
          <a:prstGeom prst="rect">
            <a:avLst/>
          </a:prstGeom>
          <a:solidFill>
            <a:srgbClr val="FFFF00"/>
          </a:solidFill>
        </p:spPr>
        <p:txBody>
          <a:bodyPr wrap="square" rtlCol="0">
            <a:spAutoFit/>
          </a:bodyPr>
          <a:lstStyle/>
          <a:p>
            <a:r>
              <a:rPr lang="fr-FR" i="1" dirty="0"/>
              <a:t>Document issu de la présentation de Claude Gomez Pépinière avril 2011</a:t>
            </a:r>
          </a:p>
        </p:txBody>
      </p:sp>
      <mc:AlternateContent xmlns:mc="http://schemas.openxmlformats.org/markup-compatibility/2006" xmlns:a14="http://schemas.microsoft.com/office/drawing/2010/main">
        <mc:Choice Requires="a14">
          <p:sp>
            <p:nvSpPr>
              <p:cNvPr id="6" name="ZoneTexte 5"/>
              <p:cNvSpPr txBox="1"/>
              <p:nvPr/>
            </p:nvSpPr>
            <p:spPr>
              <a:xfrm>
                <a:off x="5364088" y="1275606"/>
                <a:ext cx="3528392" cy="2862322"/>
              </a:xfrm>
              <a:prstGeom prst="rect">
                <a:avLst/>
              </a:prstGeom>
              <a:noFill/>
            </p:spPr>
            <p:txBody>
              <a:bodyPr wrap="square" rtlCol="0">
                <a:spAutoFit/>
              </a:bodyPr>
              <a:lstStyle/>
              <a:p>
                <a:r>
                  <a:rPr lang="fr-FR" dirty="0"/>
                  <a:t>Les nombres « possibles » avec ce système sont appelés des flottants. Un changement de l’exposant modifie la distance entre deux flottants voisins.  Il y a un plus petit </a:t>
                </a:r>
                <a:r>
                  <a:rPr lang="fr-FR" i="1" dirty="0"/>
                  <a:t>nombre machine</a:t>
                </a:r>
                <a:r>
                  <a:rPr lang="fr-FR" dirty="0"/>
                  <a:t>, un plus grand et un </a:t>
                </a:r>
                <a:r>
                  <a:rPr lang="fr-FR" i="1" dirty="0"/>
                  <a:t>epsilon machine </a:t>
                </a:r>
                <a:r>
                  <a:rPr lang="fr-FR" dirty="0"/>
                  <a:t>(Ne jamais faire un test sous la forme </a:t>
                </a:r>
                <a14:m>
                  <m:oMath xmlns:m="http://schemas.openxmlformats.org/officeDocument/2006/math">
                    <m:r>
                      <a:rPr lang="fr-FR" b="0" i="1" smtClean="0">
                        <a:latin typeface="Cambria Math"/>
                      </a:rPr>
                      <m:t>=0?</m:t>
                    </m:r>
                  </m:oMath>
                </a14:m>
                <a:r>
                  <a:rPr lang="fr-FR" dirty="0"/>
                  <a:t> )</a:t>
                </a:r>
              </a:p>
              <a:p>
                <a:r>
                  <a:rPr lang="fr-FR" dirty="0"/>
                  <a:t>Les </a:t>
                </a:r>
                <a:r>
                  <a:rPr lang="fr-FR" b="1" i="1" dirty="0"/>
                  <a:t>arrondis </a:t>
                </a:r>
                <a:r>
                  <a:rPr lang="fr-FR" dirty="0"/>
                  <a:t>sont eux aussi des nombres machine…</a:t>
                </a:r>
              </a:p>
            </p:txBody>
          </p:sp>
        </mc:Choice>
        <mc:Fallback xmlns="">
          <p:sp>
            <p:nvSpPr>
              <p:cNvPr id="6" name="ZoneTexte 5"/>
              <p:cNvSpPr txBox="1">
                <a:spLocks noRot="1" noChangeAspect="1" noMove="1" noResize="1" noEditPoints="1" noAdjustHandles="1" noChangeArrowheads="1" noChangeShapeType="1" noTextEdit="1"/>
              </p:cNvSpPr>
              <p:nvPr/>
            </p:nvSpPr>
            <p:spPr>
              <a:xfrm>
                <a:off x="5364088" y="1275606"/>
                <a:ext cx="3528392" cy="2862322"/>
              </a:xfrm>
              <a:prstGeom prst="rect">
                <a:avLst/>
              </a:prstGeom>
              <a:blipFill rotWithShape="1">
                <a:blip r:embed="rId3"/>
                <a:stretch>
                  <a:fillRect l="-1554" t="-1064" r="-1382" b="-2340"/>
                </a:stretch>
              </a:blipFill>
            </p:spPr>
            <p:txBody>
              <a:bodyPr/>
              <a:lstStyle/>
              <a:p>
                <a:r>
                  <a:rPr lang="fr-FR">
                    <a:noFill/>
                  </a:rPr>
                  <a:t> </a:t>
                </a:r>
              </a:p>
            </p:txBody>
          </p:sp>
        </mc:Fallback>
      </mc:AlternateContent>
    </p:spTree>
    <p:extLst>
      <p:ext uri="{BB962C8B-B14F-4D97-AF65-F5344CB8AC3E}">
        <p14:creationId xmlns:p14="http://schemas.microsoft.com/office/powerpoint/2010/main" val="408888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205979"/>
            <a:ext cx="9180512" cy="857250"/>
          </a:xfrm>
        </p:spPr>
        <p:txBody>
          <a:bodyPr>
            <a:normAutofit fontScale="90000"/>
          </a:bodyPr>
          <a:lstStyle/>
          <a:p>
            <a:r>
              <a:rPr lang="fr-FR" b="1" dirty="0">
                <a:solidFill>
                  <a:srgbClr val="C00000"/>
                </a:solidFill>
              </a:rPr>
              <a:t>Pour les curieux… qui ont raison de l’être</a:t>
            </a:r>
          </a:p>
        </p:txBody>
      </p:sp>
      <p:sp>
        <p:nvSpPr>
          <p:cNvPr id="3" name="Espace réservé du contenu 2"/>
          <p:cNvSpPr>
            <a:spLocks noGrp="1"/>
          </p:cNvSpPr>
          <p:nvPr>
            <p:ph idx="1"/>
          </p:nvPr>
        </p:nvSpPr>
        <p:spPr>
          <a:xfrm>
            <a:off x="107504" y="1200151"/>
            <a:ext cx="8579296" cy="3394472"/>
          </a:xfrm>
        </p:spPr>
        <p:txBody>
          <a:bodyPr/>
          <a:lstStyle/>
          <a:p>
            <a:pPr marL="0" indent="0">
              <a:buNone/>
            </a:pPr>
            <a:r>
              <a:rPr lang="fr-FR" dirty="0"/>
              <a:t>. </a:t>
            </a:r>
            <a:r>
              <a:rPr lang="fr-FR" sz="2400" dirty="0"/>
              <a:t>La présentation de Claude Gomez :</a:t>
            </a:r>
          </a:p>
          <a:p>
            <a:pPr marL="0" indent="0">
              <a:buNone/>
            </a:pPr>
            <a:r>
              <a:rPr lang="fr-FR" sz="1600" dirty="0">
                <a:hlinkClick r:id="rId2"/>
              </a:rPr>
              <a:t>https://euler.ac-versailles.fr/IMG/pdf/pepiniere_secondes_2010_2011_calcul_numerique.pdf</a:t>
            </a:r>
            <a:r>
              <a:rPr lang="fr-FR" sz="1600" dirty="0"/>
              <a:t> </a:t>
            </a:r>
          </a:p>
          <a:p>
            <a:pPr marL="0" indent="0">
              <a:buNone/>
            </a:pPr>
            <a:endParaRPr lang="fr-FR" sz="1600" dirty="0"/>
          </a:p>
          <a:p>
            <a:pPr marL="0" indent="0">
              <a:buNone/>
            </a:pPr>
            <a:r>
              <a:rPr lang="fr-FR" sz="2400" dirty="0"/>
              <a:t>. Le site </a:t>
            </a:r>
            <a:r>
              <a:rPr lang="fr-FR" sz="2400" dirty="0">
                <a:hlinkClick r:id="rId3"/>
              </a:rPr>
              <a:t>https://interstices.info</a:t>
            </a:r>
            <a:r>
              <a:rPr lang="fr-FR" sz="2400" dirty="0"/>
              <a:t> en choisissant les articles par niveau</a:t>
            </a:r>
          </a:p>
          <a:p>
            <a:pPr marL="0" indent="0">
              <a:buNone/>
            </a:pPr>
            <a:r>
              <a:rPr lang="fr-FR" sz="2400" dirty="0"/>
              <a:t>. À l’adresse </a:t>
            </a:r>
            <a:r>
              <a:rPr lang="fr-FR" sz="1800" dirty="0">
                <a:hlinkClick r:id="rId4"/>
              </a:rPr>
              <a:t>http://perso.ens-lyon.fr/jean-michel.muller/goldberg.pdf</a:t>
            </a:r>
            <a:r>
              <a:rPr lang="fr-FR" sz="1800" dirty="0"/>
              <a:t>  l’article </a:t>
            </a:r>
          </a:p>
          <a:p>
            <a:pPr marL="0" indent="0">
              <a:buNone/>
            </a:pPr>
            <a:r>
              <a:rPr lang="fr-FR" sz="1800" dirty="0"/>
              <a:t>« </a:t>
            </a:r>
            <a:r>
              <a:rPr lang="fr-FR" sz="1800" dirty="0" err="1"/>
              <a:t>What</a:t>
            </a:r>
            <a:r>
              <a:rPr lang="fr-FR" sz="1800" dirty="0"/>
              <a:t> </a:t>
            </a:r>
            <a:r>
              <a:rPr lang="fr-FR" sz="1800" dirty="0" err="1"/>
              <a:t>every</a:t>
            </a:r>
            <a:r>
              <a:rPr lang="fr-FR" sz="1800" dirty="0"/>
              <a:t> computer </a:t>
            </a:r>
            <a:r>
              <a:rPr lang="fr-FR" sz="1800" dirty="0" err="1"/>
              <a:t>scientist</a:t>
            </a:r>
            <a:r>
              <a:rPr lang="fr-FR" sz="1800" dirty="0"/>
              <a:t> </a:t>
            </a:r>
            <a:r>
              <a:rPr lang="fr-FR" sz="1800" dirty="0" err="1"/>
              <a:t>should</a:t>
            </a:r>
            <a:r>
              <a:rPr lang="fr-FR" sz="1800" dirty="0"/>
              <a:t> know about </a:t>
            </a:r>
            <a:r>
              <a:rPr lang="fr-FR" sz="1800" dirty="0" err="1"/>
              <a:t>floating</a:t>
            </a:r>
            <a:r>
              <a:rPr lang="fr-FR" sz="1800" dirty="0"/>
              <a:t> point </a:t>
            </a:r>
            <a:r>
              <a:rPr lang="fr-FR" sz="1800" dirty="0" err="1"/>
              <a:t>arithmetics</a:t>
            </a:r>
            <a:r>
              <a:rPr lang="fr-FR" sz="1800" dirty="0"/>
              <a:t> »</a:t>
            </a:r>
          </a:p>
          <a:p>
            <a:pPr marL="0" indent="0">
              <a:buNone/>
            </a:pPr>
            <a:endParaRPr lang="fr-FR" sz="1800" dirty="0"/>
          </a:p>
          <a:p>
            <a:pPr marL="0" indent="0">
              <a:buNone/>
            </a:pPr>
            <a:r>
              <a:rPr lang="fr-FR" sz="1800" dirty="0"/>
              <a:t>Sans oublier </a:t>
            </a:r>
            <a:r>
              <a:rPr lang="fr-FR" sz="1800" b="1" dirty="0"/>
              <a:t>Sylvie Boldo</a:t>
            </a:r>
          </a:p>
        </p:txBody>
      </p:sp>
    </p:spTree>
    <p:extLst>
      <p:ext uri="{BB962C8B-B14F-4D97-AF65-F5344CB8AC3E}">
        <p14:creationId xmlns:p14="http://schemas.microsoft.com/office/powerpoint/2010/main" val="251422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05979"/>
            <a:ext cx="9073008" cy="857250"/>
          </a:xfrm>
        </p:spPr>
        <p:txBody>
          <a:bodyPr>
            <a:noAutofit/>
          </a:bodyPr>
          <a:lstStyle/>
          <a:p>
            <a:r>
              <a:rPr lang="fr-FR" sz="6600" b="1" dirty="0">
                <a:solidFill>
                  <a:srgbClr val="C00000"/>
                </a:solidFill>
              </a:rPr>
              <a:t>Pour un chiffre de plus…</a:t>
            </a:r>
          </a:p>
        </p:txBody>
      </p:sp>
      <p:sp>
        <p:nvSpPr>
          <p:cNvPr id="3" name="Espace réservé du contenu 2"/>
          <p:cNvSpPr>
            <a:spLocks noGrp="1"/>
          </p:cNvSpPr>
          <p:nvPr>
            <p:ph idx="1"/>
          </p:nvPr>
        </p:nvSpPr>
        <p:spPr>
          <a:xfrm>
            <a:off x="2563544" y="1275606"/>
            <a:ext cx="6580456" cy="3867893"/>
          </a:xfrm>
        </p:spPr>
        <p:txBody>
          <a:bodyPr>
            <a:noAutofit/>
          </a:bodyPr>
          <a:lstStyle/>
          <a:p>
            <a:pPr marL="0" indent="0">
              <a:buNone/>
            </a:pPr>
            <a:r>
              <a:rPr lang="fr-FR" sz="1600" dirty="0"/>
              <a:t>Un dispositif de calibrage utilisé dans la fusée Ariane 4 avait été laissé actif, alors qu'il n'était pas utilisé dans Ariane 5.</a:t>
            </a:r>
          </a:p>
          <a:p>
            <a:pPr marL="0" indent="0">
              <a:buNone/>
            </a:pPr>
            <a:r>
              <a:rPr lang="fr-FR" sz="1600" dirty="0"/>
              <a:t>Les conditions de vol étant différentes entre Ariane 4 et Ariane 5, la valeur d'une donnée traitée par ce dispositif se trouvait, dans Ariane 5, dépasser les limites prévues pour Ariane 4. Ce dépassement avait une probabilité jugée négligeable de survenir dans Ariane 4 et aucune récupération d'erreur n'était prévue pour le traiter.</a:t>
            </a:r>
          </a:p>
          <a:p>
            <a:pPr marL="0" indent="0">
              <a:buNone/>
            </a:pPr>
            <a:r>
              <a:rPr lang="fr-FR" sz="1600" dirty="0"/>
              <a:t>En conséquence, selon une politique “normale” dans ce cas de figure, le module de navigation fut mis hors service pour erreur irrécupérable. Le module actif et le module de secours étant identiques et contenant le même logiciel, les mêmes causes produisirent les mêmes effets sur les deux modules, donnant lieu à une situation non prévue. En effet, le module de secours était destiné à compenser une erreur transitoire et aléatoire d'origine matérielle, erreur dont la probabilité était jugée suffisamment faible pour exclure dans la pratique une défaillance simultanée des deux modules.</a:t>
            </a:r>
          </a:p>
          <a:p>
            <a:pPr marL="0" indent="0">
              <a:buNone/>
            </a:pPr>
            <a:r>
              <a:rPr lang="fr-FR" sz="1600" dirty="0"/>
              <a:t> </a:t>
            </a:r>
            <a:endParaRPr lang="fr-FR" sz="1600" dirty="0">
              <a:effectLs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1275606"/>
            <a:ext cx="2550531" cy="3851302"/>
          </a:xfrm>
          <a:prstGeom prst="rect">
            <a:avLst/>
          </a:prstGeom>
        </p:spPr>
      </p:pic>
    </p:spTree>
    <p:extLst>
      <p:ext uri="{BB962C8B-B14F-4D97-AF65-F5344CB8AC3E}">
        <p14:creationId xmlns:p14="http://schemas.microsoft.com/office/powerpoint/2010/main" val="46518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b="1" dirty="0">
                <a:solidFill>
                  <a:srgbClr val="C00000"/>
                </a:solidFill>
              </a:rPr>
              <a:t>Vive le running</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30114" r="23886"/>
          <a:stretch/>
        </p:blipFill>
        <p:spPr>
          <a:xfrm>
            <a:off x="179512" y="-7006"/>
            <a:ext cx="1246250" cy="2709240"/>
          </a:xfrm>
        </p:spPr>
      </p:pic>
      <mc:AlternateContent xmlns:mc="http://schemas.openxmlformats.org/markup-compatibility/2006" xmlns:a14="http://schemas.microsoft.com/office/drawing/2010/main">
        <mc:Choice Requires="a14">
          <p:sp>
            <p:nvSpPr>
              <p:cNvPr id="5" name="ZoneTexte 4"/>
              <p:cNvSpPr txBox="1"/>
              <p:nvPr/>
            </p:nvSpPr>
            <p:spPr>
              <a:xfrm>
                <a:off x="1835696" y="1347614"/>
                <a:ext cx="6912768" cy="3416320"/>
              </a:xfrm>
              <a:prstGeom prst="rect">
                <a:avLst/>
              </a:prstGeom>
              <a:noFill/>
            </p:spPr>
            <p:txBody>
              <a:bodyPr wrap="square" rtlCol="0">
                <a:spAutoFit/>
              </a:bodyPr>
              <a:lstStyle/>
              <a:p>
                <a:r>
                  <a:rPr lang="fr-FR" dirty="0"/>
                  <a:t>Organisateur de courses à pied, vous devez mesurer le plus exactement les 42,195 km d’un marathon à l’aide d’une roue de mesure qu’un catalogue présente ci-contre…</a:t>
                </a:r>
              </a:p>
              <a:p>
                <a:r>
                  <a:rPr lang="fr-FR" b="1" i="1" dirty="0"/>
                  <a:t>Quelques remarques : </a:t>
                </a:r>
              </a:p>
              <a:p>
                <a:r>
                  <a:rPr lang="fr-FR" dirty="0"/>
                  <a:t>0,5% de 42,195 km font 210,975 m…</a:t>
                </a:r>
              </a:p>
              <a:p>
                <a:r>
                  <a:rPr lang="fr-FR" dirty="0"/>
                  <a:t>12.6’’ font 32,004 cm, bon, mais </a:t>
                </a:r>
                <a14:m>
                  <m:oMath xmlns:m="http://schemas.openxmlformats.org/officeDocument/2006/math">
                    <m:r>
                      <a:rPr lang="fr-FR" b="0" i="1" smtClean="0">
                        <a:latin typeface="Cambria Math"/>
                      </a:rPr>
                      <m:t>32,004</m:t>
                    </m:r>
                    <m:r>
                      <a:rPr lang="fr-FR" b="0" i="1" smtClean="0">
                        <a:latin typeface="Cambria Math"/>
                        <a:ea typeface="Cambria Math"/>
                      </a:rPr>
                      <m:t>×</m:t>
                    </m:r>
                    <m:r>
                      <m:rPr>
                        <m:sty m:val="p"/>
                      </m:rPr>
                      <a:rPr lang="fr-FR" b="0" i="0" smtClean="0">
                        <a:latin typeface="Cambria Math"/>
                        <a:ea typeface="Cambria Math"/>
                      </a:rPr>
                      <m:t>π</m:t>
                    </m:r>
                    <m:r>
                      <a:rPr lang="fr-FR" b="0" i="1" smtClean="0">
                        <a:latin typeface="Cambria Math"/>
                        <a:ea typeface="Cambria Math"/>
                      </a:rPr>
                      <m:t>=1,005435313</m:t>
                    </m:r>
                  </m:oMath>
                </a14:m>
                <a:r>
                  <a:rPr lang="fr-FR" dirty="0"/>
                  <a:t>… m cela fait une erreur de 0,54…%</a:t>
                </a:r>
              </a:p>
              <a:p>
                <a:r>
                  <a:rPr lang="fr-FR" dirty="0"/>
                  <a:t>39.8’’ font 1,01092 cm. Quelle est l’épaisseur du caoutchouc?</a:t>
                </a:r>
              </a:p>
              <a:p>
                <a:r>
                  <a:rPr lang="fr-FR" b="1" i="1" dirty="0"/>
                  <a:t>Question :</a:t>
                </a:r>
                <a:r>
                  <a:rPr lang="fr-FR" i="1" dirty="0"/>
                  <a:t> </a:t>
                </a:r>
              </a:p>
              <a:p>
                <a:r>
                  <a:rPr lang="fr-FR" dirty="0"/>
                  <a:t>On suppose que le diamètre de la roue a été mesuré à 32 cm avec une précision d’un dixième de </a:t>
                </a:r>
                <a:r>
                  <a:rPr lang="fr-FR" dirty="0" err="1"/>
                  <a:t>mm.</a:t>
                </a:r>
                <a:r>
                  <a:rPr lang="fr-FR" dirty="0"/>
                  <a:t> </a:t>
                </a:r>
                <a:r>
                  <a:rPr lang="fr-FR" dirty="0">
                    <a:hlinkClick r:id="rId3" action="ppaction://hlinkfile"/>
                  </a:rPr>
                  <a:t>Peut-on être sûr de la longueur du marathon à 1 m près?</a:t>
                </a:r>
                <a:endParaRPr lang="fr-FR" i="1" dirty="0"/>
              </a:p>
            </p:txBody>
          </p:sp>
        </mc:Choice>
        <mc:Fallback xmlns="">
          <p:sp>
            <p:nvSpPr>
              <p:cNvPr id="5" name="ZoneTexte 4"/>
              <p:cNvSpPr txBox="1">
                <a:spLocks noRot="1" noChangeAspect="1" noMove="1" noResize="1" noEditPoints="1" noAdjustHandles="1" noChangeArrowheads="1" noChangeShapeType="1" noTextEdit="1"/>
              </p:cNvSpPr>
              <p:nvPr/>
            </p:nvSpPr>
            <p:spPr>
              <a:xfrm>
                <a:off x="1835696" y="1347614"/>
                <a:ext cx="6912768" cy="3416320"/>
              </a:xfrm>
              <a:prstGeom prst="rect">
                <a:avLst/>
              </a:prstGeom>
              <a:blipFill rotWithShape="1">
                <a:blip r:embed="rId4"/>
                <a:stretch>
                  <a:fillRect l="-705" t="-893" b="-1964"/>
                </a:stretch>
              </a:blipFill>
            </p:spPr>
            <p:txBody>
              <a:bodyPr/>
              <a:lstStyle/>
              <a:p>
                <a:r>
                  <a:rPr lang="fr-FR">
                    <a:noFill/>
                  </a:rPr>
                  <a:t> </a:t>
                </a:r>
              </a:p>
            </p:txBody>
          </p:sp>
        </mc:Fallback>
      </mc:AlternateContent>
      <p:sp>
        <p:nvSpPr>
          <p:cNvPr id="6" name="ZoneTexte 5"/>
          <p:cNvSpPr txBox="1"/>
          <p:nvPr/>
        </p:nvSpPr>
        <p:spPr>
          <a:xfrm>
            <a:off x="107504" y="2715766"/>
            <a:ext cx="1656184" cy="2123658"/>
          </a:xfrm>
          <a:prstGeom prst="rect">
            <a:avLst/>
          </a:prstGeom>
          <a:noFill/>
        </p:spPr>
        <p:txBody>
          <a:bodyPr wrap="square" rtlCol="0">
            <a:spAutoFit/>
          </a:bodyPr>
          <a:lstStyle/>
          <a:p>
            <a:r>
              <a:rPr lang="fr-FR" sz="1200" dirty="0"/>
              <a:t>▪ Plage de mesure : 0 à 9999,9 m</a:t>
            </a:r>
          </a:p>
          <a:p>
            <a:r>
              <a:rPr lang="fr-FR" sz="1200" dirty="0"/>
              <a:t>▪ Erreur:  ≤ 0,5%</a:t>
            </a:r>
          </a:p>
          <a:p>
            <a:r>
              <a:rPr lang="fr-FR" sz="1200" dirty="0"/>
              <a:t>▪ Diamètre de la roue : env. 32cm (12.6 ‘’)</a:t>
            </a:r>
          </a:p>
          <a:p>
            <a:r>
              <a:rPr lang="fr-FR" sz="1200" dirty="0"/>
              <a:t>▪ Périmètre de roue: env. 1 mètre</a:t>
            </a:r>
          </a:p>
          <a:p>
            <a:r>
              <a:rPr lang="fr-FR" sz="1200" dirty="0"/>
              <a:t>▪ Longueur totale : env. 101cm (39.8’’)</a:t>
            </a:r>
          </a:p>
          <a:p>
            <a:r>
              <a:rPr lang="fr-FR" sz="1200" dirty="0"/>
              <a:t>▪ Température appropriée: -10 ~ 45 °</a:t>
            </a:r>
          </a:p>
        </p:txBody>
      </p:sp>
    </p:spTree>
    <p:extLst>
      <p:ext uri="{BB962C8B-B14F-4D97-AF65-F5344CB8AC3E}">
        <p14:creationId xmlns:p14="http://schemas.microsoft.com/office/powerpoint/2010/main" val="362376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000" b="1" dirty="0">
                <a:solidFill>
                  <a:srgbClr val="C00000"/>
                </a:solidFill>
              </a:rPr>
              <a:t>Proportionnalité : </a:t>
            </a:r>
            <a:r>
              <a:rPr lang="fr-FR" sz="6000" b="1" dirty="0" err="1">
                <a:solidFill>
                  <a:srgbClr val="C00000"/>
                </a:solidFill>
              </a:rPr>
              <a:t>fake</a:t>
            </a:r>
            <a:r>
              <a:rPr lang="fr-FR" sz="6000" b="1" dirty="0">
                <a:solidFill>
                  <a:srgbClr val="C00000"/>
                </a:solidFill>
              </a:rPr>
              <a:t> news</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0111" t="33185" r="34223" b="36296"/>
          <a:stretch/>
        </p:blipFill>
        <p:spPr>
          <a:xfrm>
            <a:off x="179512" y="1059582"/>
            <a:ext cx="3817620" cy="1569720"/>
          </a:xfrm>
          <a:prstGeom prst="rect">
            <a:avLst/>
          </a:prstGeom>
        </p:spPr>
      </p:pic>
      <p:sp>
        <p:nvSpPr>
          <p:cNvPr id="5" name="ZoneTexte 4"/>
          <p:cNvSpPr txBox="1"/>
          <p:nvPr/>
        </p:nvSpPr>
        <p:spPr>
          <a:xfrm>
            <a:off x="179512" y="2715766"/>
            <a:ext cx="3817620" cy="369332"/>
          </a:xfrm>
          <a:prstGeom prst="rect">
            <a:avLst/>
          </a:prstGeom>
          <a:noFill/>
        </p:spPr>
        <p:txBody>
          <a:bodyPr wrap="square" rtlCol="0">
            <a:spAutoFit/>
          </a:bodyPr>
          <a:lstStyle/>
          <a:p>
            <a:pPr algn="ctr"/>
            <a:r>
              <a:rPr lang="fr-FR" dirty="0"/>
              <a:t>Mon automobile me ment</a:t>
            </a:r>
          </a:p>
        </p:txBody>
      </p:sp>
      <mc:AlternateContent xmlns:mc="http://schemas.openxmlformats.org/markup-compatibility/2006" xmlns:a14="http://schemas.microsoft.com/office/drawing/2010/main">
        <mc:Choice Requires="a14">
          <p:sp>
            <p:nvSpPr>
              <p:cNvPr id="3" name="ZoneTexte 2"/>
              <p:cNvSpPr txBox="1"/>
              <p:nvPr/>
            </p:nvSpPr>
            <p:spPr>
              <a:xfrm>
                <a:off x="4283968" y="1059582"/>
                <a:ext cx="4752528" cy="2201308"/>
              </a:xfrm>
              <a:prstGeom prst="rect">
                <a:avLst/>
              </a:prstGeom>
              <a:noFill/>
            </p:spPr>
            <p:txBody>
              <a:bodyPr wrap="square" rtlCol="0">
                <a:spAutoFit/>
              </a:bodyPr>
              <a:lstStyle/>
              <a:p>
                <a:pPr algn="ctr"/>
                <a:r>
                  <a:rPr lang="fr-FR" b="1" dirty="0"/>
                  <a:t>Un trou dans les données</a:t>
                </a:r>
              </a:p>
              <a:p>
                <a:pPr algn="just"/>
                <a:r>
                  <a:rPr lang="fr-FR" sz="1600" dirty="0"/>
                  <a:t>On étudie le comportement de 180 000 véhicules empruntant une bretelle d’autoroute. Pour cela, on a installé deux capteurs magnétiques (très peu éloignés*), mesuré </a:t>
                </a:r>
                <a:r>
                  <a:rPr lang="fr-FR" sz="1600" dirty="0">
                    <a:hlinkClick r:id="rId3" action="ppaction://hlinkfile"/>
                  </a:rPr>
                  <a:t>les temps de passage</a:t>
                </a:r>
                <a:r>
                  <a:rPr lang="fr-FR" sz="1600" dirty="0"/>
                  <a:t>  puis calculé </a:t>
                </a:r>
                <a:r>
                  <a:rPr lang="fr-FR" sz="1600" dirty="0">
                    <a:hlinkClick r:id="rId4" action="ppaction://hlinkfile"/>
                  </a:rPr>
                  <a:t>les vitesses </a:t>
                </a:r>
                <a:r>
                  <a:rPr lang="fr-FR" sz="1600" dirty="0"/>
                  <a:t>grâce à </a:t>
                </a:r>
                <a14:m>
                  <m:oMath xmlns:m="http://schemas.openxmlformats.org/officeDocument/2006/math">
                    <m:r>
                      <a:rPr lang="fr-FR" sz="1600" b="0" i="1" smtClean="0">
                        <a:latin typeface="Cambria Math"/>
                      </a:rPr>
                      <m:t>𝑣</m:t>
                    </m:r>
                    <m:r>
                      <a:rPr lang="fr-FR" sz="1600" b="0" i="1" smtClean="0">
                        <a:latin typeface="Cambria Math"/>
                      </a:rPr>
                      <m:t>=</m:t>
                    </m:r>
                    <m:f>
                      <m:fPr>
                        <m:ctrlPr>
                          <a:rPr lang="fr-FR" sz="1600" b="0" i="1" smtClean="0">
                            <a:latin typeface="Cambria Math" panose="02040503050406030204" pitchFamily="18" charset="0"/>
                          </a:rPr>
                        </m:ctrlPr>
                      </m:fPr>
                      <m:num>
                        <m:r>
                          <a:rPr lang="fr-FR" sz="1600" b="0" i="1" smtClean="0">
                            <a:latin typeface="Cambria Math"/>
                          </a:rPr>
                          <m:t>𝑑</m:t>
                        </m:r>
                      </m:num>
                      <m:den>
                        <m:r>
                          <a:rPr lang="fr-FR" sz="1600" b="0" i="1" smtClean="0">
                            <a:latin typeface="Cambria Math"/>
                          </a:rPr>
                          <m:t>𝑡</m:t>
                        </m:r>
                      </m:den>
                    </m:f>
                  </m:oMath>
                </a14:m>
                <a:r>
                  <a:rPr lang="fr-FR" dirty="0"/>
                  <a:t>.</a:t>
                </a:r>
              </a:p>
              <a:p>
                <a:pPr algn="just"/>
                <a:r>
                  <a:rPr lang="fr-FR" sz="1600" dirty="0"/>
                  <a:t>Surprise : sur 180 000 véhicules, 40 000 dépassent les 100 km/h, mais on n’en trouve </a:t>
                </a:r>
                <a:r>
                  <a:rPr lang="fr-FR" sz="1600" b="1" dirty="0"/>
                  <a:t>aucun </a:t>
                </a:r>
                <a:r>
                  <a:rPr lang="fr-FR" sz="1600" dirty="0"/>
                  <a:t>entre 90 et 100...</a:t>
                </a:r>
              </a:p>
            </p:txBody>
          </p:sp>
        </mc:Choice>
        <mc:Fallback xmlns="">
          <p:sp>
            <p:nvSpPr>
              <p:cNvPr id="3" name="ZoneTexte 2"/>
              <p:cNvSpPr txBox="1">
                <a:spLocks noRot="1" noChangeAspect="1" noMove="1" noResize="1" noEditPoints="1" noAdjustHandles="1" noChangeArrowheads="1" noChangeShapeType="1" noTextEdit="1"/>
              </p:cNvSpPr>
              <p:nvPr/>
            </p:nvSpPr>
            <p:spPr>
              <a:xfrm>
                <a:off x="4283968" y="1059582"/>
                <a:ext cx="4752528" cy="2201308"/>
              </a:xfrm>
              <a:prstGeom prst="rect">
                <a:avLst/>
              </a:prstGeom>
              <a:blipFill rotWithShape="1">
                <a:blip r:embed="rId5"/>
                <a:stretch>
                  <a:fillRect l="-770" t="-1385" r="-642" b="-2770"/>
                </a:stretch>
              </a:blipFill>
            </p:spPr>
            <p:txBody>
              <a:bodyPr/>
              <a:lstStyle/>
              <a:p>
                <a:r>
                  <a:rPr lang="fr-FR">
                    <a:noFill/>
                  </a:rPr>
                  <a:t> </a:t>
                </a:r>
              </a:p>
            </p:txBody>
          </p:sp>
        </mc:Fallback>
      </mc:AlternateContent>
      <p:sp>
        <p:nvSpPr>
          <p:cNvPr id="7" name="ZoneTexte 6"/>
          <p:cNvSpPr txBox="1"/>
          <p:nvPr/>
        </p:nvSpPr>
        <p:spPr>
          <a:xfrm>
            <a:off x="179512" y="3085098"/>
            <a:ext cx="3817620" cy="1569660"/>
          </a:xfrm>
          <a:prstGeom prst="rect">
            <a:avLst/>
          </a:prstGeom>
          <a:noFill/>
        </p:spPr>
        <p:txBody>
          <a:bodyPr wrap="square" rtlCol="0">
            <a:spAutoFit/>
          </a:bodyPr>
          <a:lstStyle/>
          <a:p>
            <a:pPr algn="ctr"/>
            <a:r>
              <a:rPr lang="fr-FR" sz="1600" b="1" dirty="0"/>
              <a:t>Comment fabriquer un trou ?</a:t>
            </a:r>
          </a:p>
          <a:p>
            <a:pPr algn="just"/>
            <a:r>
              <a:rPr lang="fr-FR" sz="1600" dirty="0"/>
              <a:t>Si la sensibilité des capteurs est 0,02 s et si leur distance est 3,5 m, le calcul de la vitesse avec des temps compris entre 0,12 et 0,14 s donne des vitesses de 105 km/h</a:t>
            </a:r>
          </a:p>
          <a:p>
            <a:pPr algn="just"/>
            <a:r>
              <a:rPr lang="fr-FR" sz="1600" dirty="0"/>
              <a:t>ou 90 km/h du fait de la </a:t>
            </a:r>
            <a:r>
              <a:rPr lang="fr-FR" sz="1600" b="1" dirty="0"/>
              <a:t>troncature.</a:t>
            </a:r>
            <a:endParaRPr lang="fr-FR" sz="1600" dirty="0"/>
          </a:p>
        </p:txBody>
      </p:sp>
      <p:sp>
        <p:nvSpPr>
          <p:cNvPr id="8" name="ZoneTexte 7"/>
          <p:cNvSpPr txBox="1"/>
          <p:nvPr/>
        </p:nvSpPr>
        <p:spPr>
          <a:xfrm>
            <a:off x="4211960" y="3363838"/>
            <a:ext cx="4680520" cy="1600438"/>
          </a:xfrm>
          <a:prstGeom prst="rect">
            <a:avLst/>
          </a:prstGeom>
          <a:noFill/>
        </p:spPr>
        <p:txBody>
          <a:bodyPr wrap="square" rtlCol="0">
            <a:spAutoFit/>
          </a:bodyPr>
          <a:lstStyle/>
          <a:p>
            <a:r>
              <a:rPr lang="fr-FR" sz="1400" i="1" dirty="0"/>
              <a:t>*Précision : l’étude était demandée par une société d’autoroutes (</a:t>
            </a:r>
            <a:r>
              <a:rPr lang="fr-FR" sz="1400" i="1" dirty="0" err="1"/>
              <a:t>Atlandes</a:t>
            </a:r>
            <a:r>
              <a:rPr lang="fr-FR" sz="1400" i="1" dirty="0"/>
              <a:t>) et portait sur les prises à contresens de la bretelle, ce qui explique la petite distance entre les capteurs…</a:t>
            </a:r>
          </a:p>
          <a:p>
            <a:r>
              <a:rPr lang="fr-FR" sz="1400" dirty="0"/>
              <a:t>(www.</a:t>
            </a:r>
            <a:r>
              <a:rPr lang="fr-FR" sz="1400" b="1" dirty="0"/>
              <a:t>scmsa</a:t>
            </a:r>
            <a:r>
              <a:rPr lang="fr-FR" sz="1400" dirty="0"/>
              <a:t>.eu/archives/BB_Absence_donnees_2019_01_27.pdf)</a:t>
            </a:r>
            <a:endParaRPr lang="fr-FR" sz="1400" i="1" dirty="0"/>
          </a:p>
          <a:p>
            <a:endParaRPr lang="fr-FR" sz="1400" i="1" dirty="0"/>
          </a:p>
        </p:txBody>
      </p:sp>
    </p:spTree>
    <p:extLst>
      <p:ext uri="{BB962C8B-B14F-4D97-AF65-F5344CB8AC3E}">
        <p14:creationId xmlns:p14="http://schemas.microsoft.com/office/powerpoint/2010/main" val="281366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400" b="1" dirty="0">
                <a:solidFill>
                  <a:srgbClr val="C00000"/>
                </a:solidFill>
              </a:rPr>
              <a:t>On veut des définitions (1)</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1200151"/>
                <a:ext cx="9108504" cy="1083568"/>
              </a:xfrm>
            </p:spPr>
            <p:txBody>
              <a:bodyPr>
                <a:normAutofit/>
              </a:bodyPr>
              <a:lstStyle/>
              <a:p>
                <a:pPr marL="0" indent="0">
                  <a:buNone/>
                </a:pPr>
                <a:r>
                  <a:rPr lang="fr-FR" b="1" dirty="0"/>
                  <a:t>Valeur approchée : </a:t>
                </a:r>
                <a:r>
                  <a:rPr lang="fr-FR" dirty="0"/>
                  <a:t>on dit que </a:t>
                </a:r>
                <a14:m>
                  <m:oMath xmlns:m="http://schemas.openxmlformats.org/officeDocument/2006/math">
                    <m:r>
                      <a:rPr lang="fr-FR" i="1" dirty="0" smtClean="0">
                        <a:latin typeface="Cambria Math"/>
                      </a:rPr>
                      <m:t>𝑎</m:t>
                    </m:r>
                  </m:oMath>
                </a14:m>
                <a:r>
                  <a:rPr lang="fr-FR" dirty="0"/>
                  <a:t> est une valeur approchée de </a:t>
                </a:r>
                <a14:m>
                  <m:oMath xmlns:m="http://schemas.openxmlformats.org/officeDocument/2006/math">
                    <m:r>
                      <a:rPr lang="fr-FR" b="0" i="1" smtClean="0">
                        <a:latin typeface="Cambria Math"/>
                      </a:rPr>
                      <m:t>𝑥</m:t>
                    </m:r>
                    <m:r>
                      <a:rPr lang="fr-FR" b="0" i="0" smtClean="0">
                        <a:latin typeface="Cambria Math"/>
                      </a:rPr>
                      <m:t> à </m:t>
                    </m:r>
                  </m:oMath>
                </a14:m>
                <a:r>
                  <a:rPr lang="fr-FR" dirty="0"/>
                  <a:t> </a:t>
                </a:r>
                <a14:m>
                  <m:oMath xmlns:m="http://schemas.openxmlformats.org/officeDocument/2006/math">
                    <m:r>
                      <a:rPr lang="fr-FR" i="1" dirty="0" smtClean="0">
                        <a:latin typeface="Cambria Math"/>
                        <a:ea typeface="Cambria Math"/>
                      </a:rPr>
                      <m:t>𝜀</m:t>
                    </m:r>
                  </m:oMath>
                </a14:m>
                <a:r>
                  <a:rPr lang="fr-FR" b="1" dirty="0"/>
                  <a:t> </a:t>
                </a:r>
                <a:r>
                  <a:rPr lang="fr-FR" dirty="0"/>
                  <a:t>près </a:t>
                </a:r>
                <a:r>
                  <a:rPr lang="fr-FR" dirty="0" err="1"/>
                  <a:t>ssi</a:t>
                </a:r>
                <a:r>
                  <a:rPr lang="fr-FR" dirty="0"/>
                  <a:t> </a:t>
                </a:r>
                <a14:m>
                  <m:oMath xmlns:m="http://schemas.openxmlformats.org/officeDocument/2006/math">
                    <m:d>
                      <m:dPr>
                        <m:begChr m:val="|"/>
                        <m:endChr m:val="|"/>
                        <m:ctrlPr>
                          <a:rPr lang="fr-FR" i="1" smtClean="0">
                            <a:latin typeface="Cambria Math" panose="02040503050406030204" pitchFamily="18" charset="0"/>
                          </a:rPr>
                        </m:ctrlPr>
                      </m:dPr>
                      <m:e>
                        <m:r>
                          <a:rPr lang="fr-FR" b="0" i="1" smtClean="0">
                            <a:latin typeface="Cambria Math"/>
                          </a:rPr>
                          <m:t>𝑥</m:t>
                        </m:r>
                        <m:r>
                          <a:rPr lang="fr-FR" b="0" i="1" smtClean="0">
                            <a:latin typeface="Cambria Math"/>
                          </a:rPr>
                          <m:t>−</m:t>
                        </m:r>
                        <m:r>
                          <a:rPr lang="fr-FR" b="0" i="1" smtClean="0">
                            <a:latin typeface="Cambria Math"/>
                          </a:rPr>
                          <m:t>𝑎</m:t>
                        </m:r>
                      </m:e>
                    </m:d>
                    <m:r>
                      <a:rPr lang="fr-FR" i="1" smtClean="0">
                        <a:latin typeface="Cambria Math"/>
                        <a:ea typeface="Cambria Math"/>
                      </a:rPr>
                      <m:t>≤</m:t>
                    </m:r>
                    <m:r>
                      <a:rPr lang="fr-FR" i="1" smtClean="0">
                        <a:latin typeface="Cambria Math"/>
                        <a:ea typeface="Cambria Math"/>
                      </a:rPr>
                      <m:t>𝜀</m:t>
                    </m:r>
                  </m:oMath>
                </a14:m>
                <a:r>
                  <a:rPr lang="fr-FR" b="1" dirty="0"/>
                  <a:t>.</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1200151"/>
                <a:ext cx="9108504" cy="1083568"/>
              </a:xfrm>
              <a:blipFill rotWithShape="1">
                <a:blip r:embed="rId2"/>
                <a:stretch>
                  <a:fillRect l="-1673" t="-6742" b="-17416"/>
                </a:stretch>
              </a:blipFill>
            </p:spPr>
            <p:txBody>
              <a:bodyPr/>
              <a:lstStyle/>
              <a:p>
                <a:r>
                  <a:rPr lang="fr-FR">
                    <a:noFill/>
                  </a:rPr>
                  <a:t> </a:t>
                </a:r>
              </a:p>
            </p:txBody>
          </p:sp>
        </mc:Fallback>
      </mc:AlternateContent>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0" t="24951" r="39696"/>
          <a:stretch/>
        </p:blipFill>
        <p:spPr bwMode="auto">
          <a:xfrm>
            <a:off x="4932040" y="2375625"/>
            <a:ext cx="4019570" cy="266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0" y="2283718"/>
                <a:ext cx="4860032" cy="1486304"/>
              </a:xfrm>
              <a:prstGeom prst="rect">
                <a:avLst/>
              </a:prstGeom>
            </p:spPr>
            <p:txBody>
              <a:bodyPr wrap="square">
                <a:spAutoFit/>
              </a:bodyPr>
              <a:lstStyle/>
              <a:p>
                <a:pPr lvl="0">
                  <a:spcBef>
                    <a:spcPct val="20000"/>
                  </a:spcBef>
                </a:pPr>
                <a:r>
                  <a:rPr lang="fr-FR" sz="2000" dirty="0">
                    <a:solidFill>
                      <a:prstClr val="black"/>
                    </a:solidFill>
                  </a:rPr>
                  <a:t>Par exemple, pour la fonction représentée (partiellement) ci-contre, on peut établir que pour tout </a:t>
                </a:r>
                <a14:m>
                  <m:oMath xmlns:m="http://schemas.openxmlformats.org/officeDocument/2006/math">
                    <m:r>
                      <a:rPr lang="fr-FR" sz="2000" i="1" smtClean="0">
                        <a:solidFill>
                          <a:prstClr val="black"/>
                        </a:solidFill>
                        <a:latin typeface="Cambria Math"/>
                        <a:ea typeface="Cambria Math"/>
                      </a:rPr>
                      <m:t>𝜀</m:t>
                    </m:r>
                    <m:r>
                      <a:rPr lang="fr-FR" sz="2000" b="0" i="1" smtClean="0">
                        <a:solidFill>
                          <a:prstClr val="black"/>
                        </a:solidFill>
                        <a:latin typeface="Cambria Math"/>
                        <a:ea typeface="Cambria Math"/>
                      </a:rPr>
                      <m:t> </m:t>
                    </m:r>
                  </m:oMath>
                </a14:m>
                <a:r>
                  <a:rPr lang="fr-FR" sz="2000" dirty="0">
                    <a:solidFill>
                      <a:prstClr val="black"/>
                    </a:solidFill>
                  </a:rPr>
                  <a:t>positif, il existe </a:t>
                </a:r>
                <a14:m>
                  <m:oMath xmlns:m="http://schemas.openxmlformats.org/officeDocument/2006/math">
                    <m:r>
                      <a:rPr lang="fr-FR" sz="2000" b="0" i="1" smtClean="0">
                        <a:solidFill>
                          <a:prstClr val="black"/>
                        </a:solidFill>
                        <a:latin typeface="Cambria Math"/>
                      </a:rPr>
                      <m:t>𝑀</m:t>
                    </m:r>
                    <m:r>
                      <a:rPr lang="fr-FR" sz="2000" b="0" i="1" smtClean="0">
                        <a:solidFill>
                          <a:prstClr val="black"/>
                        </a:solidFill>
                        <a:latin typeface="Cambria Math"/>
                      </a:rPr>
                      <m:t> </m:t>
                    </m:r>
                  </m:oMath>
                </a14:m>
                <a:r>
                  <a:rPr lang="fr-FR" sz="2000" dirty="0">
                    <a:solidFill>
                      <a:prstClr val="black"/>
                    </a:solidFill>
                  </a:rPr>
                  <a:t>positif tel que </a:t>
                </a:r>
                <a14:m>
                  <m:oMath xmlns:m="http://schemas.openxmlformats.org/officeDocument/2006/math">
                    <m:r>
                      <a:rPr lang="fr-FR" sz="2000" b="0" i="1" smtClean="0">
                        <a:solidFill>
                          <a:prstClr val="black"/>
                        </a:solidFill>
                        <a:latin typeface="Cambria Math"/>
                      </a:rPr>
                      <m:t>𝑥</m:t>
                    </m:r>
                    <m:r>
                      <a:rPr lang="fr-FR" sz="2000" b="0" i="1" smtClean="0">
                        <a:solidFill>
                          <a:prstClr val="black"/>
                        </a:solidFill>
                        <a:latin typeface="Cambria Math"/>
                      </a:rPr>
                      <m:t>&gt;</m:t>
                    </m:r>
                    <m:r>
                      <a:rPr lang="fr-FR" sz="2000" b="0" i="1" smtClean="0">
                        <a:solidFill>
                          <a:prstClr val="black"/>
                        </a:solidFill>
                        <a:latin typeface="Cambria Math"/>
                      </a:rPr>
                      <m:t>𝑀</m:t>
                    </m:r>
                    <m:r>
                      <a:rPr lang="fr-FR" sz="2000" b="0" i="1" smtClean="0">
                        <a:solidFill>
                          <a:prstClr val="black"/>
                        </a:solidFill>
                        <a:latin typeface="Cambria Math"/>
                        <a:ea typeface="Cambria Math"/>
                      </a:rPr>
                      <m:t>⇒</m:t>
                    </m:r>
                    <m:d>
                      <m:dPr>
                        <m:begChr m:val="|"/>
                        <m:endChr m:val="|"/>
                        <m:ctrlPr>
                          <a:rPr lang="fr-FR" sz="2000" b="0" i="1" smtClean="0">
                            <a:solidFill>
                              <a:prstClr val="black"/>
                            </a:solidFill>
                            <a:latin typeface="Cambria Math" panose="02040503050406030204" pitchFamily="18" charset="0"/>
                            <a:ea typeface="Cambria Math"/>
                          </a:rPr>
                        </m:ctrlPr>
                      </m:dPr>
                      <m:e>
                        <m:r>
                          <a:rPr lang="fr-FR" sz="2000" b="0" i="1" smtClean="0">
                            <a:solidFill>
                              <a:prstClr val="black"/>
                            </a:solidFill>
                            <a:latin typeface="Cambria Math"/>
                            <a:ea typeface="Cambria Math"/>
                          </a:rPr>
                          <m:t>𝑓</m:t>
                        </m:r>
                        <m:d>
                          <m:dPr>
                            <m:ctrlPr>
                              <a:rPr lang="fr-FR" sz="2000" b="0" i="1" smtClean="0">
                                <a:solidFill>
                                  <a:prstClr val="black"/>
                                </a:solidFill>
                                <a:latin typeface="Cambria Math" panose="02040503050406030204" pitchFamily="18" charset="0"/>
                                <a:ea typeface="Cambria Math"/>
                              </a:rPr>
                            </m:ctrlPr>
                          </m:dPr>
                          <m:e>
                            <m:r>
                              <a:rPr lang="fr-FR" sz="2000" i="1">
                                <a:solidFill>
                                  <a:prstClr val="black"/>
                                </a:solidFill>
                                <a:latin typeface="Cambria Math"/>
                                <a:ea typeface="Cambria Math"/>
                              </a:rPr>
                              <m:t>𝑥</m:t>
                            </m:r>
                          </m:e>
                        </m:d>
                        <m:r>
                          <a:rPr lang="fr-FR" sz="2000" b="0" i="1" smtClean="0">
                            <a:solidFill>
                              <a:prstClr val="black"/>
                            </a:solidFill>
                            <a:latin typeface="Cambria Math"/>
                            <a:ea typeface="Cambria Math"/>
                          </a:rPr>
                          <m:t>−</m:t>
                        </m:r>
                        <m:f>
                          <m:fPr>
                            <m:ctrlPr>
                              <a:rPr lang="fr-FR" sz="2000" b="0" i="1" smtClean="0">
                                <a:solidFill>
                                  <a:prstClr val="black"/>
                                </a:solidFill>
                                <a:latin typeface="Cambria Math" panose="02040503050406030204" pitchFamily="18" charset="0"/>
                                <a:ea typeface="Cambria Math"/>
                              </a:rPr>
                            </m:ctrlPr>
                          </m:fPr>
                          <m:num>
                            <m:r>
                              <a:rPr lang="fr-FR" sz="2000" b="0" i="1" smtClean="0">
                                <a:solidFill>
                                  <a:prstClr val="black"/>
                                </a:solidFill>
                                <a:latin typeface="Cambria Math"/>
                                <a:ea typeface="Cambria Math"/>
                              </a:rPr>
                              <m:t>2</m:t>
                            </m:r>
                          </m:num>
                          <m:den>
                            <m:r>
                              <a:rPr lang="fr-FR" sz="2000" b="0" i="1" smtClean="0">
                                <a:solidFill>
                                  <a:prstClr val="black"/>
                                </a:solidFill>
                                <a:latin typeface="Cambria Math"/>
                                <a:ea typeface="Cambria Math"/>
                              </a:rPr>
                              <m:t>3</m:t>
                            </m:r>
                          </m:den>
                        </m:f>
                      </m:e>
                    </m:d>
                    <m:r>
                      <a:rPr lang="fr-FR" sz="2000" b="0" i="1" smtClean="0">
                        <a:solidFill>
                          <a:prstClr val="black"/>
                        </a:solidFill>
                        <a:latin typeface="Cambria Math"/>
                        <a:ea typeface="Cambria Math"/>
                      </a:rPr>
                      <m:t>&lt;</m:t>
                    </m:r>
                    <m:r>
                      <a:rPr lang="fr-FR" sz="2000" b="0" i="1" smtClean="0">
                        <a:solidFill>
                          <a:prstClr val="black"/>
                        </a:solidFill>
                        <a:latin typeface="Cambria Math"/>
                        <a:ea typeface="Cambria Math"/>
                      </a:rPr>
                      <m:t>𝜀</m:t>
                    </m:r>
                  </m:oMath>
                </a14:m>
                <a:endParaRPr lang="fr-FR" sz="20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0" y="2283718"/>
                <a:ext cx="4860032" cy="1486304"/>
              </a:xfrm>
              <a:prstGeom prst="rect">
                <a:avLst/>
              </a:prstGeom>
              <a:blipFill rotWithShape="1">
                <a:blip r:embed="rId4"/>
                <a:stretch>
                  <a:fillRect l="-1255" t="-2058" r="-1631"/>
                </a:stretch>
              </a:blipFill>
            </p:spPr>
            <p:txBody>
              <a:bodyPr/>
              <a:lstStyle/>
              <a:p>
                <a:r>
                  <a:rPr lang="fr-FR">
                    <a:noFill/>
                  </a:rPr>
                  <a:t> </a:t>
                </a:r>
              </a:p>
            </p:txBody>
          </p:sp>
        </mc:Fallback>
      </mc:AlternateContent>
      <p:sp>
        <p:nvSpPr>
          <p:cNvPr id="5" name="ZoneTexte 4"/>
          <p:cNvSpPr txBox="1"/>
          <p:nvPr/>
        </p:nvSpPr>
        <p:spPr>
          <a:xfrm>
            <a:off x="179512" y="3867894"/>
            <a:ext cx="4032448" cy="646331"/>
          </a:xfrm>
          <a:prstGeom prst="rect">
            <a:avLst/>
          </a:prstGeom>
          <a:noFill/>
        </p:spPr>
        <p:txBody>
          <a:bodyPr wrap="square" rtlCol="0">
            <a:spAutoFit/>
          </a:bodyPr>
          <a:lstStyle/>
          <a:p>
            <a:r>
              <a:rPr lang="fr-FR" b="1" dirty="0"/>
              <a:t>La valeur approchée est liée à la notion de </a:t>
            </a:r>
            <a:r>
              <a:rPr lang="fr-FR" b="1" i="1" dirty="0"/>
              <a:t>distance</a:t>
            </a:r>
            <a:r>
              <a:rPr lang="fr-FR" b="1" dirty="0"/>
              <a:t>, fondamentale pour la suite</a:t>
            </a:r>
          </a:p>
        </p:txBody>
      </p:sp>
    </p:spTree>
    <p:extLst>
      <p:ext uri="{BB962C8B-B14F-4D97-AF65-F5344CB8AC3E}">
        <p14:creationId xmlns:p14="http://schemas.microsoft.com/office/powerpoint/2010/main" val="285202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400" b="1" dirty="0">
                <a:solidFill>
                  <a:srgbClr val="C00000"/>
                </a:solidFill>
              </a:rPr>
              <a:t>On veut des définitions (2)</a:t>
            </a:r>
          </a:p>
        </p:txBody>
      </p:sp>
      <mc:AlternateContent xmlns:mc="http://schemas.openxmlformats.org/markup-compatibility/2006" xmlns:a14="http://schemas.microsoft.com/office/drawing/2010/main">
        <mc:Choice Requires="a14">
          <p:sp>
            <p:nvSpPr>
              <p:cNvPr id="6" name="Espace réservé du contenu 5"/>
              <p:cNvSpPr>
                <a:spLocks noGrp="1"/>
              </p:cNvSpPr>
              <p:nvPr>
                <p:ph idx="1"/>
              </p:nvPr>
            </p:nvSpPr>
            <p:spPr>
              <a:xfrm>
                <a:off x="107504" y="987574"/>
                <a:ext cx="8928992" cy="4032447"/>
              </a:xfrm>
            </p:spPr>
            <p:txBody>
              <a:bodyPr>
                <a:normAutofit/>
              </a:bodyPr>
              <a:lstStyle/>
              <a:p>
                <a:pPr marL="0" indent="0">
                  <a:buNone/>
                </a:pPr>
                <a:r>
                  <a:rPr lang="fr-FR" sz="2400" dirty="0"/>
                  <a:t>Les nombres sont écrits dans la numération de base </a:t>
                </a:r>
                <a14:m>
                  <m:oMath xmlns:m="http://schemas.openxmlformats.org/officeDocument/2006/math">
                    <m:r>
                      <a:rPr lang="fr-FR" sz="2400" b="0" i="1" smtClean="0">
                        <a:latin typeface="Cambria Math"/>
                      </a:rPr>
                      <m:t>𝑞</m:t>
                    </m:r>
                  </m:oMath>
                </a14:m>
                <a:r>
                  <a:rPr lang="fr-FR" sz="2400" dirty="0"/>
                  <a:t>, dont les chiffres sont 0, 1, 2, etc. Si l’écriture de </a:t>
                </a:r>
                <a14:m>
                  <m:oMath xmlns:m="http://schemas.openxmlformats.org/officeDocument/2006/math">
                    <m:r>
                      <a:rPr lang="fr-FR" sz="2400" b="0" i="1" smtClean="0">
                        <a:latin typeface="Cambria Math"/>
                      </a:rPr>
                      <m:t>𝑁</m:t>
                    </m:r>
                    <m:r>
                      <a:rPr lang="fr-FR" sz="2400" b="0" i="1" smtClean="0">
                        <a:latin typeface="Cambria Math"/>
                      </a:rPr>
                      <m:t> </m:t>
                    </m:r>
                  </m:oMath>
                </a14:m>
                <a:r>
                  <a:rPr lang="fr-FR" sz="2400" dirty="0"/>
                  <a:t>(éventuellement illimitée) est :  </a:t>
                </a:r>
                <a14:m>
                  <m:oMath xmlns:m="http://schemas.openxmlformats.org/officeDocument/2006/math">
                    <m:r>
                      <a:rPr lang="fr-FR" sz="2400" b="0" i="1" smtClean="0">
                        <a:latin typeface="Cambria Math"/>
                      </a:rPr>
                      <m:t>𝑁</m:t>
                    </m:r>
                    <m:r>
                      <a:rPr lang="fr-FR" sz="2400" b="0" i="1" smtClean="0">
                        <a:latin typeface="Cambria Math"/>
                      </a:rPr>
                      <m:t>=</m:t>
                    </m:r>
                    <m:r>
                      <a:rPr lang="fr-FR" sz="2400" b="0" i="1" smtClean="0">
                        <a:latin typeface="Cambria Math"/>
                        <a:ea typeface="Cambria Math"/>
                      </a:rPr>
                      <m:t>𝛼</m:t>
                    </m:r>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𝑞</m:t>
                        </m:r>
                      </m:e>
                      <m:sup>
                        <m:r>
                          <a:rPr lang="fr-FR" sz="2400" b="0" i="1" smtClean="0">
                            <a:latin typeface="Cambria Math"/>
                            <a:ea typeface="Cambria Math"/>
                          </a:rPr>
                          <m:t>𝑛</m:t>
                        </m:r>
                      </m:sup>
                    </m:sSup>
                    <m:r>
                      <a:rPr lang="fr-FR" sz="2400" b="0" i="1" smtClean="0">
                        <a:latin typeface="Cambria Math"/>
                        <a:ea typeface="Cambria Math"/>
                      </a:rPr>
                      <m:t>+</m:t>
                    </m:r>
                    <m:r>
                      <a:rPr lang="fr-FR" sz="2400" b="0" i="1" smtClean="0">
                        <a:latin typeface="Cambria Math"/>
                        <a:ea typeface="Cambria Math"/>
                      </a:rPr>
                      <m:t>𝛽</m:t>
                    </m:r>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𝑞</m:t>
                        </m:r>
                      </m:e>
                      <m:sup>
                        <m:r>
                          <a:rPr lang="fr-FR" sz="2400" b="0" i="1" smtClean="0">
                            <a:latin typeface="Cambria Math"/>
                            <a:ea typeface="Cambria Math"/>
                          </a:rPr>
                          <m:t>𝑛</m:t>
                        </m:r>
                        <m:r>
                          <a:rPr lang="fr-FR" sz="2400" b="0" i="1" smtClean="0">
                            <a:latin typeface="Cambria Math"/>
                            <a:ea typeface="Cambria Math"/>
                          </a:rPr>
                          <m:t>−1</m:t>
                        </m:r>
                      </m:sup>
                    </m:sSup>
                    <m:r>
                      <a:rPr lang="fr-FR" sz="2400" b="0" i="1" smtClean="0">
                        <a:latin typeface="Cambria Math"/>
                        <a:ea typeface="Cambria Math"/>
                      </a:rPr>
                      <m:t>+…+</m:t>
                    </m:r>
                    <m:r>
                      <a:rPr lang="fr-FR" sz="2400" b="0" i="1" smtClean="0">
                        <a:latin typeface="Cambria Math"/>
                        <a:ea typeface="Cambria Math"/>
                      </a:rPr>
                      <m:t>𝜎</m:t>
                    </m:r>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𝑞</m:t>
                        </m:r>
                      </m:e>
                      <m:sup>
                        <m:r>
                          <a:rPr lang="fr-FR" sz="2400" b="0" i="1" smtClean="0">
                            <a:latin typeface="Cambria Math"/>
                            <a:ea typeface="Cambria Math"/>
                          </a:rPr>
                          <m:t>−</m:t>
                        </m:r>
                        <m:r>
                          <a:rPr lang="fr-FR" sz="2400" b="0" i="1" smtClean="0">
                            <a:latin typeface="Cambria Math"/>
                            <a:ea typeface="Cambria Math"/>
                          </a:rPr>
                          <m:t>𝑚</m:t>
                        </m:r>
                        <m:r>
                          <a:rPr lang="fr-FR" sz="2400" b="0" i="1" smtClean="0">
                            <a:latin typeface="Cambria Math"/>
                            <a:ea typeface="Cambria Math"/>
                          </a:rPr>
                          <m:t>+1</m:t>
                        </m:r>
                      </m:sup>
                    </m:sSup>
                    <m:r>
                      <a:rPr lang="fr-FR" sz="2400" b="0" i="1" smtClean="0">
                        <a:latin typeface="Cambria Math"/>
                        <a:ea typeface="Cambria Math"/>
                      </a:rPr>
                      <m:t>+</m:t>
                    </m:r>
                    <m:r>
                      <a:rPr lang="fr-FR" sz="2400" b="0" i="1" smtClean="0">
                        <a:latin typeface="Cambria Math"/>
                        <a:ea typeface="Cambria Math"/>
                      </a:rPr>
                      <m:t>𝜏</m:t>
                    </m:r>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𝑞</m:t>
                        </m:r>
                      </m:e>
                      <m:sup>
                        <m:r>
                          <a:rPr lang="fr-FR" sz="2400" b="0" i="1" smtClean="0">
                            <a:latin typeface="Cambria Math"/>
                            <a:ea typeface="Cambria Math"/>
                          </a:rPr>
                          <m:t>−</m:t>
                        </m:r>
                        <m:r>
                          <a:rPr lang="fr-FR" sz="2400" b="0" i="1" smtClean="0">
                            <a:latin typeface="Cambria Math"/>
                            <a:ea typeface="Cambria Math"/>
                          </a:rPr>
                          <m:t>𝑚</m:t>
                        </m:r>
                      </m:sup>
                    </m:sSup>
                    <m:r>
                      <a:rPr lang="fr-FR" sz="2400" b="0" i="1" smtClean="0">
                        <a:latin typeface="Cambria Math"/>
                        <a:ea typeface="Cambria Math"/>
                      </a:rPr>
                      <m:t>+</m:t>
                    </m:r>
                    <m:r>
                      <a:rPr lang="fr-FR" sz="2400" b="0" i="1" smtClean="0">
                        <a:latin typeface="Cambria Math"/>
                        <a:ea typeface="Cambria Math"/>
                      </a:rPr>
                      <m:t>𝜔</m:t>
                    </m:r>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𝑞</m:t>
                        </m:r>
                      </m:e>
                      <m:sup>
                        <m:r>
                          <a:rPr lang="fr-FR" sz="2400" b="0" i="1" smtClean="0">
                            <a:latin typeface="Cambria Math"/>
                            <a:ea typeface="Cambria Math"/>
                          </a:rPr>
                          <m:t>−</m:t>
                        </m:r>
                        <m:r>
                          <a:rPr lang="fr-FR" sz="2400" b="0" i="1" smtClean="0">
                            <a:latin typeface="Cambria Math"/>
                            <a:ea typeface="Cambria Math"/>
                          </a:rPr>
                          <m:t>𝑚</m:t>
                        </m:r>
                        <m:r>
                          <a:rPr lang="fr-FR" sz="2400" b="0" i="1" smtClean="0">
                            <a:latin typeface="Cambria Math"/>
                            <a:ea typeface="Cambria Math"/>
                          </a:rPr>
                          <m:t>−1</m:t>
                        </m:r>
                      </m:sup>
                    </m:sSup>
                    <m:r>
                      <a:rPr lang="fr-FR" sz="2400" b="0" i="1" smtClean="0">
                        <a:latin typeface="Cambria Math"/>
                        <a:ea typeface="Cambria Math"/>
                      </a:rPr>
                      <m:t>+…</m:t>
                    </m:r>
                  </m:oMath>
                </a14:m>
                <a:endParaRPr lang="fr-FR" sz="2400" dirty="0"/>
              </a:p>
              <a:p>
                <a:pPr marL="0" indent="0">
                  <a:buNone/>
                </a:pPr>
                <a:r>
                  <a:rPr lang="fr-FR" sz="2400" dirty="0"/>
                  <a:t>(où </a:t>
                </a:r>
                <a14:m>
                  <m:oMath xmlns:m="http://schemas.openxmlformats.org/officeDocument/2006/math">
                    <m:r>
                      <a:rPr lang="fr-FR" sz="2400" b="0" i="1" smtClean="0">
                        <a:latin typeface="Cambria Math"/>
                      </a:rPr>
                      <m:t>𝑚</m:t>
                    </m:r>
                    <m:r>
                      <a:rPr lang="fr-FR" sz="2400" b="0" i="1" smtClean="0">
                        <a:latin typeface="Cambria Math"/>
                      </a:rPr>
                      <m:t> </m:t>
                    </m:r>
                  </m:oMath>
                </a14:m>
                <a:r>
                  <a:rPr lang="fr-FR" sz="2400" dirty="0"/>
                  <a:t>et </a:t>
                </a:r>
                <a14:m>
                  <m:oMath xmlns:m="http://schemas.openxmlformats.org/officeDocument/2006/math">
                    <m:r>
                      <a:rPr lang="fr-FR" sz="2400" b="0" i="1" smtClean="0">
                        <a:latin typeface="Cambria Math"/>
                      </a:rPr>
                      <m:t>𝑛</m:t>
                    </m:r>
                  </m:oMath>
                </a14:m>
                <a:r>
                  <a:rPr lang="fr-FR" sz="2400" dirty="0"/>
                  <a:t> sont des entiers naturels), </a:t>
                </a:r>
              </a:p>
              <a:p>
                <a:pPr marL="0" indent="0">
                  <a:buNone/>
                </a:pPr>
                <a:r>
                  <a:rPr lang="fr-FR" sz="2400" dirty="0"/>
                  <a:t>La </a:t>
                </a:r>
                <a:r>
                  <a:rPr lang="fr-FR" sz="2400" b="1" dirty="0"/>
                  <a:t>troncature </a:t>
                </a:r>
                <a:r>
                  <a:rPr lang="fr-FR" sz="2400" dirty="0"/>
                  <a:t>de </a:t>
                </a:r>
                <a14:m>
                  <m:oMath xmlns:m="http://schemas.openxmlformats.org/officeDocument/2006/math">
                    <m:r>
                      <a:rPr lang="fr-FR" sz="2400" b="0" i="1" smtClean="0">
                        <a:latin typeface="Cambria Math"/>
                      </a:rPr>
                      <m:t>𝑁</m:t>
                    </m:r>
                    <m:r>
                      <a:rPr lang="fr-FR" sz="2400" b="0" i="1" smtClean="0">
                        <a:latin typeface="Cambria Math"/>
                      </a:rPr>
                      <m:t> </m:t>
                    </m:r>
                  </m:oMath>
                </a14:m>
                <a:r>
                  <a:rPr lang="fr-FR" sz="2400" dirty="0"/>
                  <a:t>au rang </a:t>
                </a:r>
                <a14:m>
                  <m:oMath xmlns:m="http://schemas.openxmlformats.org/officeDocument/2006/math">
                    <m:r>
                      <a:rPr lang="fr-FR" sz="2400" b="0" i="1" smtClean="0">
                        <a:latin typeface="Cambria Math"/>
                      </a:rPr>
                      <m:t>−</m:t>
                    </m:r>
                    <m:r>
                      <a:rPr lang="fr-FR" sz="2400" b="0" i="1" smtClean="0">
                        <a:latin typeface="Cambria Math"/>
                      </a:rPr>
                      <m:t>𝑚</m:t>
                    </m:r>
                  </m:oMath>
                </a14:m>
                <a:r>
                  <a:rPr lang="fr-FR" sz="2400" dirty="0"/>
                  <a:t> est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a:rPr>
                          <m:t>𝑇</m:t>
                        </m:r>
                      </m:e>
                      <m:sub>
                        <m:r>
                          <a:rPr lang="fr-FR" sz="2400" b="0" i="1" smtClean="0">
                            <a:latin typeface="Cambria Math"/>
                          </a:rPr>
                          <m:t>𝑚</m:t>
                        </m:r>
                      </m:sub>
                    </m:sSub>
                    <m:d>
                      <m:dPr>
                        <m:ctrlPr>
                          <a:rPr lang="fr-FR" sz="2400" i="1" smtClean="0">
                            <a:latin typeface="Cambria Math" panose="02040503050406030204" pitchFamily="18" charset="0"/>
                          </a:rPr>
                        </m:ctrlPr>
                      </m:dPr>
                      <m:e>
                        <m:r>
                          <a:rPr lang="fr-FR" sz="2400" b="0" i="1" smtClean="0">
                            <a:latin typeface="Cambria Math"/>
                          </a:rPr>
                          <m:t>𝑁</m:t>
                        </m:r>
                      </m:e>
                    </m:d>
                    <m:r>
                      <a:rPr lang="fr-FR" sz="2400" b="0" i="1" smtClean="0">
                        <a:latin typeface="Cambria Math"/>
                      </a:rPr>
                      <m:t>=</m:t>
                    </m:r>
                    <m:r>
                      <a:rPr lang="fr-FR" sz="2400" i="1">
                        <a:latin typeface="Cambria Math"/>
                        <a:ea typeface="Cambria Math"/>
                      </a:rPr>
                      <m:t>𝛼</m:t>
                    </m:r>
                    <m:sSup>
                      <m:sSupPr>
                        <m:ctrlPr>
                          <a:rPr lang="fr-FR" sz="2400" i="1">
                            <a:latin typeface="Cambria Math" panose="02040503050406030204" pitchFamily="18" charset="0"/>
                            <a:ea typeface="Cambria Math"/>
                          </a:rPr>
                        </m:ctrlPr>
                      </m:sSupPr>
                      <m:e>
                        <m:r>
                          <a:rPr lang="fr-FR" sz="2400" i="1">
                            <a:latin typeface="Cambria Math"/>
                            <a:ea typeface="Cambria Math"/>
                          </a:rPr>
                          <m:t>𝑞</m:t>
                        </m:r>
                      </m:e>
                      <m:sup>
                        <m:r>
                          <a:rPr lang="fr-FR" sz="2400" i="1">
                            <a:latin typeface="Cambria Math"/>
                            <a:ea typeface="Cambria Math"/>
                          </a:rPr>
                          <m:t>𝑛</m:t>
                        </m:r>
                      </m:sup>
                    </m:sSup>
                    <m:r>
                      <a:rPr lang="fr-FR" sz="2400" i="1">
                        <a:latin typeface="Cambria Math"/>
                        <a:ea typeface="Cambria Math"/>
                      </a:rPr>
                      <m:t>+</m:t>
                    </m:r>
                    <m:r>
                      <a:rPr lang="fr-FR" sz="2400" i="1">
                        <a:latin typeface="Cambria Math"/>
                        <a:ea typeface="Cambria Math"/>
                      </a:rPr>
                      <m:t>𝛽</m:t>
                    </m:r>
                    <m:sSup>
                      <m:sSupPr>
                        <m:ctrlPr>
                          <a:rPr lang="fr-FR" sz="2400" i="1">
                            <a:latin typeface="Cambria Math" panose="02040503050406030204" pitchFamily="18" charset="0"/>
                            <a:ea typeface="Cambria Math"/>
                          </a:rPr>
                        </m:ctrlPr>
                      </m:sSupPr>
                      <m:e>
                        <m:r>
                          <a:rPr lang="fr-FR" sz="2400" i="1">
                            <a:latin typeface="Cambria Math"/>
                            <a:ea typeface="Cambria Math"/>
                          </a:rPr>
                          <m:t>𝑞</m:t>
                        </m:r>
                      </m:e>
                      <m:sup>
                        <m:r>
                          <a:rPr lang="fr-FR" sz="2400" i="1">
                            <a:latin typeface="Cambria Math"/>
                            <a:ea typeface="Cambria Math"/>
                          </a:rPr>
                          <m:t>𝑛</m:t>
                        </m:r>
                        <m:r>
                          <a:rPr lang="fr-FR" sz="2400" i="1">
                            <a:latin typeface="Cambria Math"/>
                            <a:ea typeface="Cambria Math"/>
                          </a:rPr>
                          <m:t>−1</m:t>
                        </m:r>
                      </m:sup>
                    </m:sSup>
                    <m:r>
                      <a:rPr lang="fr-FR" sz="2400" i="1">
                        <a:latin typeface="Cambria Math"/>
                        <a:ea typeface="Cambria Math"/>
                      </a:rPr>
                      <m:t>+…+</m:t>
                    </m:r>
                    <m:r>
                      <a:rPr lang="fr-FR" sz="2400" i="1">
                        <a:latin typeface="Cambria Math"/>
                        <a:ea typeface="Cambria Math"/>
                      </a:rPr>
                      <m:t>𝜎</m:t>
                    </m:r>
                    <m:sSup>
                      <m:sSupPr>
                        <m:ctrlPr>
                          <a:rPr lang="fr-FR" sz="2400" i="1">
                            <a:latin typeface="Cambria Math" panose="02040503050406030204" pitchFamily="18" charset="0"/>
                            <a:ea typeface="Cambria Math"/>
                          </a:rPr>
                        </m:ctrlPr>
                      </m:sSupPr>
                      <m:e>
                        <m:r>
                          <a:rPr lang="fr-FR" sz="2400" i="1">
                            <a:latin typeface="Cambria Math"/>
                            <a:ea typeface="Cambria Math"/>
                          </a:rPr>
                          <m:t>𝑞</m:t>
                        </m:r>
                      </m:e>
                      <m:sup>
                        <m:r>
                          <a:rPr lang="fr-FR" sz="2400" i="1">
                            <a:latin typeface="Cambria Math"/>
                            <a:ea typeface="Cambria Math"/>
                          </a:rPr>
                          <m:t>−</m:t>
                        </m:r>
                        <m:r>
                          <a:rPr lang="fr-FR" sz="2400" i="1">
                            <a:latin typeface="Cambria Math"/>
                            <a:ea typeface="Cambria Math"/>
                          </a:rPr>
                          <m:t>𝑚</m:t>
                        </m:r>
                        <m:r>
                          <a:rPr lang="fr-FR" sz="2400" i="1">
                            <a:latin typeface="Cambria Math"/>
                            <a:ea typeface="Cambria Math"/>
                          </a:rPr>
                          <m:t>+1</m:t>
                        </m:r>
                      </m:sup>
                    </m:sSup>
                    <m:r>
                      <a:rPr lang="fr-FR" sz="2400" i="1">
                        <a:latin typeface="Cambria Math"/>
                        <a:ea typeface="Cambria Math"/>
                      </a:rPr>
                      <m:t>+</m:t>
                    </m:r>
                    <m:r>
                      <a:rPr lang="fr-FR" sz="2400" i="1">
                        <a:latin typeface="Cambria Math"/>
                        <a:ea typeface="Cambria Math"/>
                      </a:rPr>
                      <m:t>𝜏</m:t>
                    </m:r>
                    <m:sSup>
                      <m:sSupPr>
                        <m:ctrlPr>
                          <a:rPr lang="fr-FR" sz="2400" i="1">
                            <a:latin typeface="Cambria Math" panose="02040503050406030204" pitchFamily="18" charset="0"/>
                            <a:ea typeface="Cambria Math"/>
                          </a:rPr>
                        </m:ctrlPr>
                      </m:sSupPr>
                      <m:e>
                        <m:r>
                          <a:rPr lang="fr-FR" sz="2400" i="1">
                            <a:latin typeface="Cambria Math"/>
                            <a:ea typeface="Cambria Math"/>
                          </a:rPr>
                          <m:t>𝑞</m:t>
                        </m:r>
                      </m:e>
                      <m:sup>
                        <m:r>
                          <a:rPr lang="fr-FR" sz="2400" i="1">
                            <a:latin typeface="Cambria Math"/>
                            <a:ea typeface="Cambria Math"/>
                          </a:rPr>
                          <m:t>−</m:t>
                        </m:r>
                        <m:r>
                          <a:rPr lang="fr-FR" sz="2400" i="1">
                            <a:latin typeface="Cambria Math"/>
                            <a:ea typeface="Cambria Math"/>
                          </a:rPr>
                          <m:t>𝑚</m:t>
                        </m:r>
                      </m:sup>
                    </m:sSup>
                  </m:oMath>
                </a14:m>
                <a:r>
                  <a:rPr lang="fr-FR" sz="2400" dirty="0"/>
                  <a:t> . </a:t>
                </a:r>
              </a:p>
              <a:p>
                <a:pPr marL="0" indent="0">
                  <a:buNone/>
                </a:pPr>
                <a:r>
                  <a:rPr lang="fr-FR" sz="2400" dirty="0"/>
                  <a:t>L’</a:t>
                </a:r>
                <a:r>
                  <a:rPr lang="fr-FR" sz="2400" b="1" dirty="0"/>
                  <a:t>arrondi </a:t>
                </a:r>
                <a:r>
                  <a:rPr lang="fr-FR" sz="2400" dirty="0"/>
                  <a:t>au rang </a:t>
                </a:r>
                <a14:m>
                  <m:oMath xmlns:m="http://schemas.openxmlformats.org/officeDocument/2006/math">
                    <m:r>
                      <a:rPr lang="fr-FR" sz="2400" b="0" i="1" smtClean="0">
                        <a:latin typeface="Cambria Math"/>
                      </a:rPr>
                      <m:t>−</m:t>
                    </m:r>
                    <m:r>
                      <a:rPr lang="fr-FR" sz="2400" b="0" i="1" smtClean="0">
                        <a:latin typeface="Cambria Math"/>
                      </a:rPr>
                      <m:t>𝑚</m:t>
                    </m:r>
                  </m:oMath>
                </a14:m>
                <a:r>
                  <a:rPr lang="fr-FR" sz="2400" dirty="0"/>
                  <a:t> de </a:t>
                </a:r>
                <a14:m>
                  <m:oMath xmlns:m="http://schemas.openxmlformats.org/officeDocument/2006/math">
                    <m:r>
                      <a:rPr lang="fr-FR" sz="2400" b="0" i="1" smtClean="0">
                        <a:latin typeface="Cambria Math"/>
                      </a:rPr>
                      <m:t>𝑁</m:t>
                    </m:r>
                    <m:r>
                      <a:rPr lang="fr-FR" sz="2400" b="0" i="1" smtClean="0">
                        <a:latin typeface="Cambria Math"/>
                      </a:rPr>
                      <m:t> </m:t>
                    </m:r>
                  </m:oMath>
                </a14:m>
                <a:r>
                  <a:rPr lang="fr-FR" sz="2400" dirty="0"/>
                  <a:t>est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a:rPr>
                          <m:t>𝐴</m:t>
                        </m:r>
                      </m:e>
                      <m:sub>
                        <m:r>
                          <a:rPr lang="fr-FR" sz="2400" b="0" i="1" smtClean="0">
                            <a:latin typeface="Cambria Math"/>
                          </a:rPr>
                          <m:t>𝑚</m:t>
                        </m:r>
                      </m:sub>
                    </m:sSub>
                    <m:d>
                      <m:dPr>
                        <m:ctrlPr>
                          <a:rPr lang="fr-FR" sz="2400" i="1" smtClean="0">
                            <a:latin typeface="Cambria Math" panose="02040503050406030204" pitchFamily="18" charset="0"/>
                          </a:rPr>
                        </m:ctrlPr>
                      </m:dPr>
                      <m:e>
                        <m:r>
                          <a:rPr lang="fr-FR" sz="2400" b="0" i="1" smtClean="0">
                            <a:latin typeface="Cambria Math"/>
                          </a:rPr>
                          <m:t>𝑁</m:t>
                        </m:r>
                      </m:e>
                    </m:d>
                    <m:r>
                      <a:rPr lang="fr-FR" sz="2400" b="0" i="1" smtClean="0">
                        <a:latin typeface="Cambria Math"/>
                      </a:rPr>
                      <m:t>=</m:t>
                    </m:r>
                    <m:sSub>
                      <m:sSubPr>
                        <m:ctrlPr>
                          <a:rPr lang="fr-FR" sz="2400" i="1">
                            <a:latin typeface="Cambria Math" panose="02040503050406030204" pitchFamily="18" charset="0"/>
                          </a:rPr>
                        </m:ctrlPr>
                      </m:sSubPr>
                      <m:e>
                        <m:r>
                          <a:rPr lang="fr-FR" sz="2400" i="1">
                            <a:latin typeface="Cambria Math"/>
                          </a:rPr>
                          <m:t>𝑇</m:t>
                        </m:r>
                      </m:e>
                      <m:sub>
                        <m:r>
                          <a:rPr lang="fr-FR" sz="2400" i="1">
                            <a:latin typeface="Cambria Math"/>
                          </a:rPr>
                          <m:t>𝑚</m:t>
                        </m:r>
                      </m:sub>
                    </m:sSub>
                    <m:d>
                      <m:dPr>
                        <m:ctrlPr>
                          <a:rPr lang="fr-FR" sz="2400" i="1">
                            <a:latin typeface="Cambria Math" panose="02040503050406030204" pitchFamily="18" charset="0"/>
                          </a:rPr>
                        </m:ctrlPr>
                      </m:dPr>
                      <m:e>
                        <m:r>
                          <a:rPr lang="fr-FR" sz="2400" i="1">
                            <a:latin typeface="Cambria Math"/>
                          </a:rPr>
                          <m:t>𝑁</m:t>
                        </m:r>
                      </m:e>
                    </m:d>
                  </m:oMath>
                </a14:m>
                <a:r>
                  <a:rPr lang="fr-FR" sz="2400" dirty="0"/>
                  <a:t> si </a:t>
                </a:r>
                <a14:m>
                  <m:oMath xmlns:m="http://schemas.openxmlformats.org/officeDocument/2006/math">
                    <m:r>
                      <a:rPr lang="fr-FR" sz="2400" i="1" smtClean="0">
                        <a:latin typeface="Cambria Math"/>
                        <a:ea typeface="Cambria Math"/>
                      </a:rPr>
                      <m:t>𝜔</m:t>
                    </m:r>
                    <m:r>
                      <a:rPr lang="fr-FR" sz="2400" b="0" i="1" smtClean="0">
                        <a:latin typeface="Cambria Math"/>
                        <a:ea typeface="Cambria Math"/>
                      </a:rPr>
                      <m:t>&lt;</m:t>
                    </m:r>
                    <m:f>
                      <m:fPr>
                        <m:ctrlPr>
                          <a:rPr lang="fr-FR" sz="2400" b="0" i="1" smtClean="0">
                            <a:latin typeface="Cambria Math" panose="02040503050406030204" pitchFamily="18" charset="0"/>
                            <a:ea typeface="Cambria Math"/>
                          </a:rPr>
                        </m:ctrlPr>
                      </m:fPr>
                      <m:num>
                        <m:r>
                          <a:rPr lang="fr-FR" sz="2400" b="0" i="1" smtClean="0">
                            <a:latin typeface="Cambria Math"/>
                            <a:ea typeface="Cambria Math"/>
                          </a:rPr>
                          <m:t>𝑞</m:t>
                        </m:r>
                      </m:num>
                      <m:den>
                        <m:r>
                          <a:rPr lang="fr-FR" sz="2400" b="0" i="1" smtClean="0">
                            <a:latin typeface="Cambria Math"/>
                            <a:ea typeface="Cambria Math"/>
                          </a:rPr>
                          <m:t>2</m:t>
                        </m:r>
                      </m:den>
                    </m:f>
                  </m:oMath>
                </a14:m>
                <a:r>
                  <a:rPr lang="fr-FR" sz="2400" dirty="0"/>
                  <a:t> et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a:rPr>
                          <m:t>𝐴</m:t>
                        </m:r>
                      </m:e>
                      <m:sub>
                        <m:r>
                          <a:rPr lang="fr-FR" sz="2400" i="1">
                            <a:latin typeface="Cambria Math"/>
                          </a:rPr>
                          <m:t>𝑚</m:t>
                        </m:r>
                      </m:sub>
                    </m:sSub>
                    <m:d>
                      <m:dPr>
                        <m:ctrlPr>
                          <a:rPr lang="fr-FR" sz="2400" i="1">
                            <a:latin typeface="Cambria Math" panose="02040503050406030204" pitchFamily="18" charset="0"/>
                          </a:rPr>
                        </m:ctrlPr>
                      </m:dPr>
                      <m:e>
                        <m:r>
                          <a:rPr lang="fr-FR" sz="2400" i="1">
                            <a:latin typeface="Cambria Math"/>
                          </a:rPr>
                          <m:t>𝑁</m:t>
                        </m:r>
                      </m:e>
                    </m:d>
                    <m:r>
                      <a:rPr lang="fr-FR" sz="2400" i="1">
                        <a:latin typeface="Cambria Math"/>
                      </a:rPr>
                      <m:t>=</m:t>
                    </m:r>
                    <m:sSub>
                      <m:sSubPr>
                        <m:ctrlPr>
                          <a:rPr lang="fr-FR" sz="2400" i="1">
                            <a:latin typeface="Cambria Math" panose="02040503050406030204" pitchFamily="18" charset="0"/>
                          </a:rPr>
                        </m:ctrlPr>
                      </m:sSubPr>
                      <m:e>
                        <m:r>
                          <a:rPr lang="fr-FR" sz="2400" i="1">
                            <a:latin typeface="Cambria Math"/>
                          </a:rPr>
                          <m:t>𝑇</m:t>
                        </m:r>
                      </m:e>
                      <m:sub>
                        <m:r>
                          <a:rPr lang="fr-FR" sz="2400" i="1">
                            <a:latin typeface="Cambria Math"/>
                          </a:rPr>
                          <m:t>𝑚</m:t>
                        </m:r>
                      </m:sub>
                    </m:sSub>
                    <m:d>
                      <m:dPr>
                        <m:ctrlPr>
                          <a:rPr lang="fr-FR" sz="2400" i="1">
                            <a:latin typeface="Cambria Math" panose="02040503050406030204" pitchFamily="18" charset="0"/>
                          </a:rPr>
                        </m:ctrlPr>
                      </m:dPr>
                      <m:e>
                        <m:r>
                          <a:rPr lang="fr-FR" sz="2400" i="1">
                            <a:latin typeface="Cambria Math"/>
                          </a:rPr>
                          <m:t>𝑁</m:t>
                        </m:r>
                      </m:e>
                    </m:d>
                    <m:r>
                      <a:rPr lang="fr-FR" sz="2400" b="0" i="1" smtClean="0">
                        <a:latin typeface="Cambria Math"/>
                      </a:rPr>
                      <m:t>+</m:t>
                    </m:r>
                    <m:sSup>
                      <m:sSupPr>
                        <m:ctrlPr>
                          <a:rPr lang="fr-FR" sz="2400" b="0" i="1" smtClean="0">
                            <a:latin typeface="Cambria Math" panose="02040503050406030204" pitchFamily="18" charset="0"/>
                          </a:rPr>
                        </m:ctrlPr>
                      </m:sSupPr>
                      <m:e>
                        <m:r>
                          <a:rPr lang="fr-FR" sz="2400" b="0" i="1" smtClean="0">
                            <a:latin typeface="Cambria Math"/>
                          </a:rPr>
                          <m:t>𝑞</m:t>
                        </m:r>
                      </m:e>
                      <m:sup>
                        <m:r>
                          <a:rPr lang="fr-FR" sz="2400" b="0" i="1" smtClean="0">
                            <a:latin typeface="Cambria Math"/>
                          </a:rPr>
                          <m:t>−</m:t>
                        </m:r>
                        <m:r>
                          <a:rPr lang="fr-FR" sz="2400" b="0" i="1" smtClean="0">
                            <a:latin typeface="Cambria Math"/>
                          </a:rPr>
                          <m:t>𝑚</m:t>
                        </m:r>
                      </m:sup>
                    </m:sSup>
                  </m:oMath>
                </a14:m>
                <a:r>
                  <a:rPr lang="fr-FR" sz="2400" dirty="0"/>
                  <a:t> si </a:t>
                </a:r>
                <a14:m>
                  <m:oMath xmlns:m="http://schemas.openxmlformats.org/officeDocument/2006/math">
                    <m:r>
                      <a:rPr lang="fr-FR" sz="2400" i="1" smtClean="0">
                        <a:latin typeface="Cambria Math"/>
                        <a:ea typeface="Cambria Math"/>
                      </a:rPr>
                      <m:t>𝜔</m:t>
                    </m:r>
                    <m:r>
                      <a:rPr lang="fr-FR" sz="2400" i="1" smtClean="0">
                        <a:latin typeface="Cambria Math"/>
                        <a:ea typeface="Cambria Math"/>
                      </a:rPr>
                      <m:t>≥</m:t>
                    </m:r>
                    <m:f>
                      <m:fPr>
                        <m:ctrlPr>
                          <a:rPr lang="fr-FR" sz="2400" i="1" smtClean="0">
                            <a:latin typeface="Cambria Math" panose="02040503050406030204" pitchFamily="18" charset="0"/>
                            <a:ea typeface="Cambria Math"/>
                          </a:rPr>
                        </m:ctrlPr>
                      </m:fPr>
                      <m:num>
                        <m:r>
                          <a:rPr lang="fr-FR" sz="2400" b="0" i="1" smtClean="0">
                            <a:latin typeface="Cambria Math"/>
                            <a:ea typeface="Cambria Math"/>
                          </a:rPr>
                          <m:t>𝑞</m:t>
                        </m:r>
                      </m:num>
                      <m:den>
                        <m:r>
                          <a:rPr lang="fr-FR" sz="2400" b="0" i="1" smtClean="0">
                            <a:latin typeface="Cambria Math"/>
                            <a:ea typeface="Cambria Math"/>
                          </a:rPr>
                          <m:t>2</m:t>
                        </m:r>
                      </m:den>
                    </m:f>
                  </m:oMath>
                </a14:m>
                <a:r>
                  <a:rPr lang="fr-FR" sz="2400" dirty="0"/>
                  <a:t>.</a:t>
                </a:r>
              </a:p>
              <a:p>
                <a:pPr marL="0" indent="0">
                  <a:buNone/>
                </a:pPr>
                <a:endParaRPr lang="fr-FR" sz="2400" dirty="0"/>
              </a:p>
            </p:txBody>
          </p:sp>
        </mc:Choice>
        <mc:Fallback xmlns="">
          <p:sp>
            <p:nvSpPr>
              <p:cNvPr id="6" name="Espace réservé du contenu 5"/>
              <p:cNvSpPr>
                <a:spLocks noGrp="1" noRot="1" noChangeAspect="1" noMove="1" noResize="1" noEditPoints="1" noAdjustHandles="1" noChangeArrowheads="1" noChangeShapeType="1" noTextEdit="1"/>
              </p:cNvSpPr>
              <p:nvPr>
                <p:ph idx="1"/>
              </p:nvPr>
            </p:nvSpPr>
            <p:spPr>
              <a:xfrm>
                <a:off x="107504" y="987574"/>
                <a:ext cx="8928992" cy="4032447"/>
              </a:xfrm>
              <a:blipFill rotWithShape="1">
                <a:blip r:embed="rId2"/>
                <a:stretch>
                  <a:fillRect l="-1093" t="-1210"/>
                </a:stretch>
              </a:blipFill>
            </p:spPr>
            <p:txBody>
              <a:bodyPr/>
              <a:lstStyle/>
              <a:p>
                <a:r>
                  <a:rPr lang="fr-FR">
                    <a:noFill/>
                  </a:rPr>
                  <a:t> </a:t>
                </a:r>
              </a:p>
            </p:txBody>
          </p:sp>
        </mc:Fallback>
      </mc:AlternateContent>
    </p:spTree>
    <p:extLst>
      <p:ext uri="{BB962C8B-B14F-4D97-AF65-F5344CB8AC3E}">
        <p14:creationId xmlns:p14="http://schemas.microsoft.com/office/powerpoint/2010/main" val="162066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51471"/>
            <a:ext cx="8856984" cy="1008111"/>
          </a:xfrm>
        </p:spPr>
        <p:txBody>
          <a:bodyPr>
            <a:noAutofit/>
          </a:bodyPr>
          <a:lstStyle/>
          <a:p>
            <a:r>
              <a:rPr lang="fr-FR" sz="6000" b="1" dirty="0">
                <a:solidFill>
                  <a:srgbClr val="C00000"/>
                </a:solidFill>
              </a:rPr>
              <a:t>La propagation des erreurs</a:t>
            </a:r>
          </a:p>
        </p:txBody>
      </p:sp>
      <mc:AlternateContent xmlns:mc="http://schemas.openxmlformats.org/markup-compatibility/2006" xmlns:a14="http://schemas.microsoft.com/office/drawing/2010/main">
        <mc:Choice Requires="a14">
          <p:sp>
            <p:nvSpPr>
              <p:cNvPr id="3" name="ZoneTexte 2"/>
              <p:cNvSpPr txBox="1"/>
              <p:nvPr/>
            </p:nvSpPr>
            <p:spPr>
              <a:xfrm>
                <a:off x="179512" y="1131590"/>
                <a:ext cx="8640960" cy="1200329"/>
              </a:xfrm>
              <a:prstGeom prst="rect">
                <a:avLst/>
              </a:prstGeom>
              <a:noFill/>
            </p:spPr>
            <p:txBody>
              <a:bodyPr wrap="square" rtlCol="0">
                <a:spAutoFit/>
              </a:bodyPr>
              <a:lstStyle/>
              <a:p>
                <a:r>
                  <a:rPr lang="fr-FR" dirty="0"/>
                  <a:t>On cherche à effectuer le produit 1</a:t>
                </a:r>
                <a14:m>
                  <m:oMath xmlns:m="http://schemas.openxmlformats.org/officeDocument/2006/math">
                    <m:r>
                      <a:rPr lang="fr-FR" b="0" i="1" smtClean="0">
                        <a:latin typeface="Cambria Math"/>
                        <a:ea typeface="Cambria Math"/>
                      </a:rPr>
                      <m:t>×1. </m:t>
                    </m:r>
                  </m:oMath>
                </a14:m>
                <a:r>
                  <a:rPr lang="fr-FR" dirty="0"/>
                  <a:t>On suppose qu’on commet une erreur </a:t>
                </a:r>
                <a14:m>
                  <m:oMath xmlns:m="http://schemas.openxmlformats.org/officeDocument/2006/math">
                    <m:r>
                      <a:rPr lang="fr-FR" i="1" smtClean="0">
                        <a:latin typeface="Cambria Math"/>
                        <a:ea typeface="Cambria Math"/>
                      </a:rPr>
                      <m:t>𝜀</m:t>
                    </m:r>
                    <m:r>
                      <a:rPr lang="fr-FR" b="0" i="1" smtClean="0">
                        <a:latin typeface="Cambria Math"/>
                        <a:ea typeface="Cambria Math"/>
                      </a:rPr>
                      <m:t> </m:t>
                    </m:r>
                  </m:oMath>
                </a14:m>
                <a:r>
                  <a:rPr lang="fr-FR" dirty="0"/>
                  <a:t>sur chacun des deux facteurs. Le produit effectué est donc </a:t>
                </a:r>
              </a:p>
              <a:p>
                <a14:m>
                  <m:oMath xmlns:m="http://schemas.openxmlformats.org/officeDocument/2006/math">
                    <m:d>
                      <m:dPr>
                        <m:ctrlPr>
                          <a:rPr lang="fr-FR" i="1" smtClean="0">
                            <a:latin typeface="Cambria Math" panose="02040503050406030204" pitchFamily="18" charset="0"/>
                          </a:rPr>
                        </m:ctrlPr>
                      </m:dPr>
                      <m:e>
                        <m:r>
                          <a:rPr lang="fr-FR" b="0" i="1" smtClean="0">
                            <a:latin typeface="Cambria Math"/>
                          </a:rPr>
                          <m:t>1+</m:t>
                        </m:r>
                        <m:r>
                          <a:rPr lang="fr-FR" b="0" i="1" smtClean="0">
                            <a:latin typeface="Cambria Math"/>
                            <a:ea typeface="Cambria Math"/>
                          </a:rPr>
                          <m:t>𝜀</m:t>
                        </m:r>
                      </m:e>
                    </m:d>
                    <m:d>
                      <m:dPr>
                        <m:ctrlPr>
                          <a:rPr lang="fr-FR" i="1" smtClean="0">
                            <a:latin typeface="Cambria Math" panose="02040503050406030204" pitchFamily="18" charset="0"/>
                          </a:rPr>
                        </m:ctrlPr>
                      </m:dPr>
                      <m:e>
                        <m:r>
                          <a:rPr lang="fr-FR" b="0" i="1" smtClean="0">
                            <a:latin typeface="Cambria Math"/>
                          </a:rPr>
                          <m:t>1+</m:t>
                        </m:r>
                        <m:r>
                          <a:rPr lang="fr-FR" b="0" i="1" smtClean="0">
                            <a:latin typeface="Cambria Math"/>
                            <a:ea typeface="Cambria Math"/>
                          </a:rPr>
                          <m:t>𝜀</m:t>
                        </m:r>
                      </m:e>
                    </m:d>
                    <m:r>
                      <a:rPr lang="fr-FR" b="0" i="1" smtClean="0">
                        <a:latin typeface="Cambria Math"/>
                      </a:rPr>
                      <m:t>=1</m:t>
                    </m:r>
                    <m:r>
                      <a:rPr lang="fr-FR" b="0" i="1" smtClean="0">
                        <a:latin typeface="Cambria Math"/>
                        <a:ea typeface="Cambria Math"/>
                      </a:rPr>
                      <m:t>+2</m:t>
                    </m:r>
                    <m:r>
                      <a:rPr lang="fr-FR" b="0" i="1" smtClean="0">
                        <a:latin typeface="Cambria Math"/>
                        <a:ea typeface="Cambria Math"/>
                      </a:rPr>
                      <m:t>𝜀</m:t>
                    </m:r>
                    <m:r>
                      <a:rPr lang="fr-FR" b="0" i="1" smtClean="0">
                        <a:latin typeface="Cambria Math"/>
                        <a:ea typeface="Cambria Math"/>
                      </a:rPr>
                      <m:t>+</m:t>
                    </m:r>
                    <m:r>
                      <a:rPr lang="fr-FR" b="0" i="1" smtClean="0">
                        <a:latin typeface="Cambria Math"/>
                        <a:ea typeface="Cambria Math"/>
                      </a:rPr>
                      <m:t>𝜀</m:t>
                    </m:r>
                    <m:r>
                      <a:rPr lang="fr-FR" b="0" i="1" smtClean="0">
                        <a:latin typeface="Cambria Math"/>
                        <a:ea typeface="Cambria Math"/>
                      </a:rPr>
                      <m:t>²</m:t>
                    </m:r>
                  </m:oMath>
                </a14:m>
                <a:r>
                  <a:rPr lang="fr-FR" dirty="0"/>
                  <a:t>.</a:t>
                </a:r>
              </a:p>
              <a:p>
                <a:r>
                  <a:rPr lang="fr-FR" dirty="0"/>
                  <a:t>L’erreur relative est de </a:t>
                </a:r>
                <a14:m>
                  <m:oMath xmlns:m="http://schemas.openxmlformats.org/officeDocument/2006/math">
                    <m:r>
                      <a:rPr lang="fr-FR" b="0" i="1" smtClean="0">
                        <a:latin typeface="Cambria Math"/>
                      </a:rPr>
                      <m:t>2</m:t>
                    </m:r>
                    <m:r>
                      <a:rPr lang="fr-FR" b="0" i="1" smtClean="0">
                        <a:latin typeface="Cambria Math"/>
                        <a:ea typeface="Cambria Math"/>
                      </a:rPr>
                      <m:t>𝜀</m:t>
                    </m:r>
                  </m:oMath>
                </a14:m>
                <a:r>
                  <a:rPr lang="fr-FR" dirty="0"/>
                  <a:t>. Mais si on « entre » dans le calculateur on peut trouver pire.</a:t>
                </a:r>
              </a:p>
            </p:txBody>
          </p:sp>
        </mc:Choice>
        <mc:Fallback xmlns="">
          <p:sp>
            <p:nvSpPr>
              <p:cNvPr id="3" name="ZoneTexte 2"/>
              <p:cNvSpPr txBox="1">
                <a:spLocks noRot="1" noChangeAspect="1" noMove="1" noResize="1" noEditPoints="1" noAdjustHandles="1" noChangeArrowheads="1" noChangeShapeType="1" noTextEdit="1"/>
              </p:cNvSpPr>
              <p:nvPr/>
            </p:nvSpPr>
            <p:spPr>
              <a:xfrm>
                <a:off x="179512" y="1131590"/>
                <a:ext cx="8640960" cy="1200329"/>
              </a:xfrm>
              <a:prstGeom prst="rect">
                <a:avLst/>
              </a:prstGeom>
              <a:blipFill rotWithShape="1">
                <a:blip r:embed="rId3"/>
                <a:stretch>
                  <a:fillRect l="-564" t="-2538" r="-1058" b="-71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107504" y="2331919"/>
                <a:ext cx="8856984" cy="783869"/>
              </a:xfrm>
              <a:prstGeom prst="rect">
                <a:avLst/>
              </a:prstGeom>
              <a:noFill/>
            </p:spPr>
            <p:txBody>
              <a:bodyPr wrap="square" rtlCol="0">
                <a:spAutoFit/>
              </a:bodyPr>
              <a:lstStyle/>
              <a:p>
                <a:r>
                  <a:rPr lang="fr-FR" b="1" dirty="0"/>
                  <a:t> Exemple  1 </a:t>
                </a:r>
                <a:r>
                  <a:rPr lang="fr-FR" dirty="0"/>
                  <a:t>La méthode dite de Babylone pour calculer la racine carrée de </a:t>
                </a:r>
                <a14:m>
                  <m:oMath xmlns:m="http://schemas.openxmlformats.org/officeDocument/2006/math">
                    <m:r>
                      <a:rPr lang="fr-FR" b="0" i="1" smtClean="0">
                        <a:latin typeface="Cambria Math"/>
                      </a:rPr>
                      <m:t>𝑎</m:t>
                    </m:r>
                  </m:oMath>
                </a14:m>
                <a:r>
                  <a:rPr lang="fr-FR" dirty="0"/>
                  <a:t> : </a:t>
                </a:r>
                <a14:m>
                  <m:oMath xmlns:m="http://schemas.openxmlformats.org/officeDocument/2006/math">
                    <m:r>
                      <a:rPr lang="fr-FR" b="0" i="1" smtClean="0">
                        <a:latin typeface="Cambria Math"/>
                      </a:rPr>
                      <m:t>𝑥</m:t>
                    </m:r>
                    <m:r>
                      <a:rPr lang="fr-FR" b="0" i="1" smtClean="0">
                        <a:latin typeface="Cambria Math"/>
                      </a:rPr>
                      <m:t>=</m:t>
                    </m:r>
                    <m:f>
                      <m:fPr>
                        <m:ctrlPr>
                          <a:rPr lang="fr-FR" b="0" i="1" smtClean="0">
                            <a:latin typeface="Cambria Math" panose="02040503050406030204" pitchFamily="18" charset="0"/>
                          </a:rPr>
                        </m:ctrlPr>
                      </m:fPr>
                      <m:num>
                        <m:r>
                          <a:rPr lang="fr-FR" b="0" i="1" smtClean="0">
                            <a:latin typeface="Cambria Math"/>
                          </a:rPr>
                          <m:t>1</m:t>
                        </m:r>
                      </m:num>
                      <m:den>
                        <m:r>
                          <a:rPr lang="fr-FR" b="0" i="1" smtClean="0">
                            <a:latin typeface="Cambria Math"/>
                          </a:rPr>
                          <m:t>2</m:t>
                        </m:r>
                      </m:den>
                    </m:f>
                    <m:d>
                      <m:dPr>
                        <m:ctrlPr>
                          <a:rPr lang="fr-FR" b="0" i="1" smtClean="0">
                            <a:latin typeface="Cambria Math" panose="02040503050406030204" pitchFamily="18" charset="0"/>
                          </a:rPr>
                        </m:ctrlPr>
                      </m:dPr>
                      <m:e>
                        <m:r>
                          <a:rPr lang="fr-FR" b="0" i="1" smtClean="0">
                            <a:latin typeface="Cambria Math"/>
                          </a:rPr>
                          <m:t>𝑥</m:t>
                        </m:r>
                        <m:r>
                          <a:rPr lang="fr-FR" b="0" i="1" smtClean="0">
                            <a:latin typeface="Cambria Math"/>
                          </a:rPr>
                          <m:t>+</m:t>
                        </m:r>
                        <m:f>
                          <m:fPr>
                            <m:ctrlPr>
                              <a:rPr lang="fr-FR" b="0" i="1" smtClean="0">
                                <a:latin typeface="Cambria Math" panose="02040503050406030204" pitchFamily="18" charset="0"/>
                              </a:rPr>
                            </m:ctrlPr>
                          </m:fPr>
                          <m:num>
                            <m:r>
                              <a:rPr lang="fr-FR" b="0" i="1" smtClean="0">
                                <a:latin typeface="Cambria Math"/>
                              </a:rPr>
                              <m:t>𝑎</m:t>
                            </m:r>
                          </m:num>
                          <m:den>
                            <m:r>
                              <a:rPr lang="fr-FR" b="0" i="1" smtClean="0">
                                <a:latin typeface="Cambria Math"/>
                              </a:rPr>
                              <m:t>𝑥</m:t>
                            </m:r>
                          </m:den>
                        </m:f>
                      </m:e>
                    </m:d>
                  </m:oMath>
                </a14:m>
                <a:r>
                  <a:rPr lang="fr-FR" dirty="0"/>
                  <a:t> consiste à itérer le calcul. Pour </a:t>
                </a:r>
                <a14:m>
                  <m:oMath xmlns:m="http://schemas.openxmlformats.org/officeDocument/2006/math">
                    <m:r>
                      <a:rPr lang="fr-FR" b="0" i="1" smtClean="0">
                        <a:latin typeface="Cambria Math"/>
                      </a:rPr>
                      <m:t>𝑎</m:t>
                    </m:r>
                    <m:r>
                      <a:rPr lang="fr-FR" b="0" i="1" smtClean="0">
                        <a:latin typeface="Cambria Math"/>
                      </a:rPr>
                      <m:t>=2</m:t>
                    </m:r>
                  </m:oMath>
                </a14:m>
                <a:r>
                  <a:rPr lang="fr-FR" dirty="0"/>
                  <a:t>, en partant de </a:t>
                </a:r>
                <a14:m>
                  <m:oMath xmlns:m="http://schemas.openxmlformats.org/officeDocument/2006/math">
                    <m:r>
                      <a:rPr lang="fr-FR" b="0" i="1" smtClean="0">
                        <a:latin typeface="Cambria Math"/>
                      </a:rPr>
                      <m:t>𝑥</m:t>
                    </m:r>
                    <m:r>
                      <a:rPr lang="fr-FR" b="0" i="1" smtClean="0">
                        <a:latin typeface="Cambria Math"/>
                      </a:rPr>
                      <m:t>=1</m:t>
                    </m:r>
                  </m:oMath>
                </a14:m>
                <a:r>
                  <a:rPr lang="fr-FR" dirty="0"/>
                  <a:t>, on obtient </a:t>
                </a:r>
                <a:r>
                  <a:rPr lang="fr-FR" dirty="0">
                    <a:hlinkClick r:id="rId4" action="ppaction://hlinkfile"/>
                  </a:rPr>
                  <a:t>rapidement</a:t>
                </a:r>
                <a:r>
                  <a:rPr lang="fr-FR" dirty="0"/>
                  <a:t>…</a:t>
                </a:r>
              </a:p>
            </p:txBody>
          </p:sp>
        </mc:Choice>
        <mc:Fallback xmlns="">
          <p:sp>
            <p:nvSpPr>
              <p:cNvPr id="5" name="ZoneTexte 4"/>
              <p:cNvSpPr txBox="1">
                <a:spLocks noRot="1" noChangeAspect="1" noMove="1" noResize="1" noEditPoints="1" noAdjustHandles="1" noChangeArrowheads="1" noChangeShapeType="1" noTextEdit="1"/>
              </p:cNvSpPr>
              <p:nvPr/>
            </p:nvSpPr>
            <p:spPr>
              <a:xfrm>
                <a:off x="107504" y="2331919"/>
                <a:ext cx="8856984" cy="783869"/>
              </a:xfrm>
              <a:prstGeom prst="rect">
                <a:avLst/>
              </a:prstGeom>
              <a:blipFill rotWithShape="1">
                <a:blip r:embed="rId5"/>
                <a:stretch>
                  <a:fillRect l="-619"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179512" y="3003798"/>
                <a:ext cx="8964488" cy="1200329"/>
              </a:xfrm>
              <a:prstGeom prst="rect">
                <a:avLst/>
              </a:prstGeom>
              <a:noFill/>
            </p:spPr>
            <p:txBody>
              <a:bodyPr wrap="square" rtlCol="0">
                <a:spAutoFit/>
              </a:bodyPr>
              <a:lstStyle/>
              <a:p>
                <a:r>
                  <a:rPr lang="fr-FR" b="1" dirty="0"/>
                  <a:t>Exemple 2 </a:t>
                </a:r>
                <a:r>
                  <a:rPr lang="fr-FR" dirty="0"/>
                  <a:t>On fait la même chose avec une équation dont la solution connue est 1, et qui s’écrit : </a:t>
                </a:r>
                <a14:m>
                  <m:oMath xmlns:m="http://schemas.openxmlformats.org/officeDocument/2006/math">
                    <m:r>
                      <a:rPr lang="fr-FR" b="0" i="1" smtClean="0">
                        <a:latin typeface="Cambria Math"/>
                      </a:rPr>
                      <m:t>𝑥</m:t>
                    </m:r>
                    <m:r>
                      <a:rPr lang="fr-FR" b="0" i="1" smtClean="0">
                        <a:latin typeface="Cambria Math"/>
                      </a:rPr>
                      <m:t>=4 916,1</m:t>
                    </m:r>
                    <m:r>
                      <a:rPr lang="fr-FR" b="0" i="1" smtClean="0">
                        <a:latin typeface="Cambria Math"/>
                      </a:rPr>
                      <m:t>𝑥</m:t>
                    </m:r>
                    <m:r>
                      <a:rPr lang="fr-FR" b="0" i="1" smtClean="0">
                        <a:latin typeface="Cambria Math"/>
                      </a:rPr>
                      <m:t>−4 915,1 </m:t>
                    </m:r>
                  </m:oMath>
                </a14:m>
                <a:r>
                  <a:rPr lang="fr-FR" dirty="0"/>
                  <a:t>et un logiciel de calcul scientifique. </a:t>
                </a:r>
              </a:p>
              <a:p>
                <a:r>
                  <a:rPr lang="fr-FR" dirty="0"/>
                  <a:t>On obtient les valeurs : x = 1.0000000000005, x = 1.0000000018631, x = 1.0000076314441 ,</a:t>
                </a:r>
              </a:p>
              <a:p>
                <a:r>
                  <a:rPr lang="fr-FR" dirty="0"/>
                  <a:t>x = 1.0312591580864, x = 129.04063743776, x = 524468.25500881, etc. </a:t>
                </a:r>
              </a:p>
            </p:txBody>
          </p:sp>
        </mc:Choice>
        <mc:Fallback xmlns="">
          <p:sp>
            <p:nvSpPr>
              <p:cNvPr id="6" name="ZoneTexte 5"/>
              <p:cNvSpPr txBox="1">
                <a:spLocks noRot="1" noChangeAspect="1" noMove="1" noResize="1" noEditPoints="1" noAdjustHandles="1" noChangeArrowheads="1" noChangeShapeType="1" noTextEdit="1"/>
              </p:cNvSpPr>
              <p:nvPr/>
            </p:nvSpPr>
            <p:spPr>
              <a:xfrm>
                <a:off x="179512" y="3003798"/>
                <a:ext cx="8964488" cy="1200329"/>
              </a:xfrm>
              <a:prstGeom prst="rect">
                <a:avLst/>
              </a:prstGeom>
              <a:blipFill rotWithShape="1">
                <a:blip r:embed="rId6"/>
                <a:stretch>
                  <a:fillRect l="-544" t="-2538" b="-7107"/>
                </a:stretch>
              </a:blipFill>
            </p:spPr>
            <p:txBody>
              <a:bodyPr/>
              <a:lstStyle/>
              <a:p>
                <a:r>
                  <a:rPr lang="fr-FR">
                    <a:noFill/>
                  </a:rPr>
                  <a:t> </a:t>
                </a:r>
              </a:p>
            </p:txBody>
          </p:sp>
        </mc:Fallback>
      </mc:AlternateContent>
      <p:sp>
        <p:nvSpPr>
          <p:cNvPr id="7" name="ZoneTexte 6"/>
          <p:cNvSpPr txBox="1"/>
          <p:nvPr/>
        </p:nvSpPr>
        <p:spPr>
          <a:xfrm>
            <a:off x="251520" y="4204127"/>
            <a:ext cx="8892480" cy="707886"/>
          </a:xfrm>
          <a:prstGeom prst="rect">
            <a:avLst/>
          </a:prstGeom>
          <a:noFill/>
        </p:spPr>
        <p:txBody>
          <a:bodyPr wrap="square" rtlCol="0">
            <a:spAutoFit/>
          </a:bodyPr>
          <a:lstStyle/>
          <a:p>
            <a:pPr algn="ctr"/>
            <a:r>
              <a:rPr lang="fr-FR" sz="4000" b="1" dirty="0">
                <a:solidFill>
                  <a:srgbClr val="C00000"/>
                </a:solidFill>
              </a:rPr>
              <a:t>Mais alors, que peut-on faire?</a:t>
            </a:r>
          </a:p>
        </p:txBody>
      </p:sp>
    </p:spTree>
    <p:extLst>
      <p:ext uri="{BB962C8B-B14F-4D97-AF65-F5344CB8AC3E}">
        <p14:creationId xmlns:p14="http://schemas.microsoft.com/office/powerpoint/2010/main" val="235300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05979"/>
            <a:ext cx="9108504" cy="857250"/>
          </a:xfrm>
        </p:spPr>
        <p:txBody>
          <a:bodyPr>
            <a:noAutofit/>
          </a:bodyPr>
          <a:lstStyle/>
          <a:p>
            <a:r>
              <a:rPr lang="fr-FR" sz="5800" b="1" dirty="0">
                <a:solidFill>
                  <a:srgbClr val="C00000"/>
                </a:solidFill>
              </a:rPr>
              <a:t>Limiter les erreurs humaines</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b="36330"/>
          <a:stretch/>
        </p:blipFill>
        <p:spPr>
          <a:xfrm>
            <a:off x="179512" y="1059582"/>
            <a:ext cx="1657008" cy="1462638"/>
          </a:xfrm>
        </p:spPr>
      </p:pic>
      <p:sp>
        <p:nvSpPr>
          <p:cNvPr id="5" name="ZoneTexte 4"/>
          <p:cNvSpPr txBox="1"/>
          <p:nvPr/>
        </p:nvSpPr>
        <p:spPr>
          <a:xfrm>
            <a:off x="179512" y="2499742"/>
            <a:ext cx="1656184" cy="523220"/>
          </a:xfrm>
          <a:prstGeom prst="rect">
            <a:avLst/>
          </a:prstGeom>
          <a:noFill/>
        </p:spPr>
        <p:txBody>
          <a:bodyPr wrap="square" rtlCol="0">
            <a:spAutoFit/>
          </a:bodyPr>
          <a:lstStyle/>
          <a:p>
            <a:r>
              <a:rPr lang="fr-FR" sz="1400" dirty="0"/>
              <a:t>Augustin Louis Cauchy (1789-1857)</a:t>
            </a:r>
          </a:p>
        </p:txBody>
      </p:sp>
      <p:sp>
        <p:nvSpPr>
          <p:cNvPr id="8" name="ZoneTexte 7"/>
          <p:cNvSpPr txBox="1"/>
          <p:nvPr/>
        </p:nvSpPr>
        <p:spPr>
          <a:xfrm>
            <a:off x="1835696" y="1059582"/>
            <a:ext cx="7200800" cy="338554"/>
          </a:xfrm>
          <a:prstGeom prst="rect">
            <a:avLst/>
          </a:prstGeom>
          <a:noFill/>
        </p:spPr>
        <p:txBody>
          <a:bodyPr wrap="square" rtlCol="0">
            <a:spAutoFit/>
          </a:bodyPr>
          <a:lstStyle/>
          <a:p>
            <a:r>
              <a:rPr lang="fr-FR" sz="1600" i="1" dirty="0"/>
              <a:t>Mémoire de 1840 : « Sur les moyens d’éviter les erreurs dans les calculs numériques »</a:t>
            </a:r>
          </a:p>
        </p:txBody>
      </p:sp>
      <p:sp>
        <p:nvSpPr>
          <p:cNvPr id="10" name="ZoneTexte 9"/>
          <p:cNvSpPr txBox="1"/>
          <p:nvPr/>
        </p:nvSpPr>
        <p:spPr>
          <a:xfrm>
            <a:off x="1979712" y="1563638"/>
            <a:ext cx="1491627" cy="369332"/>
          </a:xfrm>
          <a:prstGeom prst="rect">
            <a:avLst/>
          </a:prstGeom>
          <a:noFill/>
        </p:spPr>
        <p:txBody>
          <a:bodyPr wrap="none" rtlCol="0">
            <a:spAutoFit/>
          </a:bodyPr>
          <a:lstStyle/>
          <a:p>
            <a:r>
              <a:rPr lang="fr-FR" b="1" dirty="0"/>
              <a:t>Un exemple : </a:t>
            </a:r>
          </a:p>
        </p:txBody>
      </p:sp>
      <mc:AlternateContent xmlns:mc="http://schemas.openxmlformats.org/markup-compatibility/2006" xmlns:a14="http://schemas.microsoft.com/office/drawing/2010/main">
        <mc:Choice Requires="a14">
          <p:graphicFrame>
            <p:nvGraphicFramePr>
              <p:cNvPr id="11" name="Tableau 10"/>
              <p:cNvGraphicFramePr>
                <a:graphicFrameLocks noGrp="1"/>
              </p:cNvGraphicFramePr>
              <p:nvPr>
                <p:extLst>
                  <p:ext uri="{D42A27DB-BD31-4B8C-83A1-F6EECF244321}">
                    <p14:modId xmlns:p14="http://schemas.microsoft.com/office/powerpoint/2010/main" val="2453215111"/>
                  </p:ext>
                </p:extLst>
              </p:nvPr>
            </p:nvGraphicFramePr>
            <p:xfrm>
              <a:off x="3718257" y="1398136"/>
              <a:ext cx="3543678" cy="1475804"/>
            </p:xfrm>
            <a:graphic>
              <a:graphicData uri="http://schemas.openxmlformats.org/drawingml/2006/table">
                <a:tbl>
                  <a:tblPr firstRow="1" bandRow="1">
                    <a:tableStyleId>{5940675A-B579-460E-94D1-54222C63F5DA}</a:tableStyleId>
                  </a:tblPr>
                  <a:tblGrid>
                    <a:gridCol w="380613">
                      <a:extLst>
                        <a:ext uri="{9D8B030D-6E8A-4147-A177-3AD203B41FA5}">
                          <a16:colId xmlns:a16="http://schemas.microsoft.com/office/drawing/2014/main" val="20000"/>
                        </a:ext>
                      </a:extLst>
                    </a:gridCol>
                    <a:gridCol w="380613">
                      <a:extLst>
                        <a:ext uri="{9D8B030D-6E8A-4147-A177-3AD203B41FA5}">
                          <a16:colId xmlns:a16="http://schemas.microsoft.com/office/drawing/2014/main" val="20001"/>
                        </a:ext>
                      </a:extLst>
                    </a:gridCol>
                    <a:gridCol w="380613">
                      <a:extLst>
                        <a:ext uri="{9D8B030D-6E8A-4147-A177-3AD203B41FA5}">
                          <a16:colId xmlns:a16="http://schemas.microsoft.com/office/drawing/2014/main" val="20002"/>
                        </a:ext>
                      </a:extLst>
                    </a:gridCol>
                    <a:gridCol w="380613">
                      <a:extLst>
                        <a:ext uri="{9D8B030D-6E8A-4147-A177-3AD203B41FA5}">
                          <a16:colId xmlns:a16="http://schemas.microsoft.com/office/drawing/2014/main" val="20003"/>
                        </a:ext>
                      </a:extLst>
                    </a:gridCol>
                    <a:gridCol w="380613">
                      <a:extLst>
                        <a:ext uri="{9D8B030D-6E8A-4147-A177-3AD203B41FA5}">
                          <a16:colId xmlns:a16="http://schemas.microsoft.com/office/drawing/2014/main" val="20004"/>
                        </a:ext>
                      </a:extLst>
                    </a:gridCol>
                    <a:gridCol w="380613">
                      <a:extLst>
                        <a:ext uri="{9D8B030D-6E8A-4147-A177-3AD203B41FA5}">
                          <a16:colId xmlns:a16="http://schemas.microsoft.com/office/drawing/2014/main" val="20005"/>
                        </a:ext>
                      </a:extLst>
                    </a:gridCol>
                    <a:gridCol w="1260000">
                      <a:extLst>
                        <a:ext uri="{9D8B030D-6E8A-4147-A177-3AD203B41FA5}">
                          <a16:colId xmlns:a16="http://schemas.microsoft.com/office/drawing/2014/main" val="20006"/>
                        </a:ext>
                      </a:extLst>
                    </a:gridCol>
                  </a:tblGrid>
                  <a:tr h="150872">
                    <a:tc>
                      <a:txBody>
                        <a:bodyPr/>
                        <a:lstStyle/>
                        <a:p>
                          <a:pPr algn="ctr"/>
                          <a:endParaRPr lang="fr-FR" dirty="0"/>
                        </a:p>
                      </a:txBody>
                      <a:tcPr anchor="ctr"/>
                    </a:tc>
                    <a:tc>
                      <a:txBody>
                        <a:bodyPr/>
                        <a:lstStyle/>
                        <a:p>
                          <a:pPr algn="ctr"/>
                          <a:r>
                            <a:rPr lang="fr-FR" dirty="0"/>
                            <a:t>4</a:t>
                          </a:r>
                        </a:p>
                      </a:txBody>
                      <a:tcPr anchor="ctr"/>
                    </a:tc>
                    <a:tc>
                      <a:txBody>
                        <a:bodyPr/>
                        <a:lstStyle/>
                        <a:p>
                          <a:pPr algn="ctr"/>
                          <a:r>
                            <a:rPr lang="fr-FR" dirty="0"/>
                            <a:t>2</a:t>
                          </a:r>
                        </a:p>
                      </a:txBody>
                      <a:tcPr anchor="ctr"/>
                    </a:tc>
                    <a:tc>
                      <a:txBody>
                        <a:bodyPr/>
                        <a:lstStyle/>
                        <a:p>
                          <a:pPr algn="ctr"/>
                          <a:r>
                            <a:rPr lang="fr-FR" dirty="0"/>
                            <a:t>3</a:t>
                          </a: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4</m:t>
                                    </m:r>
                                  </m:e>
                                </m:acc>
                              </m:oMath>
                            </m:oMathPara>
                          </a14:m>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2</m:t>
                                    </m:r>
                                  </m:e>
                                </m:acc>
                              </m:oMath>
                            </m:oMathPara>
                          </a14:m>
                          <a:endParaRPr lang="fr-FR" dirty="0"/>
                        </a:p>
                      </a:txBody>
                      <a:tcPr anchor="ctr"/>
                    </a:tc>
                    <a:tc>
                      <a:txBody>
                        <a:bodyPr/>
                        <a:lstStyle/>
                        <a:p>
                          <a:pPr algn="l"/>
                          <a:r>
                            <a:rPr lang="fr-FR" sz="1600" dirty="0"/>
                            <a:t>C’est 42 258</a:t>
                          </a:r>
                        </a:p>
                      </a:txBody>
                      <a:tcPr anchor="ctr"/>
                    </a:tc>
                    <a:extLst>
                      <a:ext uri="{0D108BD9-81ED-4DB2-BD59-A6C34878D82A}">
                        <a16:rowId xmlns:a16="http://schemas.microsoft.com/office/drawing/2014/main" val="10000"/>
                      </a:ext>
                    </a:extLst>
                  </a:tr>
                  <a:tr h="150872">
                    <a:tc>
                      <a:txBody>
                        <a:bodyPr/>
                        <a:lstStyle/>
                        <a:p>
                          <a:pPr algn="ctr"/>
                          <a:r>
                            <a:rPr lang="fr-FR" dirty="0"/>
                            <a:t>+</a:t>
                          </a:r>
                        </a:p>
                      </a:txBody>
                      <a:tcPr anchor="ctr"/>
                    </a:tc>
                    <a:tc>
                      <a:txBody>
                        <a:bodyPr/>
                        <a:lstStyle/>
                        <a:p>
                          <a:pPr algn="ctr"/>
                          <a:r>
                            <a:rPr lang="fr-FR" dirty="0"/>
                            <a:t>1</a:t>
                          </a: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5</m:t>
                                    </m:r>
                                  </m:e>
                                </m:acc>
                              </m:oMath>
                            </m:oMathPara>
                          </a14:m>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4</m:t>
                                    </m:r>
                                  </m:e>
                                </m:acc>
                              </m:oMath>
                            </m:oMathPara>
                          </a14:m>
                          <a:endParaRPr lang="fr-FR" dirty="0"/>
                        </a:p>
                      </a:txBody>
                      <a:tcPr anchor="ctr"/>
                    </a:tc>
                    <a:tc>
                      <a:txBody>
                        <a:bodyPr/>
                        <a:lstStyle/>
                        <a:p>
                          <a:pPr algn="ctr"/>
                          <a:r>
                            <a:rPr lang="fr-FR" dirty="0"/>
                            <a:t>5</a:t>
                          </a: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3</m:t>
                                    </m:r>
                                  </m:e>
                                </m:acc>
                              </m:oMath>
                            </m:oMathPara>
                          </a14:m>
                          <a:endParaRPr lang="fr-FR" dirty="0"/>
                        </a:p>
                      </a:txBody>
                      <a:tcPr anchor="ctr"/>
                    </a:tc>
                    <a:tc>
                      <a:txBody>
                        <a:bodyPr/>
                        <a:lstStyle/>
                        <a:p>
                          <a:pPr algn="l"/>
                          <a:r>
                            <a:rPr lang="fr-FR" sz="1600" dirty="0"/>
                            <a:t>C’est 4 647</a:t>
                          </a:r>
                        </a:p>
                      </a:txBody>
                      <a:tcPr anchor="ctr"/>
                    </a:tc>
                    <a:extLst>
                      <a:ext uri="{0D108BD9-81ED-4DB2-BD59-A6C34878D82A}">
                        <a16:rowId xmlns:a16="http://schemas.microsoft.com/office/drawing/2014/main" val="10001"/>
                      </a:ext>
                    </a:extLst>
                  </a:tr>
                  <a:tr h="150872">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10002"/>
                      </a:ext>
                    </a:extLst>
                  </a:tr>
                  <a:tr h="150872">
                    <a:tc>
                      <a:txBody>
                        <a:bodyPr/>
                        <a:lstStyle/>
                        <a:p>
                          <a:pPr algn="ctr"/>
                          <a:r>
                            <a:rPr lang="fr-FR" dirty="0"/>
                            <a:t>=</a:t>
                          </a:r>
                        </a:p>
                      </a:txBody>
                      <a:tcPr anchor="ctr"/>
                    </a:tc>
                    <a:tc>
                      <a:txBody>
                        <a:bodyPr/>
                        <a:lstStyle/>
                        <a:p>
                          <a:pPr algn="ctr"/>
                          <a:r>
                            <a:rPr lang="fr-FR" dirty="0"/>
                            <a:t>5</a:t>
                          </a: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3</m:t>
                                    </m:r>
                                  </m:e>
                                </m:acc>
                              </m:oMath>
                            </m:oMathPara>
                          </a14:m>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1</m:t>
                                    </m:r>
                                  </m:e>
                                </m:acc>
                              </m:oMath>
                            </m:oMathPara>
                          </a14:m>
                          <a:endParaRPr lang="fr-FR" dirty="0"/>
                        </a:p>
                      </a:txBody>
                      <a:tcPr anchor="ctr"/>
                    </a:tc>
                    <a:tc>
                      <a:txBody>
                        <a:bodyPr/>
                        <a:lstStyle/>
                        <a:p>
                          <a:pPr algn="ctr"/>
                          <a:r>
                            <a:rPr lang="fr-FR" dirty="0"/>
                            <a:t>1</a:t>
                          </a: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5</m:t>
                                    </m:r>
                                  </m:e>
                                </m:acc>
                              </m:oMath>
                            </m:oMathPara>
                          </a14:m>
                          <a:endParaRPr lang="fr-FR" dirty="0"/>
                        </a:p>
                      </a:txBody>
                      <a:tcPr anchor="ctr"/>
                    </a:tc>
                    <a:tc>
                      <a:txBody>
                        <a:bodyPr/>
                        <a:lstStyle/>
                        <a:p>
                          <a:pPr algn="l"/>
                          <a:r>
                            <a:rPr lang="fr-FR" sz="1600" dirty="0"/>
                            <a:t>C’est 46</a:t>
                          </a:r>
                          <a:r>
                            <a:rPr lang="fr-FR" sz="1600" baseline="0" dirty="0"/>
                            <a:t> 905</a:t>
                          </a:r>
                          <a:endParaRPr lang="fr-FR" sz="160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11" name="Tableau 10"/>
              <p:cNvGraphicFramePr>
                <a:graphicFrameLocks noGrp="1"/>
              </p:cNvGraphicFramePr>
              <p:nvPr>
                <p:extLst>
                  <p:ext uri="{D42A27DB-BD31-4B8C-83A1-F6EECF244321}">
                    <p14:modId xmlns:p14="http://schemas.microsoft.com/office/powerpoint/2010/main" val="2453215111"/>
                  </p:ext>
                </p:extLst>
              </p:nvPr>
            </p:nvGraphicFramePr>
            <p:xfrm>
              <a:off x="3718257" y="1398136"/>
              <a:ext cx="3543678" cy="1475804"/>
            </p:xfrm>
            <a:graphic>
              <a:graphicData uri="http://schemas.openxmlformats.org/drawingml/2006/table">
                <a:tbl>
                  <a:tblPr firstRow="1" bandRow="1">
                    <a:tableStyleId>{5940675A-B579-460E-94D1-54222C63F5DA}</a:tableStyleId>
                  </a:tblPr>
                  <a:tblGrid>
                    <a:gridCol w="380613"/>
                    <a:gridCol w="380613"/>
                    <a:gridCol w="380613"/>
                    <a:gridCol w="380613"/>
                    <a:gridCol w="380613"/>
                    <a:gridCol w="380613"/>
                    <a:gridCol w="1260000"/>
                  </a:tblGrid>
                  <a:tr h="366332">
                    <a:tc>
                      <a:txBody>
                        <a:bodyPr/>
                        <a:lstStyle/>
                        <a:p>
                          <a:pPr algn="ctr"/>
                          <a:endParaRPr lang="fr-FR" dirty="0"/>
                        </a:p>
                      </a:txBody>
                      <a:tcPr anchor="ctr"/>
                    </a:tc>
                    <a:tc>
                      <a:txBody>
                        <a:bodyPr/>
                        <a:lstStyle/>
                        <a:p>
                          <a:pPr algn="ctr"/>
                          <a:r>
                            <a:rPr lang="fr-FR" dirty="0" smtClean="0"/>
                            <a:t>4</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3</a:t>
                          </a:r>
                          <a:endParaRPr lang="fr-FR" dirty="0"/>
                        </a:p>
                      </a:txBody>
                      <a:tcPr anchor="ctr"/>
                    </a:tc>
                    <a:tc>
                      <a:txBody>
                        <a:bodyPr/>
                        <a:lstStyle/>
                        <a:p>
                          <a:endParaRPr lang="fr-FR"/>
                        </a:p>
                      </a:txBody>
                      <a:tcPr anchor="ctr">
                        <a:blipFill rotWithShape="1">
                          <a:blip r:embed="rId3"/>
                          <a:stretch>
                            <a:fillRect l="-404839" t="-8333" r="-435484" b="-330000"/>
                          </a:stretch>
                        </a:blipFill>
                      </a:tcPr>
                    </a:tc>
                    <a:tc>
                      <a:txBody>
                        <a:bodyPr/>
                        <a:lstStyle/>
                        <a:p>
                          <a:endParaRPr lang="fr-FR"/>
                        </a:p>
                      </a:txBody>
                      <a:tcPr anchor="ctr">
                        <a:blipFill rotWithShape="1">
                          <a:blip r:embed="rId3"/>
                          <a:stretch>
                            <a:fillRect l="-504839" t="-8333" r="-335484" b="-330000"/>
                          </a:stretch>
                        </a:blipFill>
                      </a:tcPr>
                    </a:tc>
                    <a:tc>
                      <a:txBody>
                        <a:bodyPr/>
                        <a:lstStyle/>
                        <a:p>
                          <a:pPr algn="l"/>
                          <a:r>
                            <a:rPr lang="fr-FR" sz="1600" dirty="0" smtClean="0"/>
                            <a:t>C’est 42 258</a:t>
                          </a:r>
                          <a:endParaRPr lang="fr-FR" sz="1600" dirty="0"/>
                        </a:p>
                      </a:txBody>
                      <a:tcPr anchor="ctr"/>
                    </a:tc>
                  </a:tr>
                  <a:tr h="371856">
                    <a:tc>
                      <a:txBody>
                        <a:bodyPr/>
                        <a:lstStyle/>
                        <a:p>
                          <a:pPr algn="ctr"/>
                          <a:r>
                            <a:rPr lang="fr-FR" dirty="0" smtClean="0"/>
                            <a:t>+</a:t>
                          </a:r>
                          <a:endParaRPr lang="fr-FR" dirty="0"/>
                        </a:p>
                      </a:txBody>
                      <a:tcPr anchor="ctr"/>
                    </a:tc>
                    <a:tc>
                      <a:txBody>
                        <a:bodyPr/>
                        <a:lstStyle/>
                        <a:p>
                          <a:pPr algn="ctr"/>
                          <a:r>
                            <a:rPr lang="fr-FR" dirty="0" smtClean="0"/>
                            <a:t>1</a:t>
                          </a:r>
                          <a:endParaRPr lang="fr-FR" dirty="0"/>
                        </a:p>
                      </a:txBody>
                      <a:tcPr anchor="ctr"/>
                    </a:tc>
                    <a:tc>
                      <a:txBody>
                        <a:bodyPr/>
                        <a:lstStyle/>
                        <a:p>
                          <a:endParaRPr lang="fr-FR"/>
                        </a:p>
                      </a:txBody>
                      <a:tcPr anchor="ctr">
                        <a:blipFill rotWithShape="1">
                          <a:blip r:embed="rId3"/>
                          <a:stretch>
                            <a:fillRect l="-203226" t="-106557" r="-637097" b="-224590"/>
                          </a:stretch>
                        </a:blipFill>
                      </a:tcPr>
                    </a:tc>
                    <a:tc>
                      <a:txBody>
                        <a:bodyPr/>
                        <a:lstStyle/>
                        <a:p>
                          <a:endParaRPr lang="fr-FR"/>
                        </a:p>
                      </a:txBody>
                      <a:tcPr anchor="ctr">
                        <a:blipFill rotWithShape="1">
                          <a:blip r:embed="rId3"/>
                          <a:stretch>
                            <a:fillRect l="-298413" t="-106557" r="-526984" b="-224590"/>
                          </a:stretch>
                        </a:blipFill>
                      </a:tcPr>
                    </a:tc>
                    <a:tc>
                      <a:txBody>
                        <a:bodyPr/>
                        <a:lstStyle/>
                        <a:p>
                          <a:pPr algn="ctr"/>
                          <a:r>
                            <a:rPr lang="fr-FR" dirty="0" smtClean="0"/>
                            <a:t>5</a:t>
                          </a:r>
                          <a:endParaRPr lang="fr-FR" dirty="0"/>
                        </a:p>
                      </a:txBody>
                      <a:tcPr anchor="ctr"/>
                    </a:tc>
                    <a:tc>
                      <a:txBody>
                        <a:bodyPr/>
                        <a:lstStyle/>
                        <a:p>
                          <a:endParaRPr lang="fr-FR"/>
                        </a:p>
                      </a:txBody>
                      <a:tcPr anchor="ctr">
                        <a:blipFill rotWithShape="1">
                          <a:blip r:embed="rId3"/>
                          <a:stretch>
                            <a:fillRect l="-504839" t="-106557" r="-335484" b="-224590"/>
                          </a:stretch>
                        </a:blipFill>
                      </a:tcPr>
                    </a:tc>
                    <a:tc>
                      <a:txBody>
                        <a:bodyPr/>
                        <a:lstStyle/>
                        <a:p>
                          <a:pPr algn="l"/>
                          <a:r>
                            <a:rPr lang="fr-FR" sz="1600" dirty="0" smtClean="0"/>
                            <a:t>C’est 4 647</a:t>
                          </a:r>
                          <a:endParaRPr lang="fr-FR" sz="1600" dirty="0"/>
                        </a:p>
                      </a:txBody>
                      <a:tcPr anchor="ctr"/>
                    </a:tc>
                  </a:tr>
                  <a:tr h="365760">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r>
                  <a:tr h="371856">
                    <a:tc>
                      <a:txBody>
                        <a:bodyPr/>
                        <a:lstStyle/>
                        <a:p>
                          <a:pPr algn="ctr"/>
                          <a:r>
                            <a:rPr lang="fr-FR" dirty="0" smtClean="0"/>
                            <a:t>=</a:t>
                          </a:r>
                          <a:endParaRPr lang="fr-FR" dirty="0"/>
                        </a:p>
                      </a:txBody>
                      <a:tcPr anchor="ctr"/>
                    </a:tc>
                    <a:tc>
                      <a:txBody>
                        <a:bodyPr/>
                        <a:lstStyle/>
                        <a:p>
                          <a:pPr algn="ctr"/>
                          <a:r>
                            <a:rPr lang="fr-FR" dirty="0" smtClean="0"/>
                            <a:t>5</a:t>
                          </a:r>
                          <a:endParaRPr lang="fr-FR" dirty="0"/>
                        </a:p>
                      </a:txBody>
                      <a:tcPr anchor="ctr"/>
                    </a:tc>
                    <a:tc>
                      <a:txBody>
                        <a:bodyPr/>
                        <a:lstStyle/>
                        <a:p>
                          <a:endParaRPr lang="fr-FR"/>
                        </a:p>
                      </a:txBody>
                      <a:tcPr anchor="ctr">
                        <a:blipFill rotWithShape="1">
                          <a:blip r:embed="rId3"/>
                          <a:stretch>
                            <a:fillRect l="-203226" t="-304918" r="-637097" b="-26230"/>
                          </a:stretch>
                        </a:blipFill>
                      </a:tcPr>
                    </a:tc>
                    <a:tc>
                      <a:txBody>
                        <a:bodyPr/>
                        <a:lstStyle/>
                        <a:p>
                          <a:endParaRPr lang="fr-FR"/>
                        </a:p>
                      </a:txBody>
                      <a:tcPr anchor="ctr">
                        <a:blipFill rotWithShape="1">
                          <a:blip r:embed="rId3"/>
                          <a:stretch>
                            <a:fillRect l="-298413" t="-304918" r="-526984" b="-26230"/>
                          </a:stretch>
                        </a:blipFill>
                      </a:tcPr>
                    </a:tc>
                    <a:tc>
                      <a:txBody>
                        <a:bodyPr/>
                        <a:lstStyle/>
                        <a:p>
                          <a:pPr algn="ctr"/>
                          <a:r>
                            <a:rPr lang="fr-FR" dirty="0" smtClean="0"/>
                            <a:t>1</a:t>
                          </a:r>
                          <a:endParaRPr lang="fr-FR" dirty="0"/>
                        </a:p>
                      </a:txBody>
                      <a:tcPr anchor="ctr"/>
                    </a:tc>
                    <a:tc>
                      <a:txBody>
                        <a:bodyPr/>
                        <a:lstStyle/>
                        <a:p>
                          <a:endParaRPr lang="fr-FR"/>
                        </a:p>
                      </a:txBody>
                      <a:tcPr anchor="ctr">
                        <a:blipFill rotWithShape="1">
                          <a:blip r:embed="rId3"/>
                          <a:stretch>
                            <a:fillRect l="-504839" t="-304918" r="-335484" b="-26230"/>
                          </a:stretch>
                        </a:blipFill>
                      </a:tcPr>
                    </a:tc>
                    <a:tc>
                      <a:txBody>
                        <a:bodyPr/>
                        <a:lstStyle/>
                        <a:p>
                          <a:pPr algn="l"/>
                          <a:r>
                            <a:rPr lang="fr-FR" sz="1600" dirty="0" smtClean="0"/>
                            <a:t>C’est 46</a:t>
                          </a:r>
                          <a:r>
                            <a:rPr lang="fr-FR" sz="1600" baseline="0" dirty="0" smtClean="0"/>
                            <a:t> 905</a:t>
                          </a:r>
                          <a:endParaRPr lang="fr-FR" sz="1600" dirty="0"/>
                        </a:p>
                      </a:txBody>
                      <a:tcPr anchor="ctr"/>
                    </a:tc>
                  </a:tr>
                </a:tbl>
              </a:graphicData>
            </a:graphic>
          </p:graphicFrame>
        </mc:Fallback>
      </mc:AlternateContent>
      <mc:AlternateContent xmlns:mc="http://schemas.openxmlformats.org/markup-compatibility/2006" xmlns:a14="http://schemas.microsoft.com/office/drawing/2010/main">
        <mc:Choice Requires="a14">
          <p:sp>
            <p:nvSpPr>
              <p:cNvPr id="12" name="ZoneTexte 11"/>
              <p:cNvSpPr txBox="1"/>
              <p:nvPr/>
            </p:nvSpPr>
            <p:spPr>
              <a:xfrm>
                <a:off x="179512" y="3075806"/>
                <a:ext cx="4104456" cy="1184491"/>
              </a:xfrm>
              <a:prstGeom prst="rect">
                <a:avLst/>
              </a:prstGeom>
              <a:noFill/>
            </p:spPr>
            <p:txBody>
              <a:bodyPr wrap="square" rtlCol="0">
                <a:spAutoFit/>
              </a:bodyPr>
              <a:lstStyle/>
              <a:p>
                <a:r>
                  <a:rPr lang="fr-FR" b="1" dirty="0"/>
                  <a:t>Autre exemple :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a:rPr>
                          <m:t>1</m:t>
                        </m:r>
                      </m:num>
                      <m:den>
                        <m:r>
                          <a:rPr lang="fr-FR" b="0" i="1" smtClean="0">
                            <a:latin typeface="Cambria Math"/>
                          </a:rPr>
                          <m:t>7</m:t>
                        </m:r>
                      </m:den>
                    </m:f>
                    <m:r>
                      <a:rPr lang="fr-FR" b="0" i="1" smtClean="0">
                        <a:latin typeface="Cambria Math"/>
                      </a:rPr>
                      <m:t>=0,142857 142857 142587 …</m:t>
                    </m:r>
                  </m:oMath>
                </a14:m>
                <a:endParaRPr lang="fr-FR" dirty="0"/>
              </a:p>
              <a:p>
                <a:r>
                  <a:rPr lang="fr-FR" dirty="0"/>
                  <a:t>S’écrit aussi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a:rPr>
                          <m:t>1</m:t>
                        </m:r>
                      </m:num>
                      <m:den>
                        <m:r>
                          <a:rPr lang="fr-FR" b="0" i="1" smtClean="0">
                            <a:latin typeface="Cambria Math"/>
                          </a:rPr>
                          <m:t>1</m:t>
                        </m:r>
                        <m:acc>
                          <m:accPr>
                            <m:chr m:val="̅"/>
                            <m:ctrlPr>
                              <a:rPr lang="fr-FR" i="1" smtClean="0">
                                <a:latin typeface="Cambria Math" panose="02040503050406030204" pitchFamily="18" charset="0"/>
                              </a:rPr>
                            </m:ctrlPr>
                          </m:accPr>
                          <m:e>
                            <m:r>
                              <a:rPr lang="fr-FR" b="0" i="1" smtClean="0">
                                <a:latin typeface="Cambria Math"/>
                              </a:rPr>
                              <m:t>3</m:t>
                            </m:r>
                          </m:e>
                        </m:acc>
                      </m:den>
                    </m:f>
                    <m:r>
                      <a:rPr lang="fr-FR" b="0" i="1" smtClean="0">
                        <a:latin typeface="Cambria Math"/>
                      </a:rPr>
                      <m:t>=0, 143 </m:t>
                    </m:r>
                    <m:acc>
                      <m:accPr>
                        <m:chr m:val="̅"/>
                        <m:ctrlPr>
                          <a:rPr lang="fr-FR" i="1" smtClean="0">
                            <a:latin typeface="Cambria Math" panose="02040503050406030204" pitchFamily="18" charset="0"/>
                          </a:rPr>
                        </m:ctrlPr>
                      </m:accPr>
                      <m:e>
                        <m:r>
                          <a:rPr lang="fr-FR" b="0" i="1" smtClean="0">
                            <a:latin typeface="Cambria Math"/>
                          </a:rPr>
                          <m:t>1 </m:t>
                        </m:r>
                      </m:e>
                    </m:acc>
                    <m:acc>
                      <m:accPr>
                        <m:chr m:val="̅"/>
                        <m:ctrlPr>
                          <a:rPr lang="fr-FR" i="1" smtClean="0">
                            <a:latin typeface="Cambria Math" panose="02040503050406030204" pitchFamily="18" charset="0"/>
                          </a:rPr>
                        </m:ctrlPr>
                      </m:accPr>
                      <m:e>
                        <m:r>
                          <a:rPr lang="fr-FR" b="0" i="1" smtClean="0">
                            <a:latin typeface="Cambria Math"/>
                          </a:rPr>
                          <m:t>4 </m:t>
                        </m:r>
                      </m:e>
                    </m:acc>
                    <m:acc>
                      <m:accPr>
                        <m:chr m:val="̅"/>
                        <m:ctrlPr>
                          <a:rPr lang="fr-FR" i="1" smtClean="0">
                            <a:latin typeface="Cambria Math" panose="02040503050406030204" pitchFamily="18" charset="0"/>
                          </a:rPr>
                        </m:ctrlPr>
                      </m:accPr>
                      <m:e>
                        <m:r>
                          <a:rPr lang="fr-FR" b="0" i="1" smtClean="0">
                            <a:latin typeface="Cambria Math"/>
                          </a:rPr>
                          <m:t>3</m:t>
                        </m:r>
                      </m:e>
                    </m:acc>
                    <m:r>
                      <a:rPr lang="fr-FR" b="0" i="1" smtClean="0">
                        <a:latin typeface="Cambria Math"/>
                      </a:rPr>
                      <m:t>…</m:t>
                    </m:r>
                  </m:oMath>
                </a14:m>
                <a:r>
                  <a:rPr lang="fr-FR" dirty="0"/>
                  <a:t> </a:t>
                </a:r>
              </a:p>
            </p:txBody>
          </p:sp>
        </mc:Choice>
        <mc:Fallback xmlns="">
          <p:sp>
            <p:nvSpPr>
              <p:cNvPr id="12" name="ZoneTexte 11"/>
              <p:cNvSpPr txBox="1">
                <a:spLocks noRot="1" noChangeAspect="1" noMove="1" noResize="1" noEditPoints="1" noAdjustHandles="1" noChangeArrowheads="1" noChangeShapeType="1" noTextEdit="1"/>
              </p:cNvSpPr>
              <p:nvPr/>
            </p:nvSpPr>
            <p:spPr>
              <a:xfrm>
                <a:off x="179512" y="3075806"/>
                <a:ext cx="4104456" cy="1184491"/>
              </a:xfrm>
              <a:prstGeom prst="rect">
                <a:avLst/>
              </a:prstGeom>
              <a:blipFill rotWithShape="1">
                <a:blip r:embed="rId4"/>
                <a:stretch>
                  <a:fillRect l="-1187" t="-2577"/>
                </a:stretch>
              </a:blipFill>
            </p:spPr>
            <p:txBody>
              <a:bodyPr/>
              <a:lstStyle/>
              <a:p>
                <a:r>
                  <a:rPr lang="fr-FR">
                    <a:noFill/>
                  </a:rPr>
                  <a:t> </a:t>
                </a:r>
              </a:p>
            </p:txBody>
          </p:sp>
        </mc:Fallback>
      </mc:AlternateContent>
      <p:pic>
        <p:nvPicPr>
          <p:cNvPr id="13" name="Image 12"/>
          <p:cNvPicPr>
            <a:picLocks noChangeAspect="1"/>
          </p:cNvPicPr>
          <p:nvPr/>
        </p:nvPicPr>
        <p:blipFill rotWithShape="1">
          <a:blip r:embed="rId5">
            <a:extLst>
              <a:ext uri="{28A0092B-C50C-407E-A947-70E740481C1C}">
                <a14:useLocalDpi xmlns:a14="http://schemas.microsoft.com/office/drawing/2010/main" val="0"/>
              </a:ext>
            </a:extLst>
          </a:blip>
          <a:srcRect l="10555" t="22397" r="7838" b="4599"/>
          <a:stretch/>
        </p:blipFill>
        <p:spPr>
          <a:xfrm>
            <a:off x="7596336" y="2374210"/>
            <a:ext cx="1440160" cy="1882411"/>
          </a:xfrm>
          <a:prstGeom prst="rect">
            <a:avLst/>
          </a:prstGeom>
        </p:spPr>
      </p:pic>
      <p:sp>
        <p:nvSpPr>
          <p:cNvPr id="14" name="ZoneTexte 13"/>
          <p:cNvSpPr txBox="1"/>
          <p:nvPr/>
        </p:nvSpPr>
        <p:spPr>
          <a:xfrm>
            <a:off x="7380312" y="4260298"/>
            <a:ext cx="1656184" cy="738664"/>
          </a:xfrm>
          <a:prstGeom prst="rect">
            <a:avLst/>
          </a:prstGeom>
          <a:noFill/>
        </p:spPr>
        <p:txBody>
          <a:bodyPr wrap="square" rtlCol="0">
            <a:spAutoFit/>
          </a:bodyPr>
          <a:lstStyle/>
          <a:p>
            <a:r>
              <a:rPr lang="fr-FR" sz="1400" dirty="0" err="1"/>
              <a:t>Algirdas</a:t>
            </a:r>
            <a:r>
              <a:rPr lang="fr-FR" sz="1400" dirty="0"/>
              <a:t> </a:t>
            </a:r>
            <a:r>
              <a:rPr lang="fr-FR" sz="1400" dirty="0" err="1"/>
              <a:t>Antanas</a:t>
            </a:r>
            <a:r>
              <a:rPr lang="fr-FR" sz="1400" dirty="0"/>
              <a:t> </a:t>
            </a:r>
            <a:r>
              <a:rPr lang="fr-FR" sz="1400" dirty="0" err="1"/>
              <a:t>Avizienis</a:t>
            </a:r>
            <a:r>
              <a:rPr lang="fr-FR" sz="1400" dirty="0"/>
              <a:t> (né en 1932)</a:t>
            </a:r>
          </a:p>
        </p:txBody>
      </p:sp>
      <p:sp>
        <p:nvSpPr>
          <p:cNvPr id="15" name="ZoneTexte 14"/>
          <p:cNvSpPr txBox="1"/>
          <p:nvPr/>
        </p:nvSpPr>
        <p:spPr>
          <a:xfrm>
            <a:off x="3707904" y="3075806"/>
            <a:ext cx="3672408" cy="1477328"/>
          </a:xfrm>
          <a:prstGeom prst="rect">
            <a:avLst/>
          </a:prstGeom>
          <a:noFill/>
        </p:spPr>
        <p:txBody>
          <a:bodyPr wrap="square" rtlCol="0">
            <a:spAutoFit/>
          </a:bodyPr>
          <a:lstStyle/>
          <a:p>
            <a:r>
              <a:rPr lang="fr-FR" dirty="0" err="1"/>
              <a:t>Avizienis</a:t>
            </a:r>
            <a:r>
              <a:rPr lang="fr-FR" dirty="0"/>
              <a:t> redécouvre sans le savoir le système de Cauchy. Ses travaux sont utilisés dans les processeurs. Ces systèmes évitent la propagation de retenues.</a:t>
            </a:r>
          </a:p>
        </p:txBody>
      </p:sp>
    </p:spTree>
    <p:extLst>
      <p:ext uri="{BB962C8B-B14F-4D97-AF65-F5344CB8AC3E}">
        <p14:creationId xmlns:p14="http://schemas.microsoft.com/office/powerpoint/2010/main" val="214628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600" b="1" dirty="0">
                <a:solidFill>
                  <a:srgbClr val="C00000"/>
                </a:solidFill>
              </a:rPr>
              <a:t>Arrondir les troncatures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033" y="2643758"/>
            <a:ext cx="2692440" cy="1794959"/>
          </a:xfrm>
          <a:prstGeom prst="rect">
            <a:avLst/>
          </a:prstGeom>
        </p:spPr>
      </p:pic>
      <p:sp>
        <p:nvSpPr>
          <p:cNvPr id="5" name="ZoneTexte 4"/>
          <p:cNvSpPr txBox="1"/>
          <p:nvPr/>
        </p:nvSpPr>
        <p:spPr>
          <a:xfrm>
            <a:off x="6128033" y="4443958"/>
            <a:ext cx="2722920" cy="523220"/>
          </a:xfrm>
          <a:prstGeom prst="rect">
            <a:avLst/>
          </a:prstGeom>
          <a:noFill/>
        </p:spPr>
        <p:txBody>
          <a:bodyPr wrap="square" rtlCol="0">
            <a:spAutoFit/>
          </a:bodyPr>
          <a:lstStyle/>
          <a:p>
            <a:pPr algn="ctr"/>
            <a:r>
              <a:rPr lang="fr-FR" sz="1400" dirty="0"/>
              <a:t>Ordinateur </a:t>
            </a:r>
            <a:r>
              <a:rPr lang="fr-FR" sz="1400" dirty="0" err="1"/>
              <a:t>Setun</a:t>
            </a:r>
            <a:endParaRPr lang="fr-FR" sz="1400" dirty="0"/>
          </a:p>
          <a:p>
            <a:pPr algn="ctr"/>
            <a:r>
              <a:rPr lang="fr-FR" sz="1400" dirty="0"/>
              <a:t>URSS 1958</a:t>
            </a:r>
          </a:p>
        </p:txBody>
      </p:sp>
      <mc:AlternateContent xmlns:mc="http://schemas.openxmlformats.org/markup-compatibility/2006" xmlns:a14="http://schemas.microsoft.com/office/drawing/2010/main">
        <mc:Choice Requires="a14">
          <p:sp>
            <p:nvSpPr>
              <p:cNvPr id="6" name="ZoneTexte 5"/>
              <p:cNvSpPr txBox="1"/>
              <p:nvPr/>
            </p:nvSpPr>
            <p:spPr>
              <a:xfrm>
                <a:off x="323528" y="1203598"/>
                <a:ext cx="8640960" cy="1756058"/>
              </a:xfrm>
              <a:prstGeom prst="rect">
                <a:avLst/>
              </a:prstGeom>
              <a:noFill/>
            </p:spPr>
            <p:txBody>
              <a:bodyPr wrap="square" rtlCol="0">
                <a:spAutoFit/>
              </a:bodyPr>
              <a:lstStyle/>
              <a:p>
                <a:r>
                  <a:rPr lang="fr-FR" dirty="0"/>
                  <a:t>Dans le système ternaire dit « équilibré » les chiffres sont </a:t>
                </a:r>
                <a14:m>
                  <m:oMath xmlns:m="http://schemas.openxmlformats.org/officeDocument/2006/math">
                    <m:r>
                      <a:rPr lang="fr-FR" b="0" i="1" smtClean="0">
                        <a:latin typeface="Cambria Math"/>
                      </a:rPr>
                      <m:t>1, 0 </m:t>
                    </m:r>
                    <m:r>
                      <m:rPr>
                        <m:sty m:val="p"/>
                      </m:rPr>
                      <a:rPr lang="fr-FR" b="0" i="0" smtClean="0">
                        <a:latin typeface="Cambria Math"/>
                      </a:rPr>
                      <m:t>et</m:t>
                    </m:r>
                    <m:r>
                      <a:rPr lang="fr-FR" b="0" i="1" smtClean="0">
                        <a:latin typeface="Cambria Math"/>
                      </a:rPr>
                      <m:t> </m:t>
                    </m:r>
                    <m:acc>
                      <m:accPr>
                        <m:chr m:val="̅"/>
                        <m:ctrlPr>
                          <a:rPr lang="fr-FR" b="0" i="1" smtClean="0">
                            <a:latin typeface="Cambria Math" panose="02040503050406030204" pitchFamily="18" charset="0"/>
                          </a:rPr>
                        </m:ctrlPr>
                      </m:accPr>
                      <m:e>
                        <m:r>
                          <a:rPr lang="fr-FR" b="0" i="1" smtClean="0">
                            <a:latin typeface="Cambria Math"/>
                          </a:rPr>
                          <m:t>1 </m:t>
                        </m:r>
                      </m:e>
                    </m:acc>
                  </m:oMath>
                </a14:m>
                <a:r>
                  <a:rPr lang="fr-FR" dirty="0"/>
                  <a:t> comme chez Cauchy, mais il y en a moins… Pour passer d’un entier écrit en base 3, on remplace simplement les 2 qui apparaissent dans l’écriture par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a:rPr>
                          <m:t>1,</m:t>
                        </m:r>
                      </m:e>
                    </m:acc>
                    <m:r>
                      <a:rPr lang="fr-FR" b="0" i="1" smtClean="0">
                        <a:latin typeface="Cambria Math"/>
                      </a:rPr>
                      <m:t> </m:t>
                    </m:r>
                  </m:oMath>
                </a14:m>
                <a:r>
                  <a:rPr lang="fr-FR" dirty="0"/>
                  <a:t>en ajoutant 1 aux chiffres situés à leur gauche. </a:t>
                </a:r>
              </a:p>
              <a:p>
                <a:r>
                  <a:rPr lang="fr-FR" b="1" dirty="0"/>
                  <a:t>Par exemple : </a:t>
                </a:r>
                <a:r>
                  <a:rPr lang="fr-FR" dirty="0"/>
                  <a:t>le nombre </a:t>
                </a:r>
                <a14:m>
                  <m:oMath xmlns:m="http://schemas.openxmlformats.org/officeDocument/2006/math">
                    <m:r>
                      <a:rPr lang="fr-FR" b="0" i="1" smtClean="0">
                        <a:latin typeface="Cambria Math"/>
                      </a:rPr>
                      <m:t>1 789</m:t>
                    </m:r>
                  </m:oMath>
                </a14:m>
                <a:r>
                  <a:rPr lang="fr-FR" b="1" dirty="0"/>
                  <a:t> </a:t>
                </a:r>
                <a:r>
                  <a:rPr lang="fr-FR" dirty="0"/>
                  <a:t>s’écrit </a:t>
                </a:r>
                <a14:m>
                  <m:oMath xmlns:m="http://schemas.openxmlformats.org/officeDocument/2006/math">
                    <m:r>
                      <a:rPr lang="fr-FR" b="0" i="1" smtClean="0">
                        <a:latin typeface="Cambria Math"/>
                      </a:rPr>
                      <m:t>2 110 021 </m:t>
                    </m:r>
                  </m:oMath>
                </a14:m>
                <a:r>
                  <a:rPr lang="fr-FR" dirty="0"/>
                  <a:t>en base 3 et </a:t>
                </a:r>
                <a14:m>
                  <m:oMath xmlns:m="http://schemas.openxmlformats.org/officeDocument/2006/math">
                    <m:r>
                      <a:rPr lang="fr-FR" b="0" i="1" smtClean="0">
                        <a:latin typeface="Cambria Math"/>
                      </a:rPr>
                      <m:t>1</m:t>
                    </m:r>
                    <m:acc>
                      <m:accPr>
                        <m:chr m:val="̅"/>
                        <m:ctrlPr>
                          <a:rPr lang="fr-FR" b="0" i="1" smtClean="0">
                            <a:latin typeface="Cambria Math" panose="02040503050406030204" pitchFamily="18" charset="0"/>
                          </a:rPr>
                        </m:ctrlPr>
                      </m:accPr>
                      <m:e>
                        <m:r>
                          <a:rPr lang="fr-FR" b="0" i="1" smtClean="0">
                            <a:latin typeface="Cambria Math"/>
                          </a:rPr>
                          <m:t>1</m:t>
                        </m:r>
                      </m:e>
                    </m:acc>
                  </m:oMath>
                </a14:m>
                <a:r>
                  <a:rPr lang="fr-FR" b="1" dirty="0"/>
                  <a:t> </a:t>
                </a:r>
                <a14:m>
                  <m:oMath xmlns:m="http://schemas.openxmlformats.org/officeDocument/2006/math">
                    <m:r>
                      <a:rPr lang="fr-FR" b="0" i="0" dirty="0" smtClean="0">
                        <a:latin typeface="Cambria Math"/>
                      </a:rPr>
                      <m:t>110 1</m:t>
                    </m:r>
                    <m:acc>
                      <m:accPr>
                        <m:chr m:val="̅"/>
                        <m:ctrlPr>
                          <a:rPr lang="fr-FR" b="0" i="1" dirty="0" smtClean="0">
                            <a:latin typeface="Cambria Math" panose="02040503050406030204" pitchFamily="18" charset="0"/>
                          </a:rPr>
                        </m:ctrlPr>
                      </m:accPr>
                      <m:e>
                        <m:r>
                          <a:rPr lang="fr-FR" b="0" i="1" dirty="0" smtClean="0">
                            <a:latin typeface="Cambria Math"/>
                          </a:rPr>
                          <m:t>1 </m:t>
                        </m:r>
                      </m:e>
                    </m:acc>
                    <m:r>
                      <a:rPr lang="fr-FR" b="0" i="1" dirty="0" smtClean="0">
                        <a:latin typeface="Cambria Math"/>
                      </a:rPr>
                      <m:t>1</m:t>
                    </m:r>
                  </m:oMath>
                </a14:m>
                <a:r>
                  <a:rPr lang="fr-FR" dirty="0"/>
                  <a:t> dans le système ternaire équilibré. </a:t>
                </a:r>
              </a:p>
              <a:p>
                <a:r>
                  <a:rPr lang="fr-FR" dirty="0"/>
                  <a:t>Dans ce système, l’arrondi et la troncature coïncident !</a:t>
                </a:r>
              </a:p>
            </p:txBody>
          </p:sp>
        </mc:Choice>
        <mc:Fallback xmlns="">
          <p:sp>
            <p:nvSpPr>
              <p:cNvPr id="6" name="ZoneTexte 5"/>
              <p:cNvSpPr txBox="1">
                <a:spLocks noRot="1" noChangeAspect="1" noMove="1" noResize="1" noEditPoints="1" noAdjustHandles="1" noChangeArrowheads="1" noChangeShapeType="1" noTextEdit="1"/>
              </p:cNvSpPr>
              <p:nvPr/>
            </p:nvSpPr>
            <p:spPr>
              <a:xfrm>
                <a:off x="323528" y="1203598"/>
                <a:ext cx="8640960" cy="1756058"/>
              </a:xfrm>
              <a:prstGeom prst="rect">
                <a:avLst/>
              </a:prstGeom>
              <a:blipFill rotWithShape="1">
                <a:blip r:embed="rId3"/>
                <a:stretch>
                  <a:fillRect l="-564" t="-1384" b="-4152"/>
                </a:stretch>
              </a:blipFill>
            </p:spPr>
            <p:txBody>
              <a:bodyPr/>
              <a:lstStyle/>
              <a:p>
                <a:r>
                  <a:rPr lang="fr-FR">
                    <a:noFill/>
                  </a:rPr>
                  <a:t> </a:t>
                </a:r>
              </a:p>
            </p:txBody>
          </p:sp>
        </mc:Fallback>
      </mc:AlternateContent>
      <p:sp>
        <p:nvSpPr>
          <p:cNvPr id="7" name="ZoneTexte 6"/>
          <p:cNvSpPr txBox="1"/>
          <p:nvPr/>
        </p:nvSpPr>
        <p:spPr>
          <a:xfrm>
            <a:off x="467545" y="3219822"/>
            <a:ext cx="5616623" cy="1200329"/>
          </a:xfrm>
          <a:prstGeom prst="rect">
            <a:avLst/>
          </a:prstGeom>
          <a:noFill/>
        </p:spPr>
        <p:txBody>
          <a:bodyPr wrap="square" rtlCol="0">
            <a:spAutoFit/>
          </a:bodyPr>
          <a:lstStyle/>
          <a:p>
            <a:r>
              <a:rPr lang="fr-FR" dirty="0"/>
              <a:t>En Union soviétique, on a amorcé à la fin des années 1950 la construction d’ordinateurs obéissant à une logique ternaire. Elle fut peu à peu abandonnée en tant que voie industrielle.</a:t>
            </a:r>
          </a:p>
        </p:txBody>
      </p:sp>
    </p:spTree>
    <p:extLst>
      <p:ext uri="{BB962C8B-B14F-4D97-AF65-F5344CB8AC3E}">
        <p14:creationId xmlns:p14="http://schemas.microsoft.com/office/powerpoint/2010/main" val="10304233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1426</Words>
  <Application>Microsoft Office PowerPoint</Application>
  <PresentationFormat>Affichage à l'écran (16:9)</PresentationFormat>
  <Paragraphs>119</Paragraphs>
  <Slides>15</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Cambria Math</vt:lpstr>
      <vt:lpstr>Thème Office</vt:lpstr>
      <vt:lpstr>Calculs approchés</vt:lpstr>
      <vt:lpstr>Pour un chiffre de plus…</vt:lpstr>
      <vt:lpstr>Vive le running</vt:lpstr>
      <vt:lpstr>Proportionnalité : fake news</vt:lpstr>
      <vt:lpstr>On veut des définitions (1)</vt:lpstr>
      <vt:lpstr>On veut des définitions (2)</vt:lpstr>
      <vt:lpstr>La propagation des erreurs</vt:lpstr>
      <vt:lpstr>Limiter les erreurs humaines</vt:lpstr>
      <vt:lpstr>Arrondir les troncatures ?</vt:lpstr>
      <vt:lpstr>Supprimer des multiplications</vt:lpstr>
      <vt:lpstr>Maîtriser les retenues (1)</vt:lpstr>
      <vt:lpstr>Maîtriser les retenues (2)</vt:lpstr>
      <vt:lpstr>Calculer par référendum</vt:lpstr>
      <vt:lpstr>La solution virgule flottante </vt:lpstr>
      <vt:lpstr>Pour les curieux… qui ont raison de l’être</vt:lpstr>
    </vt:vector>
  </TitlesOfParts>
  <Company>DSI-Rectorat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Calculs approchés</dc:title>
  <dc:creator>Pierre Michalak</dc:creator>
  <cp:lastModifiedBy>Olivier CONCHON</cp:lastModifiedBy>
  <cp:revision>66</cp:revision>
  <dcterms:created xsi:type="dcterms:W3CDTF">2019-03-20T15:27:03Z</dcterms:created>
  <dcterms:modified xsi:type="dcterms:W3CDTF">2019-04-30T10:03:39Z</dcterms:modified>
</cp:coreProperties>
</file>