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26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8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89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79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64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10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2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6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3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Langues vivantes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Programmes de tronc commun </a:t>
            </a:r>
          </a:p>
          <a:p>
            <a:r>
              <a:rPr lang="fr-FR" dirty="0" smtClean="0"/>
              <a:t>2de &amp; 1</a:t>
            </a:r>
            <a:r>
              <a:rPr lang="fr-FR" baseline="30000" dirty="0" smtClean="0"/>
              <a:t>re</a:t>
            </a:r>
            <a:r>
              <a:rPr lang="fr-FR" dirty="0" smtClean="0"/>
              <a:t> (générale et technologique)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218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>Langues vivantes </a:t>
            </a:r>
            <a:br>
              <a:rPr lang="fr-FR" sz="3100" dirty="0" smtClean="0"/>
            </a:br>
            <a:r>
              <a:rPr lang="fr-FR" sz="3100" dirty="0" smtClean="0"/>
              <a:t>2de et 1</a:t>
            </a:r>
            <a:r>
              <a:rPr lang="fr-FR" sz="3100" baseline="30000" dirty="0" smtClean="0"/>
              <a:t>re</a:t>
            </a:r>
            <a:r>
              <a:rPr lang="fr-FR" sz="3100" dirty="0" smtClean="0"/>
              <a:t> générale et technologique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/>
              <a:t>Les objectifs, les principes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4400" i="1" dirty="0" smtClean="0"/>
              <a:t>Des </a:t>
            </a:r>
            <a:r>
              <a:rPr lang="fr-FR" sz="4400" i="1" dirty="0"/>
              <a:t>programmes qui s’inscrivent dans la </a:t>
            </a:r>
            <a:r>
              <a:rPr lang="fr-FR" sz="4400" b="1" i="1" dirty="0"/>
              <a:t>continuité</a:t>
            </a:r>
            <a:r>
              <a:rPr lang="fr-FR" sz="4400" i="1" dirty="0"/>
              <a:t> de la scolarité obligatoire et du socle commun de connaissances, de compétences et de </a:t>
            </a:r>
            <a:r>
              <a:rPr lang="fr-FR" sz="4400" i="1" dirty="0" smtClean="0"/>
              <a:t>culture.</a:t>
            </a:r>
          </a:p>
          <a:p>
            <a:r>
              <a:rPr lang="fr-FR" sz="4400" i="1" dirty="0" smtClean="0"/>
              <a:t>Une </a:t>
            </a:r>
            <a:r>
              <a:rPr lang="fr-FR" sz="4400" b="1" i="1" dirty="0"/>
              <a:t>approche plurilingue </a:t>
            </a:r>
            <a:r>
              <a:rPr lang="fr-FR" sz="4400" i="1" dirty="0"/>
              <a:t>maintenue avec l’opportunité de choisir une 3e langue en classe de 2de et d’élargir ses horizons culturels et linguistiques. </a:t>
            </a:r>
            <a:endParaRPr lang="fr-FR" sz="4400" i="1" dirty="0" smtClean="0"/>
          </a:p>
          <a:p>
            <a:r>
              <a:rPr lang="fr-FR" sz="4400" i="1" dirty="0" smtClean="0"/>
              <a:t>La </a:t>
            </a:r>
            <a:r>
              <a:rPr lang="fr-FR" sz="4400" i="1" dirty="0"/>
              <a:t>réaffirmation des principes mis en œuvre dès 2006 en lien avec le cadre européen commun de référence pour les langues :</a:t>
            </a:r>
          </a:p>
          <a:p>
            <a:pPr marL="0" indent="0">
              <a:buNone/>
            </a:pPr>
            <a:r>
              <a:rPr lang="fr-FR" sz="4400" i="1" dirty="0" smtClean="0"/>
              <a:t>-     Un </a:t>
            </a:r>
            <a:r>
              <a:rPr lang="fr-FR" sz="4400" i="1" dirty="0"/>
              <a:t>ancrage fort dans </a:t>
            </a:r>
            <a:r>
              <a:rPr lang="fr-FR" sz="4400" b="1" i="1" dirty="0"/>
              <a:t>l’aire culturelle </a:t>
            </a:r>
            <a:r>
              <a:rPr lang="fr-FR" sz="4400" i="1" dirty="0"/>
              <a:t>de la langue enseignée</a:t>
            </a:r>
          </a:p>
          <a:p>
            <a:pPr>
              <a:buFontTx/>
              <a:buChar char="-"/>
            </a:pPr>
            <a:r>
              <a:rPr lang="fr-FR" sz="4400" b="1" i="1" dirty="0" smtClean="0"/>
              <a:t>Entraînement</a:t>
            </a:r>
            <a:r>
              <a:rPr lang="fr-FR" sz="4400" i="1" dirty="0" smtClean="0"/>
              <a:t> </a:t>
            </a:r>
            <a:r>
              <a:rPr lang="fr-FR" sz="4400" i="1" dirty="0"/>
              <a:t>et </a:t>
            </a:r>
            <a:r>
              <a:rPr lang="fr-FR" sz="4400" b="1" i="1" dirty="0" smtClean="0"/>
              <a:t>évaluation</a:t>
            </a:r>
            <a:r>
              <a:rPr lang="fr-FR" sz="4400" i="1" dirty="0" smtClean="0"/>
              <a:t> des </a:t>
            </a:r>
            <a:r>
              <a:rPr lang="fr-FR" sz="4400" i="1" dirty="0"/>
              <a:t>différentes </a:t>
            </a:r>
            <a:r>
              <a:rPr lang="fr-FR" sz="4400" b="1" i="1" dirty="0"/>
              <a:t>activités langagières</a:t>
            </a:r>
            <a:r>
              <a:rPr lang="fr-FR" sz="4400" i="1" dirty="0"/>
              <a:t>, en confortant la compétence orale et en travaillant la complémentarité avec l’écrit : en réception (écouter, visionner et comprendre – lire et comprendre), en production (parler – écrire), en interaction (interagir à l’oral – interagir à </a:t>
            </a:r>
            <a:r>
              <a:rPr lang="fr-FR" sz="4400" i="1" dirty="0" smtClean="0"/>
              <a:t>l’écrit)</a:t>
            </a:r>
          </a:p>
          <a:p>
            <a:pPr>
              <a:buFontTx/>
              <a:buChar char="-"/>
            </a:pPr>
            <a:r>
              <a:rPr lang="fr-FR" sz="4400" i="1" dirty="0" smtClean="0"/>
              <a:t>Des </a:t>
            </a:r>
            <a:r>
              <a:rPr lang="fr-FR" sz="4400" i="1" dirty="0"/>
              <a:t>parcours d’apprentissages fondés sur une </a:t>
            </a:r>
            <a:r>
              <a:rPr lang="fr-FR" sz="4400" b="1" i="1" dirty="0"/>
              <a:t>démarche de projet </a:t>
            </a:r>
            <a:r>
              <a:rPr lang="fr-FR" sz="4400" i="1" dirty="0"/>
              <a:t>et engageant les élèves dans la réalisation de productions concrètes.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01206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Langues vivantes </a:t>
            </a:r>
            <a:br>
              <a:rPr lang="fr-FR" sz="2800" dirty="0" smtClean="0"/>
            </a:br>
            <a:r>
              <a:rPr lang="fr-FR" sz="2800" dirty="0" smtClean="0"/>
              <a:t>2de et 1</a:t>
            </a:r>
            <a:r>
              <a:rPr lang="fr-FR" sz="2800" baseline="30000" dirty="0" smtClean="0"/>
              <a:t>re</a:t>
            </a:r>
            <a:r>
              <a:rPr lang="fr-FR" sz="2800" dirty="0" smtClean="0"/>
              <a:t> générale et technologique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Les grands axes de contenus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3800" i="1" dirty="0" smtClean="0"/>
              <a:t>Les </a:t>
            </a:r>
            <a:r>
              <a:rPr lang="fr-FR" sz="3800" i="1" dirty="0"/>
              <a:t>thématiques culturelles, « L’art de vivre ensemble » en classe de 2de, et « Gestes fondateurs et mondes en mouvement » au cycle terminal, restent </a:t>
            </a:r>
            <a:r>
              <a:rPr lang="fr-FR" sz="3800" b="1" i="1" dirty="0"/>
              <a:t>communes à toutes les langues</a:t>
            </a:r>
            <a:r>
              <a:rPr lang="fr-FR" sz="3800" i="1" dirty="0"/>
              <a:t>. Elles se déclinent en huit axes, étudiés dans chaque langue en fonction de ses spécificités, et permettent de croiser les regards et de développer une </a:t>
            </a:r>
            <a:r>
              <a:rPr lang="fr-FR" sz="3800" b="1" i="1" dirty="0"/>
              <a:t>approche interculturelle. </a:t>
            </a:r>
          </a:p>
          <a:p>
            <a:r>
              <a:rPr lang="fr-FR" sz="3800" i="1" dirty="0" smtClean="0"/>
              <a:t>A </a:t>
            </a:r>
            <a:r>
              <a:rPr lang="fr-FR" sz="3800" i="1" dirty="0"/>
              <a:t>l’articulation des activités langagières, une pratique par les élèves de la </a:t>
            </a:r>
            <a:r>
              <a:rPr lang="fr-FR" sz="3800" b="1" i="1" dirty="0"/>
              <a:t>médiation</a:t>
            </a:r>
            <a:r>
              <a:rPr lang="fr-FR" sz="3800" i="1" dirty="0"/>
              <a:t> (explicitation </a:t>
            </a:r>
            <a:r>
              <a:rPr lang="fr-FR" sz="3800" b="1" i="1" dirty="0"/>
              <a:t>pour autrui</a:t>
            </a:r>
            <a:r>
              <a:rPr lang="fr-FR" sz="3800" i="1" dirty="0"/>
              <a:t>) est mise en lumière et illustrée par des exemples concrets. </a:t>
            </a:r>
            <a:r>
              <a:rPr lang="fr-FR" sz="3800" b="1" i="1" dirty="0"/>
              <a:t>Lexique, grammaire, phonologie, orthographe</a:t>
            </a:r>
            <a:r>
              <a:rPr lang="fr-FR" sz="3800" i="1" dirty="0"/>
              <a:t> sont réaffirmés comme étant des outils utilisés en contexte, indispensables à l’</a:t>
            </a:r>
            <a:r>
              <a:rPr lang="fr-FR" sz="3800" b="1" i="1" dirty="0"/>
              <a:t>expression</a:t>
            </a:r>
            <a:r>
              <a:rPr lang="fr-FR" sz="3800" i="1" dirty="0"/>
              <a:t> autonome et progressivement complexifiée de l’élève.  </a:t>
            </a:r>
          </a:p>
          <a:p>
            <a:r>
              <a:rPr lang="fr-FR" sz="3800" i="1" dirty="0" smtClean="0"/>
              <a:t>Les </a:t>
            </a:r>
            <a:r>
              <a:rPr lang="fr-FR" sz="3800" b="1" i="1" dirty="0"/>
              <a:t>niveaux visés </a:t>
            </a:r>
            <a:r>
              <a:rPr lang="fr-FR" sz="3800" i="1" dirty="0"/>
              <a:t>en fin de cycle terminal restent identiques pour la LVA (B2) et la LVB (B1) ; l’objectif à atteindre se situe entre A2 et B1 pour la LVC. 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72203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Langues vivantes </a:t>
            </a:r>
            <a:br>
              <a:rPr lang="fr-FR" sz="2800" dirty="0" smtClean="0"/>
            </a:br>
            <a:r>
              <a:rPr lang="fr-FR" sz="2800" dirty="0" smtClean="0"/>
              <a:t>2de et 1</a:t>
            </a:r>
            <a:r>
              <a:rPr lang="fr-FR" sz="2800" baseline="30000" dirty="0" smtClean="0"/>
              <a:t>re</a:t>
            </a:r>
            <a:r>
              <a:rPr lang="fr-FR" sz="2800" dirty="0" smtClean="0"/>
              <a:t> générale et technologique </a:t>
            </a:r>
            <a:r>
              <a:rPr lang="fr-FR" sz="2800" smtClean="0"/>
              <a:t/>
            </a:r>
            <a:br>
              <a:rPr lang="fr-FR" sz="2800" smtClean="0"/>
            </a:b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r-FR" sz="2100" i="1" dirty="0" smtClean="0"/>
              <a:t>Le </a:t>
            </a:r>
            <a:r>
              <a:rPr lang="fr-FR" sz="2100" i="1" dirty="0"/>
              <a:t>programme du cycle Terminal préconise l’étude d’une séquence commune à deux voire trois langues différentes. En déclinant une thématique dans deux ou trois langues-cultures, on enrichit le </a:t>
            </a:r>
            <a:r>
              <a:rPr lang="fr-FR" sz="2100" b="1" i="1" dirty="0"/>
              <a:t>parcours de l’élève</a:t>
            </a:r>
            <a:r>
              <a:rPr lang="fr-FR" sz="2100" i="1" dirty="0"/>
              <a:t> et sa capacité à appréhender un </a:t>
            </a:r>
            <a:r>
              <a:rPr lang="fr-FR" sz="2100" b="1" i="1" dirty="0"/>
              <a:t>monde multiculturel</a:t>
            </a:r>
            <a:r>
              <a:rPr lang="fr-FR" sz="2100" i="1" dirty="0"/>
              <a:t>. De manière générale, les LV contribuent à la formation citoyenne des élèves.</a:t>
            </a:r>
          </a:p>
          <a:p>
            <a:pPr>
              <a:spcBef>
                <a:spcPts val="0"/>
              </a:spcBef>
            </a:pPr>
            <a:r>
              <a:rPr lang="fr-FR" sz="2100" i="1" dirty="0" smtClean="0"/>
              <a:t>Une </a:t>
            </a:r>
            <a:r>
              <a:rPr lang="fr-FR" sz="2100" b="1" i="1" dirty="0"/>
              <a:t>offre linguistique diversifiée </a:t>
            </a:r>
            <a:r>
              <a:rPr lang="fr-FR" sz="2100" i="1" dirty="0"/>
              <a:t>(LVA – LVB – LVC) ainsi que le développement de l’enseignement en langue  (DNL, discipline non linguistique, et ETLV, enseignement de technologique en langue vivante) participent à la </a:t>
            </a:r>
            <a:r>
              <a:rPr lang="fr-FR" sz="2100" b="1" i="1" dirty="0"/>
              <a:t>valorisation et l’attractivité de l’établissement</a:t>
            </a:r>
            <a:r>
              <a:rPr lang="fr-FR" sz="2100" i="1" dirty="0"/>
              <a:t>.</a:t>
            </a:r>
          </a:p>
          <a:p>
            <a:pPr>
              <a:spcBef>
                <a:spcPts val="0"/>
              </a:spcBef>
            </a:pPr>
            <a:r>
              <a:rPr lang="fr-FR" sz="2100" i="1" dirty="0" smtClean="0"/>
              <a:t>Le </a:t>
            </a:r>
            <a:r>
              <a:rPr lang="fr-FR" sz="2100" b="1" i="1" dirty="0"/>
              <a:t>contact</a:t>
            </a:r>
            <a:r>
              <a:rPr lang="fr-FR" sz="2100" i="1" dirty="0"/>
              <a:t> avec les LV, dans et hors la classe, ainsi que le développement </a:t>
            </a:r>
            <a:r>
              <a:rPr lang="fr-FR" sz="2100" b="1" i="1" dirty="0"/>
              <a:t>des mobilités </a:t>
            </a:r>
            <a:r>
              <a:rPr lang="fr-FR" sz="2100" i="1" dirty="0"/>
              <a:t>(individuelles, collectives et virtuelles) sont vivement encouragés. 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818308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458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Langues vivantes  </vt:lpstr>
      <vt:lpstr> Langues vivantes  2de et 1re générale et technologique Les objectifs, les principes  </vt:lpstr>
      <vt:lpstr>Langues vivantes  2de et 1re générale et technologique  Les grands axes de contenus</vt:lpstr>
      <vt:lpstr>Langues vivantes  2de et 1re générale et technologique  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Langues vivantes</dc:title>
  <dc:creator>Cecile Cazassus</dc:creator>
  <cp:lastModifiedBy>Michel Vignolles</cp:lastModifiedBy>
  <cp:revision>9</cp:revision>
  <dcterms:created xsi:type="dcterms:W3CDTF">2019-01-03T18:31:38Z</dcterms:created>
  <dcterms:modified xsi:type="dcterms:W3CDTF">2019-01-13T20:58:32Z</dcterms:modified>
</cp:coreProperties>
</file>