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8" r:id="rId8"/>
    <p:sldId id="279" r:id="rId9"/>
    <p:sldId id="267" r:id="rId10"/>
    <p:sldId id="264" r:id="rId11"/>
    <p:sldId id="265" r:id="rId12"/>
    <p:sldId id="277" r:id="rId13"/>
    <p:sldId id="278" r:id="rId14"/>
    <p:sldId id="266" r:id="rId15"/>
    <p:sldId id="271" r:id="rId16"/>
    <p:sldId id="280" r:id="rId17"/>
    <p:sldId id="281" r:id="rId18"/>
    <p:sldId id="272" r:id="rId19"/>
    <p:sldId id="273" r:id="rId20"/>
    <p:sldId id="270" r:id="rId21"/>
    <p:sldId id="276" r:id="rId22"/>
    <p:sldId id="282" r:id="rId23"/>
    <p:sldId id="283" r:id="rId24"/>
    <p:sldId id="275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24B2-79E8-42F3-811A-A6D55BC210C0}" type="datetimeFigureOut">
              <a:rPr lang="fr-FR" smtClean="0"/>
              <a:pPr/>
              <a:t>20/01/2013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B6B6-B7AB-4CB7-81AE-FC211B54F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24B2-79E8-42F3-811A-A6D55BC210C0}" type="datetimeFigureOut">
              <a:rPr lang="fr-FR" smtClean="0"/>
              <a:pPr/>
              <a:t>20/01/2013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B6B6-B7AB-4CB7-81AE-FC211B54F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24B2-79E8-42F3-811A-A6D55BC210C0}" type="datetimeFigureOut">
              <a:rPr lang="fr-FR" smtClean="0"/>
              <a:pPr/>
              <a:t>20/01/2013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B6B6-B7AB-4CB7-81AE-FC211B54F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24B2-79E8-42F3-811A-A6D55BC210C0}" type="datetimeFigureOut">
              <a:rPr lang="fr-FR" smtClean="0"/>
              <a:pPr/>
              <a:t>20/01/2013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B6B6-B7AB-4CB7-81AE-FC211B54F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24B2-79E8-42F3-811A-A6D55BC210C0}" type="datetimeFigureOut">
              <a:rPr lang="fr-FR" smtClean="0"/>
              <a:pPr/>
              <a:t>20/01/2013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B6B6-B7AB-4CB7-81AE-FC211B54F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24B2-79E8-42F3-811A-A6D55BC210C0}" type="datetimeFigureOut">
              <a:rPr lang="fr-FR" smtClean="0"/>
              <a:pPr/>
              <a:t>20/01/2013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B6B6-B7AB-4CB7-81AE-FC211B54F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24B2-79E8-42F3-811A-A6D55BC210C0}" type="datetimeFigureOut">
              <a:rPr lang="fr-FR" smtClean="0"/>
              <a:pPr/>
              <a:t>20/01/2013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B6B6-B7AB-4CB7-81AE-FC211B54F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24B2-79E8-42F3-811A-A6D55BC210C0}" type="datetimeFigureOut">
              <a:rPr lang="fr-FR" smtClean="0"/>
              <a:pPr/>
              <a:t>20/01/2013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B6B6-B7AB-4CB7-81AE-FC211B54F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24B2-79E8-42F3-811A-A6D55BC210C0}" type="datetimeFigureOut">
              <a:rPr lang="fr-FR" smtClean="0"/>
              <a:pPr/>
              <a:t>20/01/2013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B6B6-B7AB-4CB7-81AE-FC211B54F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24B2-79E8-42F3-811A-A6D55BC210C0}" type="datetimeFigureOut">
              <a:rPr lang="fr-FR" smtClean="0"/>
              <a:pPr/>
              <a:t>20/01/2013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B6B6-B7AB-4CB7-81AE-FC211B54F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E24B2-79E8-42F3-811A-A6D55BC210C0}" type="datetimeFigureOut">
              <a:rPr lang="fr-FR" smtClean="0"/>
              <a:pPr/>
              <a:t>20/01/2013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AB6B6-B7AB-4CB7-81AE-FC211B54F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E24B2-79E8-42F3-811A-A6D55BC210C0}" type="datetimeFigureOut">
              <a:rPr lang="fr-FR" smtClean="0"/>
              <a:pPr/>
              <a:t>20/01/2013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AB6B6-B7AB-4CB7-81AE-FC211B54F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L’évaluation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Formation des contractuels </a:t>
            </a:r>
          </a:p>
          <a:p>
            <a:r>
              <a:rPr lang="fr-FR" dirty="0" smtClean="0"/>
              <a:t>janvier 2013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2060"/>
                </a:solidFill>
                <a:latin typeface="Calibri"/>
              </a:rPr>
              <a:t>É</a:t>
            </a:r>
            <a:r>
              <a:rPr lang="fr-FR" dirty="0" smtClean="0">
                <a:solidFill>
                  <a:srgbClr val="002060"/>
                </a:solidFill>
              </a:rPr>
              <a:t>valuation  sommative</a:t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sz="4000" dirty="0" smtClean="0">
                <a:solidFill>
                  <a:srgbClr val="002060"/>
                </a:solidFill>
              </a:rPr>
              <a:t>(évaluation </a:t>
            </a:r>
            <a:r>
              <a:rPr lang="fr-FR" sz="4000" u="sng" dirty="0" smtClean="0">
                <a:solidFill>
                  <a:srgbClr val="002060"/>
                </a:solidFill>
              </a:rPr>
              <a:t>de</a:t>
            </a:r>
            <a:r>
              <a:rPr lang="fr-FR" sz="4000" dirty="0" smtClean="0">
                <a:solidFill>
                  <a:srgbClr val="002060"/>
                </a:solidFill>
              </a:rPr>
              <a:t> l’apprentissage</a:t>
            </a:r>
            <a:br>
              <a:rPr lang="fr-FR" sz="4000" dirty="0" smtClean="0">
                <a:solidFill>
                  <a:srgbClr val="002060"/>
                </a:solidFill>
              </a:rPr>
            </a:br>
            <a:r>
              <a:rPr lang="fr-FR" sz="4000" dirty="0" smtClean="0">
                <a:solidFill>
                  <a:srgbClr val="002060"/>
                </a:solidFill>
              </a:rPr>
              <a:t>ou « de certification »)</a:t>
            </a:r>
            <a:endParaRPr lang="fr-FR" sz="40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420888"/>
            <a:ext cx="8064896" cy="392129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Elle apparaît en fin d’une période d’apprentissage,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pour contrôler l’acquisition des savoir-faire et des compétences.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Elle a une fonction de bilan, afin de permettre 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une orientation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ou</a:t>
            </a:r>
          </a:p>
          <a:p>
            <a:pPr lvl="0"/>
            <a:r>
              <a:rPr lang="fr-FR" dirty="0" smtClean="0">
                <a:solidFill>
                  <a:srgbClr val="002060"/>
                </a:solidFill>
              </a:rPr>
              <a:t>une validation ou certification.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Quelques règles à respecter dans l’évaluation sommative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Toutes les trois semaines environ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Laisser du temps (une semaine ) entre la fin du cours et l’évaluation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Penser qu’un élève moyen doit pouvoir terminer le contrôle (donc c’est normal qu’un bon élève ait terminé avant…)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Varier les modalités (question de cours, vrai faux,-voir exemple suivant- QCM)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Eviter d’associer chaque fin de chapitre à un gros contrôle sur ce seul chapitre (voir exemple suivant)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rgbClr val="0070C0"/>
                </a:solidFill>
              </a:rPr>
              <a:t>Exemples  </a:t>
            </a:r>
            <a:r>
              <a:rPr lang="fr-FR" sz="3600" dirty="0" smtClean="0">
                <a:solidFill>
                  <a:srgbClr val="0070C0"/>
                </a:solidFill>
              </a:rPr>
              <a:t>de « vrai – faux »</a:t>
            </a:r>
            <a:endParaRPr lang="fr-F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340768"/>
                <a:ext cx="8856984" cy="478539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2800" dirty="0" smtClean="0">
                    <a:solidFill>
                      <a:srgbClr val="7030A0"/>
                    </a:solidFill>
                  </a:rPr>
                  <a:t>En seconde, thème équations de droites :</a:t>
                </a:r>
                <a:endParaRPr lang="fr-FR" sz="2800" dirty="0"/>
              </a:p>
              <a:p>
                <a:pPr marL="0" indent="0">
                  <a:buNone/>
                </a:pPr>
                <a:r>
                  <a:rPr lang="fr-FR" sz="2400" dirty="0" smtClean="0"/>
                  <a:t>  1) </a:t>
                </a:r>
                <a:r>
                  <a:rPr lang="fr-FR" sz="2400" dirty="0"/>
                  <a:t>Le point A(2;3) </a:t>
                </a:r>
                <a:r>
                  <a:rPr lang="fr-FR" sz="2400" dirty="0" smtClean="0"/>
                  <a:t>appartient  à </a:t>
                </a:r>
                <a:r>
                  <a:rPr lang="fr-FR" sz="2400" dirty="0"/>
                  <a:t>la droite d’équation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/>
                      </a:rPr>
                      <m:t>𝑦</m:t>
                    </m:r>
                    <m:r>
                      <a:rPr lang="fr-FR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fr-FR" sz="2400" b="0" i="1" smtClean="0">
                        <a:latin typeface="Cambria Math"/>
                      </a:rPr>
                      <m:t>𝑥</m:t>
                    </m:r>
                    <m:r>
                      <a:rPr lang="fr-FR" sz="24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fr-FR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400" dirty="0" smtClean="0"/>
                  <a:t>.</a:t>
                </a:r>
              </a:p>
              <a:p>
                <a:pPr marL="0" indent="0">
                  <a:buNone/>
                </a:pPr>
                <a:r>
                  <a:rPr lang="fr-FR" sz="2400" dirty="0" smtClean="0"/>
                  <a:t>  2) Les droites d’équation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/>
                      </a:rPr>
                      <m:t>𝑦</m:t>
                    </m:r>
                    <m:r>
                      <a:rPr lang="fr-FR" sz="2400" b="0" i="1" smtClean="0">
                        <a:latin typeface="Cambria Math"/>
                      </a:rPr>
                      <m:t>=−3</m:t>
                    </m:r>
                    <m:r>
                      <a:rPr lang="fr-FR" sz="2400" b="0" i="1" smtClean="0">
                        <a:latin typeface="Cambria Math"/>
                      </a:rPr>
                      <m:t>𝑥</m:t>
                    </m:r>
                    <m:r>
                      <a:rPr lang="fr-FR" sz="2400" b="0" i="1" smtClean="0">
                        <a:latin typeface="Cambria Math"/>
                      </a:rPr>
                      <m:t>+1 </m:t>
                    </m:r>
                  </m:oMath>
                </a14:m>
                <a:r>
                  <a:rPr lang="fr-FR" sz="2400" dirty="0" smtClean="0"/>
                  <a:t>et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/>
                      </a:rPr>
                      <m:t>𝑦</m:t>
                    </m:r>
                    <m:r>
                      <a:rPr lang="fr-FR" sz="2400" b="0" i="1" smtClean="0">
                        <a:latin typeface="Cambria Math"/>
                      </a:rPr>
                      <m:t>=−3+2</m:t>
                    </m:r>
                    <m:r>
                      <a:rPr lang="fr-FR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fr-FR" sz="2400" dirty="0" smtClean="0"/>
                  <a:t> sont                 parallèles.    </a:t>
                </a:r>
              </a:p>
              <a:p>
                <a:pPr marL="0" indent="0">
                  <a:buNone/>
                </a:pPr>
                <a:r>
                  <a:rPr lang="fr-FR" sz="2400" dirty="0" smtClean="0"/>
                  <a:t>   3) Si B(-1;3) appartient à une droite </a:t>
                </a:r>
                <a:r>
                  <a:rPr lang="fr-FR" sz="2400" i="1" dirty="0" smtClean="0"/>
                  <a:t>d </a:t>
                </a:r>
                <a:r>
                  <a:rPr lang="fr-FR" sz="2400" dirty="0" smtClean="0"/>
                  <a:t>alors </a:t>
                </a:r>
                <a:r>
                  <a:rPr lang="fr-FR" sz="2400" i="1" dirty="0" smtClean="0"/>
                  <a:t>d</a:t>
                </a:r>
                <a:r>
                  <a:rPr lang="fr-FR" sz="2400" dirty="0" smtClean="0"/>
                  <a:t> a pour équation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/>
                      </a:rPr>
                      <m:t>𝑦</m:t>
                    </m:r>
                    <m:r>
                      <a:rPr lang="fr-FR" sz="2400" b="0" i="1" smtClean="0">
                        <a:latin typeface="Cambria Math"/>
                      </a:rPr>
                      <m:t>=2</m:t>
                    </m:r>
                    <m:r>
                      <a:rPr lang="fr-FR" sz="2400" b="0" i="1" smtClean="0">
                        <a:latin typeface="Cambria Math"/>
                      </a:rPr>
                      <m:t>𝑥</m:t>
                    </m:r>
                    <m:r>
                      <a:rPr lang="fr-FR" sz="2400" b="0" i="1" smtClean="0">
                        <a:latin typeface="Cambria Math"/>
                      </a:rPr>
                      <m:t>+5</m:t>
                    </m:r>
                  </m:oMath>
                </a14:m>
                <a:r>
                  <a:rPr lang="fr-FR" sz="2400" i="1" dirty="0" smtClean="0"/>
                  <a:t>.</a:t>
                </a:r>
                <a:endParaRPr lang="fr-FR" sz="2400" dirty="0" smtClean="0"/>
              </a:p>
              <a:p>
                <a:pPr marL="0" indent="0">
                  <a:buNone/>
                </a:pPr>
                <a:r>
                  <a:rPr lang="fr-FR" sz="2400" dirty="0" smtClean="0"/>
                  <a:t>4) Les droites </a:t>
                </a:r>
                <a:r>
                  <a:rPr lang="fr-FR" sz="2400" i="1" dirty="0" smtClean="0"/>
                  <a:t>d</a:t>
                </a:r>
                <a:r>
                  <a:rPr lang="fr-FR" sz="2400" dirty="0" smtClean="0"/>
                  <a:t> :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/>
                      </a:rPr>
                      <m:t>𝑦</m:t>
                    </m:r>
                    <m:r>
                      <a:rPr lang="fr-FR" sz="2400" b="0" i="1" smtClean="0">
                        <a:latin typeface="Cambria Math"/>
                      </a:rPr>
                      <m:t>=−</m:t>
                    </m:r>
                    <m:r>
                      <a:rPr lang="fr-FR" sz="2400" b="0" i="1" smtClean="0">
                        <a:latin typeface="Cambria Math"/>
                      </a:rPr>
                      <m:t>𝑥</m:t>
                    </m:r>
                    <m:r>
                      <a:rPr lang="fr-FR" sz="2400" b="0" i="1" smtClean="0">
                        <a:latin typeface="Cambria Math"/>
                      </a:rPr>
                      <m:t>+5</m:t>
                    </m:r>
                  </m:oMath>
                </a14:m>
                <a:r>
                  <a:rPr lang="fr-FR" sz="2400" dirty="0" smtClean="0"/>
                  <a:t>et </a:t>
                </a:r>
                <a:r>
                  <a:rPr lang="fr-FR" sz="2400" i="1" dirty="0" smtClean="0"/>
                  <a:t>d’</a:t>
                </a:r>
                <a:r>
                  <a:rPr lang="fr-FR" sz="2400" dirty="0" smtClean="0"/>
                  <a:t> :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/>
                      </a:rPr>
                      <m:t>𝑦</m:t>
                    </m:r>
                    <m:r>
                      <a:rPr lang="fr-FR" sz="2400" b="0" i="1" smtClean="0">
                        <a:latin typeface="Cambria Math"/>
                      </a:rPr>
                      <m:t>=−2</m:t>
                    </m:r>
                    <m:r>
                      <a:rPr lang="fr-FR" sz="2400" b="0" i="1" smtClean="0">
                        <a:latin typeface="Cambria Math"/>
                      </a:rPr>
                      <m:t>𝑥</m:t>
                    </m:r>
                    <m:r>
                      <a:rPr lang="fr-FR" sz="2400" b="0" i="1" smtClean="0">
                        <a:latin typeface="Cambria Math"/>
                      </a:rPr>
                      <m:t>−10</m:t>
                    </m:r>
                  </m:oMath>
                </a14:m>
                <a:r>
                  <a:rPr lang="fr-FR" sz="2400" dirty="0" smtClean="0"/>
                  <a:t>sont sécantes en C(-15;20).</a:t>
                </a:r>
              </a:p>
              <a:p>
                <a:pPr marL="0" indent="0">
                  <a:buNone/>
                </a:pPr>
                <a:r>
                  <a:rPr lang="fr-FR" sz="2400" dirty="0" smtClean="0"/>
                  <a:t>5) Si E(-3;-5) et F(2;7) appartiennent à une droite </a:t>
                </a:r>
                <a:r>
                  <a:rPr lang="fr-FR" sz="2400" i="1" dirty="0" smtClean="0"/>
                  <a:t>d </a:t>
                </a:r>
                <a:r>
                  <a:rPr lang="fr-FR" sz="2400" dirty="0" smtClean="0"/>
                  <a:t>alors </a:t>
                </a:r>
                <a:r>
                  <a:rPr lang="fr-FR" sz="2400" i="1" dirty="0" smtClean="0"/>
                  <a:t>d</a:t>
                </a:r>
                <a:r>
                  <a:rPr lang="fr-FR" sz="2400" dirty="0" smtClean="0"/>
                  <a:t> a pour équation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/>
                      </a:rPr>
                      <m:t>𝑦</m:t>
                    </m:r>
                    <m:r>
                      <a:rPr lang="fr-FR" sz="2400" b="0" i="1" smtClean="0">
                        <a:latin typeface="Cambria Math"/>
                      </a:rPr>
                      <m:t>=2</m:t>
                    </m:r>
                    <m:r>
                      <a:rPr lang="fr-FR" sz="2400" b="0" i="1" smtClean="0">
                        <a:latin typeface="Cambria Math"/>
                      </a:rPr>
                      <m:t>𝑥</m:t>
                    </m:r>
                    <m:r>
                      <a:rPr lang="fr-FR" sz="2400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fr-FR" sz="2400" i="1" dirty="0" smtClean="0"/>
                  <a:t>.</a:t>
                </a:r>
              </a:p>
              <a:p>
                <a:pPr marL="0" indent="0">
                  <a:buNone/>
                </a:pPr>
                <a:endParaRPr lang="fr-FR" sz="2400" i="1" dirty="0"/>
              </a:p>
              <a:p>
                <a:pPr marL="0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340768"/>
                <a:ext cx="8856984" cy="4785395"/>
              </a:xfrm>
              <a:blipFill rotWithShape="1">
                <a:blip r:embed="rId2"/>
                <a:stretch>
                  <a:fillRect l="-1376" t="-1146" r="-178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454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988" y="938213"/>
            <a:ext cx="7820025" cy="49815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6077"/>
            <a:ext cx="7929617" cy="6617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1000100" y="2357430"/>
            <a:ext cx="27011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accent1"/>
                </a:solidFill>
              </a:rPr>
              <a:t>Ce qu’on ne devrait </a:t>
            </a:r>
          </a:p>
          <a:p>
            <a:r>
              <a:rPr lang="fr-FR" sz="3200" dirty="0" smtClean="0">
                <a:solidFill>
                  <a:schemeClr val="accent1"/>
                </a:solidFill>
              </a:rPr>
              <a:t>pas rencontrer</a:t>
            </a:r>
            <a:endParaRPr lang="fr-FR" sz="3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/>
                </a:solidFill>
                <a:latin typeface="Calibri"/>
              </a:rPr>
              <a:t>Évaluation normative 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136904" cy="496855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fr-FR" dirty="0" smtClean="0">
                <a:solidFill>
                  <a:srgbClr val="002060"/>
                </a:solidFill>
              </a:rPr>
              <a:t>	La performance d’un élève se réfère à une échelle graduée de notes ou est comparée à celle des autres personnes d’un groupe de référence.</a:t>
            </a:r>
          </a:p>
          <a:p>
            <a:pPr lvl="0">
              <a:buNone/>
            </a:pPr>
            <a:r>
              <a:rPr lang="fr-FR" dirty="0" smtClean="0">
                <a:solidFill>
                  <a:srgbClr val="002060"/>
                </a:solidFill>
              </a:rPr>
              <a:t>	Les résultats sont confrontés à une norme, à une référence (moyenne d’un groupe, niveau de performance, minimum ou un maximum, etc.)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Méthode qui a une certaine efficacité car un grand nombre d’élèves ne travaillent que lorsqu’il y a une note à la clé.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Mais  :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r>
              <a:rPr lang="fr-FR" b="1" i="1" dirty="0" smtClean="0">
                <a:solidFill>
                  <a:srgbClr val="002060"/>
                </a:solidFill>
              </a:rPr>
              <a:t>	Ces notes sont-elles des preuves irréfutables des acquis des élèves ?</a:t>
            </a:r>
            <a:endParaRPr lang="fr-FR" dirty="0" smtClean="0">
              <a:solidFill>
                <a:srgbClr val="002060"/>
              </a:solidFill>
            </a:endParaRPr>
          </a:p>
          <a:p>
            <a:pPr lvl="0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92896"/>
            <a:ext cx="437291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124744"/>
            <a:ext cx="8291264" cy="12527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On fabrique des bijoux à l'aide de triangles qui ont tous la même forme. Certains triangles sont en verre et les autres sont en métal.</a:t>
            </a:r>
          </a:p>
          <a:p>
            <a:pPr marL="0" indent="0"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Trois exemples de bijoux sont donnés ci-dessous. Les triangles en verre sont représentés en blanc ; ceux en métal sont représentés en gris.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780928"/>
            <a:ext cx="1546702" cy="591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611560" y="4005064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Tous les triangles en métal ont le même prix. Tous les triangles en verre ont le même prix.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Le bijou n° 1 revient à 11 € ; le bijou n° 2 revient à 9,10 €.</a:t>
            </a:r>
          </a:p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A combien revient le bijou n° 3 ?</a:t>
            </a:r>
          </a:p>
          <a:p>
            <a:r>
              <a:rPr lang="fr-FR" sz="1600" b="1" i="1" dirty="0" smtClean="0">
                <a:latin typeface="Times New Roman" pitchFamily="18" charset="0"/>
                <a:cs typeface="Times New Roman" pitchFamily="18" charset="0"/>
              </a:rPr>
              <a:t>Si le travail n’est pas terminé, laisser tout de même une trace de la recherche. Elle sera prise en compte dans la notation.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539552" y="5589240"/>
            <a:ext cx="8496944" cy="764704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None/>
            </a:pPr>
            <a:r>
              <a:rPr lang="fr-FR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 mise en place d’une démarche correcte, même si elle n’aboutit pas, est comptabilisée</a:t>
            </a:r>
            <a:endParaRPr lang="fr-FR" sz="1800" b="1" dirty="0" smtClean="0">
              <a:solidFill>
                <a:srgbClr val="0000FF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  <a:buNone/>
            </a:pPr>
            <a:r>
              <a:rPr lang="fr-FR" sz="1800" b="1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acquis: 39 %		</a:t>
            </a:r>
            <a:r>
              <a:rPr lang="fr-FR" sz="1800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1800" b="1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non acquis: 24 %</a:t>
            </a:r>
            <a:r>
              <a:rPr lang="fr-FR" sz="1800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			</a:t>
            </a:r>
            <a:r>
              <a:rPr lang="fr-FR" sz="1800" b="1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non abordé : 38 %</a:t>
            </a:r>
            <a:endParaRPr lang="fr-FR" sz="1800" dirty="0" smtClean="0">
              <a:solidFill>
                <a:srgbClr val="0000FF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DNB 2010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8640"/>
            <a:ext cx="63817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980728"/>
            <a:ext cx="65436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323528" y="2606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Copie 1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95536" y="31409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Copie 2</a:t>
            </a:r>
            <a:endParaRPr lang="fr-FR" dirty="0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4" cstate="print"/>
          <a:srcRect r="5333"/>
          <a:stretch>
            <a:fillRect/>
          </a:stretch>
        </p:blipFill>
        <p:spPr bwMode="auto">
          <a:xfrm>
            <a:off x="1979712" y="3068960"/>
            <a:ext cx="5112568" cy="205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5157192"/>
            <a:ext cx="5364261" cy="141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Evaluation </a:t>
            </a:r>
            <a:r>
              <a:rPr lang="fr-FR" dirty="0" err="1" smtClean="0">
                <a:solidFill>
                  <a:schemeClr val="accent1"/>
                </a:solidFill>
              </a:rPr>
              <a:t>critériée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Evaluation du degré d’acquisition d’une compétence de l’élève selon un certain nombre de critères (connus de l’élève)  par exemple :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L’exactitude (ou correction)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La pertinence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La cohérence (ou logique)…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Ces critères se manifestent par des indicateurs qui différent d’une situation, d’un exercice à l’autre (voir exemple suivant)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En général quatre degrés d’acquisition (très satisfaisant, satisfaisant, insuffisant, très insuffisant)</a:t>
            </a:r>
            <a:endParaRPr 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Evaluer l’oral en mathématique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8867"/>
            <a:ext cx="8229600" cy="378621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Exemple de situation : les figures téléphonées en sixième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Critères retenus :  l’exactitude et la logique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Indicateur pour l’exactitude : la ou les phrases énoncées oralement permettent de construire la figure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Indicateur pour la  logique : les phrases ont été énoncées dans le bon ordre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571604" y="1357298"/>
            <a:ext cx="67372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tx2"/>
                </a:solidFill>
              </a:rPr>
              <a:t>Ne pas confondre oral et participation !</a:t>
            </a:r>
            <a:endParaRPr lang="fr-FR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928662" y="1428737"/>
            <a:ext cx="7715304" cy="342902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fr-FR" dirty="0" smtClean="0">
                <a:solidFill>
                  <a:srgbClr val="002060"/>
                </a:solidFill>
              </a:rPr>
              <a:t>« </a:t>
            </a:r>
            <a:r>
              <a:rPr lang="fr-FR" b="1" dirty="0">
                <a:solidFill>
                  <a:srgbClr val="002060"/>
                </a:solidFill>
              </a:rPr>
              <a:t>É</a:t>
            </a:r>
            <a:r>
              <a:rPr lang="fr-FR" b="1" dirty="0" smtClean="0">
                <a:solidFill>
                  <a:srgbClr val="002060"/>
                </a:solidFill>
              </a:rPr>
              <a:t>valuer</a:t>
            </a:r>
            <a:r>
              <a:rPr lang="fr-FR" dirty="0" smtClean="0">
                <a:solidFill>
                  <a:srgbClr val="002060"/>
                </a:solidFill>
              </a:rPr>
              <a:t>, c’est mesurer la valeur </a:t>
            </a:r>
          </a:p>
          <a:p>
            <a:pPr algn="ctr">
              <a:buNone/>
            </a:pPr>
            <a:r>
              <a:rPr lang="fr-FR" dirty="0" smtClean="0">
                <a:solidFill>
                  <a:srgbClr val="002060"/>
                </a:solidFill>
              </a:rPr>
              <a:t>de quelque chose ou de quelqu’un </a:t>
            </a:r>
          </a:p>
          <a:p>
            <a:pPr algn="ctr">
              <a:buNone/>
            </a:pPr>
            <a:r>
              <a:rPr lang="fr-FR" dirty="0" smtClean="0">
                <a:solidFill>
                  <a:srgbClr val="002060"/>
                </a:solidFill>
              </a:rPr>
              <a:t>en fonction de critères </a:t>
            </a:r>
          </a:p>
          <a:p>
            <a:pPr algn="ctr">
              <a:buNone/>
            </a:pPr>
            <a:r>
              <a:rPr lang="fr-FR" dirty="0" smtClean="0">
                <a:solidFill>
                  <a:srgbClr val="002060"/>
                </a:solidFill>
              </a:rPr>
              <a:t>pour lesquels on définit </a:t>
            </a:r>
          </a:p>
          <a:p>
            <a:pPr algn="ctr">
              <a:buNone/>
            </a:pPr>
            <a:r>
              <a:rPr lang="fr-FR" dirty="0" smtClean="0">
                <a:solidFill>
                  <a:srgbClr val="002060"/>
                </a:solidFill>
              </a:rPr>
              <a:t>des échelles de mesure »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500" dirty="0">
                <a:solidFill>
                  <a:schemeClr val="accent1">
                    <a:lumMod val="50000"/>
                  </a:schemeClr>
                </a:solidFill>
              </a:rPr>
              <a:t>1- La maîtrise de la langue française.</a:t>
            </a:r>
          </a:p>
          <a:p>
            <a:pPr>
              <a:lnSpc>
                <a:spcPct val="90000"/>
              </a:lnSpc>
            </a:pPr>
            <a:r>
              <a:rPr lang="fr-FR" sz="2500" dirty="0">
                <a:solidFill>
                  <a:schemeClr val="accent1">
                    <a:lumMod val="50000"/>
                  </a:schemeClr>
                </a:solidFill>
              </a:rPr>
              <a:t>2- La pratique d’une langue vivante.</a:t>
            </a:r>
          </a:p>
          <a:p>
            <a:pPr>
              <a:lnSpc>
                <a:spcPct val="90000"/>
              </a:lnSpc>
            </a:pPr>
            <a:r>
              <a:rPr lang="fr-FR" sz="2500" dirty="0">
                <a:solidFill>
                  <a:schemeClr val="accent1"/>
                </a:solidFill>
              </a:rPr>
              <a:t>3- Les principaux éléments de mathématiques et la culture scientifique et technologique.</a:t>
            </a:r>
          </a:p>
          <a:p>
            <a:pPr>
              <a:lnSpc>
                <a:spcPct val="90000"/>
              </a:lnSpc>
            </a:pPr>
            <a:r>
              <a:rPr lang="fr-FR" sz="2500" dirty="0">
                <a:solidFill>
                  <a:schemeClr val="accent1">
                    <a:lumMod val="50000"/>
                  </a:schemeClr>
                </a:solidFill>
              </a:rPr>
              <a:t>4- La maîtrise des techniques usuelles de l’information et de la communication.</a:t>
            </a:r>
          </a:p>
          <a:p>
            <a:pPr>
              <a:lnSpc>
                <a:spcPct val="90000"/>
              </a:lnSpc>
            </a:pPr>
            <a:r>
              <a:rPr lang="fr-FR" sz="2500" dirty="0">
                <a:solidFill>
                  <a:schemeClr val="accent1">
                    <a:lumMod val="50000"/>
                  </a:schemeClr>
                </a:solidFill>
              </a:rPr>
              <a:t>5- La culture humaniste.</a:t>
            </a:r>
          </a:p>
          <a:p>
            <a:pPr>
              <a:lnSpc>
                <a:spcPct val="90000"/>
              </a:lnSpc>
            </a:pPr>
            <a:r>
              <a:rPr lang="fr-FR" sz="2500" dirty="0">
                <a:solidFill>
                  <a:schemeClr val="accent1">
                    <a:lumMod val="50000"/>
                  </a:schemeClr>
                </a:solidFill>
              </a:rPr>
              <a:t>6- Les compétences sociales et civiques.</a:t>
            </a:r>
          </a:p>
          <a:p>
            <a:pPr>
              <a:lnSpc>
                <a:spcPct val="90000"/>
              </a:lnSpc>
            </a:pPr>
            <a:r>
              <a:rPr lang="fr-FR" sz="2500" dirty="0">
                <a:solidFill>
                  <a:schemeClr val="accent1">
                    <a:lumMod val="50000"/>
                  </a:schemeClr>
                </a:solidFill>
              </a:rPr>
              <a:t>7- L’autonomie et l’initiative.</a:t>
            </a:r>
          </a:p>
          <a:p>
            <a:endParaRPr lang="fr-FR" sz="2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93750"/>
            <a:ext cx="8229600" cy="623888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solidFill>
                  <a:schemeClr val="accent1"/>
                </a:solidFill>
              </a:rPr>
              <a:t>Au collège : Les </a:t>
            </a:r>
            <a:r>
              <a:rPr lang="fr-FR" sz="4000" dirty="0">
                <a:solidFill>
                  <a:schemeClr val="accent1"/>
                </a:solidFill>
              </a:rPr>
              <a:t>sept grandes compétences </a:t>
            </a:r>
            <a:br>
              <a:rPr lang="fr-FR" sz="4000" dirty="0">
                <a:solidFill>
                  <a:schemeClr val="accent1"/>
                </a:solidFill>
              </a:rPr>
            </a:br>
            <a:r>
              <a:rPr lang="fr-FR" sz="4000" dirty="0">
                <a:solidFill>
                  <a:schemeClr val="accent1"/>
                </a:solidFill>
              </a:rPr>
              <a:t>du </a:t>
            </a:r>
            <a:r>
              <a:rPr lang="fr-FR" sz="4000" dirty="0" smtClean="0">
                <a:solidFill>
                  <a:schemeClr val="accent1"/>
                </a:solidFill>
              </a:rPr>
              <a:t>socle commun de connaissances de compétences et de culture</a:t>
            </a:r>
            <a:endParaRPr lang="fr-FR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939784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1"/>
                </a:solidFill>
              </a:rPr>
              <a:t>A la fin de la scolarité obligatoire : le palier 3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Dans la compétence 3</a:t>
            </a:r>
          </a:p>
          <a:p>
            <a:pPr>
              <a:buFont typeface="Wingdings" pitchFamily="2" charset="2"/>
              <a:buChar char="q"/>
            </a:pPr>
            <a:r>
              <a:rPr lang="fr-FR" sz="2800" dirty="0" smtClean="0"/>
              <a:t>Résoudre des problèmes : </a:t>
            </a:r>
          </a:p>
          <a:p>
            <a:pPr lvl="1"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tx2"/>
                </a:solidFill>
              </a:rPr>
              <a:t>Rechercher extraire et organiser l’information</a:t>
            </a:r>
          </a:p>
          <a:p>
            <a:pPr lvl="1"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tx2"/>
                </a:solidFill>
              </a:rPr>
              <a:t>Réaliser, calculer, appliquer des consignes</a:t>
            </a:r>
          </a:p>
          <a:p>
            <a:pPr lvl="1"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tx2"/>
                </a:solidFill>
              </a:rPr>
              <a:t>Raisonner, argumenter, démontrer</a:t>
            </a:r>
          </a:p>
          <a:p>
            <a:pPr lvl="1">
              <a:buFont typeface="Courier New" pitchFamily="49" charset="0"/>
              <a:buChar char="o"/>
            </a:pPr>
            <a:r>
              <a:rPr lang="fr-FR" sz="2400" dirty="0" smtClean="0">
                <a:solidFill>
                  <a:schemeClr val="tx2"/>
                </a:solidFill>
              </a:rPr>
              <a:t>Présenter la démarche, les résultats obtenus, communiquer </a:t>
            </a:r>
            <a:endParaRPr lang="fr-FR" sz="2400" dirty="0" smtClean="0"/>
          </a:p>
          <a:p>
            <a:pPr>
              <a:buFont typeface="Wingdings" pitchFamily="2" charset="2"/>
              <a:buChar char="q"/>
            </a:pPr>
            <a:r>
              <a:rPr lang="fr-FR" sz="2800" dirty="0" smtClean="0"/>
              <a:t>Savoir utiliser ses connaissances en mathématiques :</a:t>
            </a:r>
          </a:p>
          <a:p>
            <a:pPr marL="717550" lvl="2" indent="0">
              <a:buFont typeface="Courier New" pitchFamily="49" charset="0"/>
              <a:buChar char="o"/>
            </a:pPr>
            <a:r>
              <a:rPr lang="fr-FR" smtClean="0">
                <a:solidFill>
                  <a:schemeClr val="tx2"/>
                </a:solidFill>
              </a:rPr>
              <a:t>  Organisation </a:t>
            </a:r>
            <a:r>
              <a:rPr lang="fr-FR" dirty="0" smtClean="0">
                <a:solidFill>
                  <a:schemeClr val="tx2"/>
                </a:solidFill>
              </a:rPr>
              <a:t>et gestion de données</a:t>
            </a:r>
          </a:p>
          <a:p>
            <a:pPr marL="717550" lvl="2" indent="196850">
              <a:buFont typeface="Courier New" pitchFamily="49" charset="0"/>
              <a:buChar char="o"/>
            </a:pPr>
            <a:r>
              <a:rPr lang="fr-FR" dirty="0" smtClean="0">
                <a:solidFill>
                  <a:schemeClr val="tx2"/>
                </a:solidFill>
              </a:rPr>
              <a:t> Nombres et calculs</a:t>
            </a:r>
          </a:p>
          <a:p>
            <a:pPr marL="717550" lvl="2" indent="196850">
              <a:buFont typeface="Courier New" pitchFamily="49" charset="0"/>
              <a:buChar char="o"/>
            </a:pPr>
            <a:r>
              <a:rPr lang="fr-FR" dirty="0" smtClean="0">
                <a:solidFill>
                  <a:schemeClr val="tx2"/>
                </a:solidFill>
              </a:rPr>
              <a:t> Géométrie</a:t>
            </a:r>
          </a:p>
          <a:p>
            <a:pPr marL="717550" lvl="2" indent="196850">
              <a:buFont typeface="Courier New" pitchFamily="49" charset="0"/>
              <a:buChar char="o"/>
            </a:pPr>
            <a:r>
              <a:rPr lang="fr-FR" dirty="0" smtClean="0">
                <a:solidFill>
                  <a:schemeClr val="tx2"/>
                </a:solidFill>
              </a:rPr>
              <a:t> Grandeurs et mesures</a:t>
            </a:r>
            <a:endParaRPr lang="fr-FR" dirty="0" smtClean="0"/>
          </a:p>
          <a:p>
            <a:r>
              <a:rPr lang="fr-FR" b="1" dirty="0" smtClean="0">
                <a:solidFill>
                  <a:schemeClr val="tx2"/>
                </a:solidFill>
              </a:rPr>
              <a:t>Mais aussi dans la compétence 4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Utiliser les TIC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Et dans la compétence 7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S’engager dans son travail, être autonome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DNB 2012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978896" cy="1972816"/>
          </a:xfrm>
        </p:spPr>
        <p:txBody>
          <a:bodyPr>
            <a:normAutofit fontScale="925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r-FR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Activités géométriques	Exercice 1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 dessin ci-contre représente une figure composée d’un carré ABCD et d’un rectangle DEFG. 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 est un point du segment [AD].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 est un point du segment [DG].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Dans cette figure la longueur AB peut varier mais on a toujours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: AE = 15 cm et CG = 25 cm.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7544" y="6093296"/>
            <a:ext cx="8496944" cy="432048"/>
          </a:xfrm>
        </p:spPr>
        <p:txBody>
          <a:bodyPr>
            <a:normAutofit fontScale="92500"/>
          </a:bodyPr>
          <a:lstStyle/>
          <a:p>
            <a:pPr>
              <a:spcAft>
                <a:spcPts val="0"/>
              </a:spcAft>
              <a:buNone/>
            </a:pPr>
            <a:r>
              <a:rPr lang="fr-FR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démarche correcte : 14,5 %</a:t>
            </a:r>
            <a:r>
              <a:rPr lang="fr-FR" sz="1800" dirty="0" smtClean="0">
                <a:latin typeface="Times New Roman"/>
                <a:ea typeface="Times New Roman"/>
              </a:rPr>
              <a:t> 	</a:t>
            </a:r>
            <a:r>
              <a:rPr lang="fr-FR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démarche incorrecte : 34,5 %</a:t>
            </a:r>
            <a:r>
              <a:rPr lang="fr-FR" sz="1800" dirty="0" smtClean="0">
                <a:latin typeface="Times New Roman"/>
                <a:ea typeface="Times New Roman"/>
              </a:rPr>
              <a:t> 	</a:t>
            </a:r>
            <a:r>
              <a:rPr lang="fr-FR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non abordé : 51 %</a:t>
            </a:r>
            <a:endParaRPr lang="fr-FR" sz="1800" dirty="0" smtClean="0">
              <a:latin typeface="Times New Roman"/>
              <a:ea typeface="Times New Roman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628800"/>
            <a:ext cx="3025527" cy="201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611560" y="3573016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6700" algn="l"/>
              </a:tabLst>
            </a:pP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Dans cette question on suppose que :  AB = 40 cm </a:t>
            </a:r>
            <a:b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a)	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Calculer l'aire du carré ABCD.</a:t>
            </a:r>
            <a:b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Calculer l'aire du rectangle DEFG.</a:t>
            </a:r>
          </a:p>
          <a:p>
            <a:pPr lvl="0">
              <a:tabLst>
                <a:tab pos="266700" algn="l"/>
              </a:tabLst>
            </a:pPr>
            <a:r>
              <a:rPr lang="fr-FR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Peut-on trouver la longueur AB de sorte que l'aire du carré ABCD soit égale à l'aire du rectangle DEFG ? </a:t>
            </a:r>
            <a:b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 oui, calculer AB. Si non, expliquer pourquoi. </a:t>
            </a:r>
          </a:p>
          <a:p>
            <a:pPr lvl="0"/>
            <a:r>
              <a:rPr lang="fr-FR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 le travail n’est pas terminé, laisser tout de même une trace de la recherche. Elle sera prise en compte dans la notation.</a:t>
            </a:r>
            <a:endParaRPr lang="fr-FR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23528" y="476672"/>
          <a:ext cx="8496944" cy="2743200"/>
        </p:xfrm>
        <a:graphic>
          <a:graphicData uri="http://schemas.openxmlformats.org/drawingml/2006/table">
            <a:tbl>
              <a:tblPr/>
              <a:tblGrid>
                <a:gridCol w="2404182"/>
                <a:gridCol w="1388046"/>
                <a:gridCol w="4704716"/>
              </a:tblGrid>
              <a:tr h="548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Exercice 1 (5 pts)</a:t>
                      </a: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Question 2</a:t>
                      </a: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Éléments de correction</a:t>
                      </a: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Commentaires</a:t>
                      </a:r>
                      <a:endParaRPr lang="fr-F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4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2.5pts : (1 pt pour une conclusion cohérente, 1 pt pour l’écriture d’une équation .. .)</a:t>
                      </a: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Oui : </a:t>
                      </a:r>
                      <a:endParaRPr lang="fr-F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AB = 37,5 cm</a:t>
                      </a:r>
                      <a:endParaRPr lang="fr-FR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Les compétences évaluées sont celles de la résolution de problème.  </a:t>
                      </a: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Compréhension de la situation montrée par des essais, une algébrisation …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Élaboration d’une stratégie (tâtonnement, algébrisation et obtention d’une équation).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Maîtrise technique (montrée par exemple par une étape aboutie de calcul algébrique).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Conclusion en cohérence.</a:t>
                      </a:r>
                      <a:endParaRPr lang="fr-FR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323528" y="3501008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Quelques questions posées par les correcteurs :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Nous ne voyons pas comment repartir les 2,5points.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 0,5 pt pour "Oui" ?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Si l'élève utilise une mauvaise équation ( par rapport au problème posé ) et donne la réponse exacte de son équation, nous pensons lui accorder 1pt ( sur 2 ). Qu'en pensez-vous ?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 Doit-on mettre 1 pt quelle que soit l'équation ? (exemple: </a:t>
            </a:r>
            <a:r>
              <a:rPr lang="fr-FR" sz="1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= 1625). 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 Que doit-on comprendre pour  "1 point pour l'écriture d'une équation..."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 Qu'entendez-vous par conclusion cohérente ? par exemple AB = 20 cm ...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accent1"/>
                </a:solidFill>
              </a:rPr>
              <a:t>Au lycée : les  six compétences à évaluer en mathématiques  sur le livret scolaire 2013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Maîtriser les connaissances exigibles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Mettre en œuvre une recherche de façon autonome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Mener des raisonnements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Avoir une attitude critique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Utiliser les outils logiciels pour résoudre des problèmes de mathématiques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Communiquer à l’écrit et à l’oral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On distingue généralement :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- l’évaluation </a:t>
            </a:r>
            <a:r>
              <a:rPr lang="fr-FR" sz="3600" dirty="0" smtClean="0">
                <a:solidFill>
                  <a:schemeClr val="accent1"/>
                </a:solidFill>
              </a:rPr>
              <a:t>diagnostique ou prédictive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- l’évaluation </a:t>
            </a:r>
            <a:r>
              <a:rPr lang="fr-FR" sz="3600" dirty="0" smtClean="0">
                <a:solidFill>
                  <a:schemeClr val="accent1"/>
                </a:solidFill>
              </a:rPr>
              <a:t>formative</a:t>
            </a:r>
            <a:endParaRPr lang="fr-FR" sz="3600" dirty="0">
              <a:solidFill>
                <a:schemeClr val="accent1"/>
              </a:solidFill>
            </a:endParaRPr>
          </a:p>
          <a:p>
            <a:r>
              <a:rPr lang="fr-FR" sz="3600" dirty="0" smtClean="0">
                <a:solidFill>
                  <a:srgbClr val="002060"/>
                </a:solidFill>
              </a:rPr>
              <a:t>- l’évaluation </a:t>
            </a:r>
            <a:r>
              <a:rPr lang="fr-FR" sz="3600" dirty="0" smtClean="0">
                <a:solidFill>
                  <a:schemeClr val="accent1"/>
                </a:solidFill>
              </a:rPr>
              <a:t>sommative ou certificative</a:t>
            </a:r>
            <a:endParaRPr lang="fr-FR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Évaluation diagnostique</a:t>
            </a:r>
            <a:br>
              <a:rPr lang="fr-FR" sz="3600" dirty="0" smtClean="0">
                <a:solidFill>
                  <a:srgbClr val="002060"/>
                </a:solidFill>
              </a:rPr>
            </a:br>
            <a:r>
              <a:rPr lang="fr-FR" sz="3600" dirty="0" smtClean="0">
                <a:solidFill>
                  <a:srgbClr val="002060"/>
                </a:solidFill>
              </a:rPr>
              <a:t>(ou prédictive)</a:t>
            </a:r>
            <a:endParaRPr lang="fr-FR" sz="36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71612"/>
            <a:ext cx="8229600" cy="494319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fr-FR" sz="2600" dirty="0" smtClean="0">
                <a:solidFill>
                  <a:srgbClr val="002060"/>
                </a:solidFill>
              </a:rPr>
              <a:t>Exemples : contrôles de début d’année, évaluations nationales de masse …</a:t>
            </a:r>
          </a:p>
          <a:p>
            <a:r>
              <a:rPr lang="fr-FR" sz="2600" dirty="0" smtClean="0">
                <a:solidFill>
                  <a:srgbClr val="002060"/>
                </a:solidFill>
              </a:rPr>
              <a:t>Au début d’une année, d’un chapitre …</a:t>
            </a:r>
          </a:p>
          <a:p>
            <a:r>
              <a:rPr lang="fr-FR" sz="2600" dirty="0" smtClean="0">
                <a:solidFill>
                  <a:srgbClr val="002060"/>
                </a:solidFill>
              </a:rPr>
              <a:t>État des lieux : </a:t>
            </a:r>
            <a:endParaRPr lang="fr-FR" sz="2600" dirty="0">
              <a:solidFill>
                <a:srgbClr val="002060"/>
              </a:solidFill>
            </a:endParaRPr>
          </a:p>
          <a:p>
            <a:pPr lvl="1"/>
            <a:r>
              <a:rPr lang="fr-FR" sz="2600" dirty="0" smtClean="0">
                <a:solidFill>
                  <a:srgbClr val="002060"/>
                </a:solidFill>
              </a:rPr>
              <a:t>Que  savent-ils déjà ? </a:t>
            </a:r>
            <a:endParaRPr lang="fr-FR" sz="2600" dirty="0">
              <a:solidFill>
                <a:srgbClr val="002060"/>
              </a:solidFill>
            </a:endParaRPr>
          </a:p>
          <a:p>
            <a:pPr lvl="1"/>
            <a:r>
              <a:rPr lang="fr-FR" sz="2600" dirty="0" smtClean="0">
                <a:solidFill>
                  <a:srgbClr val="002060"/>
                </a:solidFill>
              </a:rPr>
              <a:t>Sur quelles compétences peut-on compter ?</a:t>
            </a:r>
          </a:p>
          <a:p>
            <a:pPr lvl="1"/>
            <a:r>
              <a:rPr lang="fr-FR" sz="2600" dirty="0" smtClean="0">
                <a:solidFill>
                  <a:srgbClr val="002060"/>
                </a:solidFill>
              </a:rPr>
              <a:t>Les acquis préalables nécessaires</a:t>
            </a:r>
            <a:r>
              <a:rPr lang="fr-FR" sz="2600" dirty="0">
                <a:solidFill>
                  <a:srgbClr val="002060"/>
                </a:solidFill>
              </a:rPr>
              <a:t> </a:t>
            </a:r>
            <a:r>
              <a:rPr lang="fr-FR" sz="2600" dirty="0" smtClean="0">
                <a:solidFill>
                  <a:srgbClr val="002060"/>
                </a:solidFill>
              </a:rPr>
              <a:t>sont-ils bien en place ?</a:t>
            </a:r>
          </a:p>
          <a:p>
            <a:r>
              <a:rPr lang="fr-FR" sz="2600" dirty="0" smtClean="0">
                <a:solidFill>
                  <a:srgbClr val="002060"/>
                </a:solidFill>
              </a:rPr>
              <a:t>Fonction préventive :</a:t>
            </a:r>
          </a:p>
          <a:p>
            <a:pPr lvl="1">
              <a:buNone/>
            </a:pPr>
            <a:r>
              <a:rPr lang="fr-FR" sz="2600" dirty="0" smtClean="0">
                <a:solidFill>
                  <a:srgbClr val="002060"/>
                </a:solidFill>
              </a:rPr>
              <a:t>quelles représentations impropres, quelles erreurs classiques, quelles pratiques inappropriées faudra-t-il combattre ?</a:t>
            </a:r>
          </a:p>
          <a:p>
            <a:pPr>
              <a:buNone/>
            </a:pPr>
            <a:endParaRPr lang="fr-FR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002060"/>
                </a:solidFill>
              </a:rPr>
              <a:t>		Elle n’a de sens que par l’usage qui en est fait pour adapter 				l’enseignement.</a:t>
            </a:r>
          </a:p>
          <a:p>
            <a:endParaRPr lang="fr-FR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L’évaluation formative</a:t>
            </a:r>
            <a:endParaRPr lang="fr-FR" sz="36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533612" cy="504056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apporte de l’information sur les acquis en construction ;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permet de situer la progression de l’élève par rapport à un objectif donné, de comprendre les difficultés qu’il rencontre ;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permet à l’élève de prendre conscience de ses progrès, de ses erreurs, de ses besoins ; 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est tournée vers l’amélioration des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connaissances et des compétences :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les erreurs sont analysées et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permettent des progrès.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857628"/>
            <a:ext cx="1944216" cy="267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971600" y="260648"/>
            <a:ext cx="7906072" cy="1143000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>
                <a:solidFill>
                  <a:srgbClr val="002060"/>
                </a:solidFill>
                <a:latin typeface="Calibri"/>
              </a:rPr>
              <a:t>É</a:t>
            </a:r>
            <a:r>
              <a:rPr lang="fr-FR" sz="3600" dirty="0" smtClean="0">
                <a:solidFill>
                  <a:srgbClr val="002060"/>
                </a:solidFill>
              </a:rPr>
              <a:t>valuation formative : comment  ?</a:t>
            </a:r>
            <a:endParaRPr lang="fr-FR" sz="3600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412776"/>
            <a:ext cx="7283152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fr-FR" dirty="0">
                <a:solidFill>
                  <a:srgbClr val="002060"/>
                </a:solidFill>
              </a:rPr>
              <a:t>p</a:t>
            </a:r>
            <a:r>
              <a:rPr lang="fr-FR" dirty="0" smtClean="0">
                <a:solidFill>
                  <a:srgbClr val="002060"/>
                </a:solidFill>
              </a:rPr>
              <a:t>etits tests (interros) mais aussi : 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évaluer l’oral, le calcul mental (voir exemple suivant)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regarder les élèves travailler en particulier avec les ordinateurs (« épreuve pratique » voir exemple suivant),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observer leurs cahiers, </a:t>
            </a:r>
          </a:p>
          <a:p>
            <a:r>
              <a:rPr lang="fr-FR" dirty="0" smtClean="0">
                <a:solidFill>
                  <a:srgbClr val="002060"/>
                </a:solidFill>
              </a:rPr>
              <a:t>corriger leurs exercices, leurs brouillons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2714620"/>
            <a:ext cx="3008313" cy="1071570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chemeClr val="accent1"/>
                </a:solidFill>
              </a:rPr>
              <a:t>Exemple de calcul mental en début de seconde</a:t>
            </a:r>
            <a:endParaRPr lang="fr-FR" sz="32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74738" indent="-355600"/>
            <a:r>
              <a:rPr lang="fr-FR" sz="2800" dirty="0" smtClean="0">
                <a:solidFill>
                  <a:srgbClr val="002060"/>
                </a:solidFill>
                <a:latin typeface="Century Schoolbook" pitchFamily="18" charset="0"/>
              </a:rPr>
              <a:t>1) 	3²	</a:t>
            </a:r>
          </a:p>
          <a:p>
            <a:pPr marL="1074738" indent="-355600"/>
            <a:r>
              <a:rPr lang="fr-FR" sz="2800" dirty="0" smtClean="0">
                <a:solidFill>
                  <a:srgbClr val="002060"/>
                </a:solidFill>
                <a:latin typeface="Century Schoolbook" pitchFamily="18" charset="0"/>
              </a:rPr>
              <a:t>2) 	(-3)²	</a:t>
            </a:r>
          </a:p>
          <a:p>
            <a:pPr marL="1074738" indent="-355600"/>
            <a:r>
              <a:rPr lang="fr-FR" sz="2800" dirty="0" smtClean="0">
                <a:solidFill>
                  <a:srgbClr val="002060"/>
                </a:solidFill>
                <a:latin typeface="Century Schoolbook" pitchFamily="18" charset="0"/>
              </a:rPr>
              <a:t>3) 	-3²	</a:t>
            </a:r>
          </a:p>
          <a:p>
            <a:pPr marL="1074738" indent="-355600"/>
            <a:r>
              <a:rPr lang="fr-FR" sz="2800" dirty="0" smtClean="0">
                <a:solidFill>
                  <a:srgbClr val="002060"/>
                </a:solidFill>
                <a:latin typeface="Century Schoolbook" pitchFamily="18" charset="0"/>
              </a:rPr>
              <a:t>4) 		</a:t>
            </a:r>
          </a:p>
          <a:p>
            <a:pPr marL="1074738" indent="-355600"/>
            <a:r>
              <a:rPr lang="fr-FR" sz="2800" dirty="0" smtClean="0">
                <a:solidFill>
                  <a:srgbClr val="002060"/>
                </a:solidFill>
                <a:latin typeface="Century Schoolbook" pitchFamily="18" charset="0"/>
              </a:rPr>
              <a:t>5)		</a:t>
            </a:r>
          </a:p>
          <a:p>
            <a:pPr marL="1074738" indent="-355600"/>
            <a:r>
              <a:rPr lang="fr-FR" sz="2800" dirty="0" smtClean="0">
                <a:solidFill>
                  <a:srgbClr val="002060"/>
                </a:solidFill>
                <a:latin typeface="Century Schoolbook" pitchFamily="18" charset="0"/>
              </a:rPr>
              <a:t>6)		</a:t>
            </a:r>
          </a:p>
          <a:p>
            <a:pPr marL="1074738" indent="-355600"/>
            <a:r>
              <a:rPr lang="fr-FR" sz="2800" dirty="0" smtClean="0">
                <a:solidFill>
                  <a:srgbClr val="002060"/>
                </a:solidFill>
                <a:latin typeface="Century Schoolbook" pitchFamily="18" charset="0"/>
              </a:rPr>
              <a:t>7)		</a:t>
            </a:r>
          </a:p>
          <a:p>
            <a:pPr marL="1074738" indent="-355600">
              <a:buFont typeface="Wingdings" pitchFamily="2" charset="2"/>
              <a:buNone/>
            </a:pPr>
            <a:r>
              <a:rPr lang="fr-FR" sz="2800" dirty="0" smtClean="0">
                <a:solidFill>
                  <a:srgbClr val="002060"/>
                </a:solidFill>
                <a:latin typeface="Century Schoolbook" pitchFamily="18" charset="0"/>
              </a:rPr>
              <a:t>Résoudre dans </a:t>
            </a:r>
            <a:r>
              <a:rPr lang="fr-FR" sz="2800" b="1" dirty="0" smtClean="0">
                <a:solidFill>
                  <a:srgbClr val="002060"/>
                </a:solidFill>
                <a:latin typeface="Century Schoolbook" pitchFamily="18" charset="0"/>
              </a:rPr>
              <a:t>R :</a:t>
            </a:r>
            <a:endParaRPr lang="fr-FR" sz="2800" dirty="0" smtClean="0">
              <a:solidFill>
                <a:srgbClr val="002060"/>
              </a:solidFill>
              <a:latin typeface="Century Schoolbook" pitchFamily="18" charset="0"/>
            </a:endParaRPr>
          </a:p>
          <a:p>
            <a:pPr marL="1074738" indent="-355600"/>
            <a:r>
              <a:rPr lang="fr-FR" sz="2800" dirty="0" smtClean="0">
                <a:solidFill>
                  <a:srgbClr val="002060"/>
                </a:solidFill>
                <a:latin typeface="Century Schoolbook" pitchFamily="18" charset="0"/>
              </a:rPr>
              <a:t>8)   3x = 0		</a:t>
            </a:r>
          </a:p>
          <a:p>
            <a:pPr marL="1074738" indent="-355600"/>
            <a:r>
              <a:rPr lang="fr-FR" sz="2800" dirty="0" smtClean="0">
                <a:solidFill>
                  <a:srgbClr val="002060"/>
                </a:solidFill>
                <a:latin typeface="Century Schoolbook" pitchFamily="18" charset="0"/>
              </a:rPr>
              <a:t>9)   x² = 3</a:t>
            </a:r>
          </a:p>
          <a:p>
            <a:pPr marL="1074738" indent="-355600"/>
            <a:r>
              <a:rPr lang="fr-FR" sz="2800" dirty="0" smtClean="0">
                <a:solidFill>
                  <a:srgbClr val="002060"/>
                </a:solidFill>
                <a:latin typeface="Century Schoolbook" pitchFamily="18" charset="0"/>
              </a:rPr>
              <a:t>10)	 x (x-1) = 0</a:t>
            </a:r>
            <a:r>
              <a:rPr lang="fr-FR" dirty="0" smtClean="0">
                <a:solidFill>
                  <a:srgbClr val="002060"/>
                </a:solidFill>
                <a:latin typeface="Century Schoolbook" pitchFamily="18" charset="0"/>
              </a:rPr>
              <a:t>	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half" idx="2"/>
          </p:nvPr>
        </p:nvSpPr>
        <p:spPr>
          <a:xfrm>
            <a:off x="457200" y="5715016"/>
            <a:ext cx="3008313" cy="411147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785926"/>
            <a:ext cx="780281" cy="551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285992"/>
            <a:ext cx="864096" cy="67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2857496"/>
            <a:ext cx="864096" cy="60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3286124"/>
            <a:ext cx="9780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2600" y="235372"/>
            <a:ext cx="8229600" cy="940966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Exemples  d’interrogation de calcul mental</a:t>
            </a:r>
            <a:endParaRPr lang="fr-FR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48574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fr-FR" sz="2800" dirty="0" smtClean="0">
                    <a:solidFill>
                      <a:srgbClr val="7030A0"/>
                    </a:solidFill>
                  </a:rPr>
                  <a:t>En seconde, thème équations de droites :</a:t>
                </a:r>
                <a:endParaRPr lang="fr-FR" sz="2800" dirty="0" smtClean="0"/>
              </a:p>
              <a:p>
                <a:pPr marL="0" indent="0">
                  <a:buNone/>
                </a:pPr>
                <a:r>
                  <a:rPr lang="fr-FR" sz="2400" dirty="0" smtClean="0"/>
                  <a:t>1) Le point A </a:t>
                </a:r>
                <a:r>
                  <a:rPr lang="fr-FR" sz="2400" dirty="0" err="1" smtClean="0"/>
                  <a:t>a</a:t>
                </a:r>
                <a:r>
                  <a:rPr lang="fr-FR" sz="2400" dirty="0" smtClean="0"/>
                  <a:t> pour abscisse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400" dirty="0" smtClean="0"/>
                  <a:t> et appartient à la droite d’équation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/>
                      </a:rPr>
                      <m:t>𝑦</m:t>
                    </m:r>
                    <m:r>
                      <a:rPr lang="fr-FR" sz="2400" b="0" i="1" smtClean="0">
                        <a:latin typeface="Cambria Math"/>
                      </a:rPr>
                      <m:t>=6</m:t>
                    </m:r>
                    <m:r>
                      <a:rPr lang="fr-FR" sz="2400" b="0" i="1" smtClean="0">
                        <a:latin typeface="Cambria Math"/>
                      </a:rPr>
                      <m:t>𝑥</m:t>
                    </m:r>
                    <m:r>
                      <a:rPr lang="fr-FR" sz="2400" b="0" i="1" smtClean="0">
                        <a:latin typeface="Cambria Math"/>
                      </a:rPr>
                      <m:t>+2</m:t>
                    </m:r>
                  </m:oMath>
                </a14:m>
                <a:r>
                  <a:rPr lang="fr-FR" sz="2400" dirty="0" smtClean="0"/>
                  <a:t>, calculer son ordonnée.</a:t>
                </a:r>
              </a:p>
              <a:p>
                <a:pPr marL="0" indent="0">
                  <a:buNone/>
                </a:pPr>
                <a:r>
                  <a:rPr lang="fr-FR" sz="2400" dirty="0" smtClean="0"/>
                  <a:t>     2) Donner une équation de la droite passant par les points A(1;2) et B(4;8).</a:t>
                </a:r>
              </a:p>
              <a:p>
                <a:pPr marL="0" indent="0">
                  <a:buNone/>
                </a:pPr>
                <a:r>
                  <a:rPr lang="fr-FR" sz="2400" dirty="0" smtClean="0"/>
                  <a:t>     3) </a:t>
                </a:r>
                <a:r>
                  <a:rPr lang="fr-FR" sz="2400" dirty="0" err="1" smtClean="0"/>
                  <a:t>Géogebra</a:t>
                </a:r>
                <a:r>
                  <a:rPr lang="fr-FR" sz="2400" dirty="0" smtClean="0"/>
                  <a:t> indique comme équation de la droite </a:t>
                </a:r>
              </a:p>
              <a:p>
                <a:pPr marL="0" indent="0">
                  <a:buNone/>
                </a:pPr>
                <a:r>
                  <a:rPr lang="fr-FR" sz="2400" i="1" dirty="0" smtClean="0"/>
                  <a:t>d</a:t>
                </a:r>
                <a:r>
                  <a:rPr lang="fr-FR" sz="2400" dirty="0" smtClean="0"/>
                  <a:t> :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/>
                      </a:rPr>
                      <m:t>3</m:t>
                    </m:r>
                    <m:r>
                      <a:rPr lang="fr-FR" sz="2400" b="0" i="1" smtClean="0">
                        <a:latin typeface="Cambria Math"/>
                      </a:rPr>
                      <m:t>𝑥</m:t>
                    </m:r>
                    <m:r>
                      <a:rPr lang="fr-FR" sz="2400" b="0" i="1" smtClean="0">
                        <a:latin typeface="Cambria Math"/>
                      </a:rPr>
                      <m:t>−2</m:t>
                    </m:r>
                    <m:r>
                      <a:rPr lang="fr-FR" sz="2400" b="0" i="1" smtClean="0">
                        <a:latin typeface="Cambria Math"/>
                      </a:rPr>
                      <m:t>𝑦</m:t>
                    </m:r>
                    <m:r>
                      <a:rPr lang="fr-FR" sz="2400" b="0" i="1" smtClean="0">
                        <a:latin typeface="Cambria Math"/>
                      </a:rPr>
                      <m:t>+4=0</m:t>
                    </m:r>
                  </m:oMath>
                </a14:m>
                <a:r>
                  <a:rPr lang="fr-FR" sz="2400" dirty="0" smtClean="0"/>
                  <a:t>, donner l’équation réduite de </a:t>
                </a:r>
                <a:r>
                  <a:rPr lang="fr-FR" sz="2400" i="1" dirty="0" smtClean="0"/>
                  <a:t>d</a:t>
                </a:r>
                <a:r>
                  <a:rPr lang="fr-FR" sz="2400" dirty="0" smtClean="0"/>
                  <a:t>.</a:t>
                </a:r>
              </a:p>
              <a:p>
                <a:pPr marL="0" indent="0">
                  <a:buNone/>
                </a:pPr>
                <a:r>
                  <a:rPr lang="fr-FR" sz="2400" dirty="0" smtClean="0"/>
                  <a:t>     4) Calculer le coefficient directeur de la droite (AB) où A(1;0) et B(5;-2).</a:t>
                </a:r>
              </a:p>
              <a:p>
                <a:pPr marL="0" indent="0">
                  <a:buNone/>
                </a:pPr>
                <a:r>
                  <a:rPr lang="fr-FR" sz="2400" dirty="0" smtClean="0"/>
                  <a:t>     5) Le point B a pour ordonnée 6 et appartient à la droite d’équation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/>
                      </a:rPr>
                      <m:t>𝑦</m:t>
                    </m:r>
                    <m:r>
                      <a:rPr lang="fr-FR" sz="2400" b="0" i="1" smtClean="0">
                        <a:latin typeface="Cambria Math"/>
                      </a:rPr>
                      <m:t>=5</m:t>
                    </m:r>
                    <m:r>
                      <a:rPr lang="fr-FR" sz="2400" b="0" i="1" smtClean="0">
                        <a:latin typeface="Cambria Math"/>
                      </a:rPr>
                      <m:t>𝑥</m:t>
                    </m:r>
                    <m:r>
                      <a:rPr lang="fr-FR" sz="2400" b="0" i="1" smtClean="0">
                        <a:latin typeface="Cambria Math"/>
                      </a:rPr>
                      <m:t>−4</m:t>
                    </m:r>
                  </m:oMath>
                </a14:m>
                <a:r>
                  <a:rPr lang="fr-FR" sz="2400" dirty="0" smtClean="0"/>
                  <a:t>.</a:t>
                </a: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4857403"/>
              </a:xfrm>
              <a:blipFill rotWithShape="1">
                <a:blip r:embed="rId2"/>
                <a:stretch>
                  <a:fillRect l="-1481" t="-1129" b="-163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33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 r="50" b="1919"/>
          <a:stretch>
            <a:fillRect/>
          </a:stretch>
        </p:blipFill>
        <p:spPr bwMode="auto">
          <a:xfrm>
            <a:off x="1928794" y="-1"/>
            <a:ext cx="6786610" cy="68611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214282" y="1357298"/>
            <a:ext cx="15001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/>
                </a:solidFill>
              </a:rPr>
              <a:t>Comment revisiter un sujet classique de DNB : </a:t>
            </a:r>
            <a:endParaRPr lang="fr-FR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1164</Words>
  <Application>Microsoft Office PowerPoint</Application>
  <PresentationFormat>Affichage à l'écran (4:3)</PresentationFormat>
  <Paragraphs>173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L’évaluation</vt:lpstr>
      <vt:lpstr>Présentation PowerPoint</vt:lpstr>
      <vt:lpstr>Présentation PowerPoint</vt:lpstr>
      <vt:lpstr>Évaluation diagnostique (ou prédictive)</vt:lpstr>
      <vt:lpstr>L’évaluation formative</vt:lpstr>
      <vt:lpstr>Évaluation formative : comment  ?</vt:lpstr>
      <vt:lpstr>Exemple de calcul mental en début de seconde</vt:lpstr>
      <vt:lpstr>Exemples  d’interrogation de calcul mental</vt:lpstr>
      <vt:lpstr>Présentation PowerPoint</vt:lpstr>
      <vt:lpstr>Évaluation  sommative (évaluation de l’apprentissage ou « de certification »)</vt:lpstr>
      <vt:lpstr>Quelques règles à respecter dans l’évaluation sommative</vt:lpstr>
      <vt:lpstr>Exemples  de « vrai – faux »</vt:lpstr>
      <vt:lpstr>Présentation PowerPoint</vt:lpstr>
      <vt:lpstr>Présentation PowerPoint</vt:lpstr>
      <vt:lpstr>Évaluation normative </vt:lpstr>
      <vt:lpstr>Présentation PowerPoint</vt:lpstr>
      <vt:lpstr>Présentation PowerPoint</vt:lpstr>
      <vt:lpstr>Evaluation critériée</vt:lpstr>
      <vt:lpstr>Evaluer l’oral en mathématique</vt:lpstr>
      <vt:lpstr>Au collège : Les sept grandes compétences  du socle commun de connaissances de compétences et de culture</vt:lpstr>
      <vt:lpstr>A la fin de la scolarité obligatoire : le palier 3</vt:lpstr>
      <vt:lpstr>DNB 2012</vt:lpstr>
      <vt:lpstr>Présentation PowerPoint</vt:lpstr>
      <vt:lpstr>Au lycée : les  six compétences à évaluer en mathématiques  sur le livret scolaire 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L’évaluation</dc:title>
  <dc:creator>formateur</dc:creator>
  <cp:lastModifiedBy>Véronique MESSEANT</cp:lastModifiedBy>
  <cp:revision>26</cp:revision>
  <dcterms:created xsi:type="dcterms:W3CDTF">2013-01-13T15:59:44Z</dcterms:created>
  <dcterms:modified xsi:type="dcterms:W3CDTF">2013-01-20T11:50:27Z</dcterms:modified>
</cp:coreProperties>
</file>