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73" r:id="rId4"/>
    <p:sldId id="275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PANTALONI" initials="V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6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CC6F-6DA0-42AE-9F22-7070A7CBD58B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5F6EE-8176-423B-AC1A-329714FCF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5F6EE-8176-423B-AC1A-329714FCF8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FAC897-F788-438B-92D9-D1BD9781D6C8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80A4C7D-1605-4291-93C4-9660882DDF1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Enseignement Scientifique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622504" cy="175260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sz="3600" b="1" dirty="0">
                <a:latin typeface="Calibri" panose="020F0502020204030204" pitchFamily="34" charset="0"/>
                <a:cs typeface="Calibri" panose="020F0502020204030204" pitchFamily="34" charset="0"/>
              </a:rPr>
              <a:t>ronc commun du cycle </a:t>
            </a:r>
            <a:r>
              <a:rPr lang="en" sz="3600" b="1">
                <a:latin typeface="Calibri" panose="020F0502020204030204" pitchFamily="34" charset="0"/>
                <a:cs typeface="Calibri" panose="020F0502020204030204" pitchFamily="34" charset="0"/>
              </a:rPr>
              <a:t>terminal </a:t>
            </a:r>
            <a:r>
              <a:rPr lang="en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de la voie </a:t>
            </a:r>
            <a:r>
              <a:rPr lang="en" sz="3600" b="1" dirty="0">
                <a:latin typeface="Calibri" panose="020F0502020204030204" pitchFamily="34" charset="0"/>
                <a:cs typeface="Calibri" panose="020F0502020204030204" pitchFamily="34" charset="0"/>
              </a:rPr>
              <a:t>générale</a:t>
            </a: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6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728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Objectifs et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52" y="1194284"/>
            <a:ext cx="8579296" cy="194421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fr-FR" sz="3700" b="1" dirty="0">
                <a:latin typeface="Calibri" panose="020F0502020204030204" pitchFamily="34" charset="0"/>
                <a:cs typeface="Calibri" panose="020F0502020204030204" pitchFamily="34" charset="0"/>
              </a:rPr>
              <a:t>Comprendre la nature du savoir scientifique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et ses méthodes d’élaboration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mettre en œuvre des pratiques scientifiques</a:t>
            </a:r>
            <a:endParaRPr lang="fr-FR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comprendre les effets de la science sur les sociétés.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95720B-E8C3-44E6-89E6-F35C9B906BB1}"/>
              </a:ext>
            </a:extLst>
          </p:cNvPr>
          <p:cNvSpPr txBox="1"/>
          <p:nvPr/>
        </p:nvSpPr>
        <p:spPr>
          <a:xfrm rot="892378">
            <a:off x="4303024" y="3120988"/>
            <a:ext cx="501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Quatre sciences : </a:t>
            </a:r>
            <a:b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SVT, PC, Maths, Informatique.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170" y="4119061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Une longue histoire de la matière.</a:t>
            </a:r>
          </a:p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 Soleil, notre source d’énergie.</a:t>
            </a:r>
          </a:p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Terre, un astre singulier.</a:t>
            </a:r>
          </a:p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Son et musique, porteurs d’information.</a:t>
            </a:r>
          </a:p>
          <a:p>
            <a:pPr algn="just"/>
            <a:r>
              <a:rPr 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/>
            <a:r>
              <a:rPr 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Projet expérimental et numérique.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025" y="33569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Calibri" panose="020F0502020204030204" pitchFamily="34" charset="0"/>
                <a:cs typeface="Calibri" panose="020F0502020204030204" pitchFamily="34" charset="0"/>
              </a:rPr>
              <a:t>Quatre thèmes et un projet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533400"/>
            <a:ext cx="8229600" cy="1815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64FE7-EFF0-584D-8613-821391CD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3371A9C3-669F-5E46-8D70-1165616E6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224078"/>
              </p:ext>
            </p:extLst>
          </p:nvPr>
        </p:nvGraphicFramePr>
        <p:xfrm>
          <a:off x="504969" y="800669"/>
          <a:ext cx="8120417" cy="555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560">
                  <a:extLst>
                    <a:ext uri="{9D8B030D-6E8A-4147-A177-3AD203B41FA5}">
                      <a16:colId xmlns:a16="http://schemas.microsoft.com/office/drawing/2014/main" val="3397089779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441529592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97433857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272503111"/>
                    </a:ext>
                  </a:extLst>
                </a:gridCol>
              </a:tblGrid>
              <a:tr h="98552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200" dirty="0">
                          <a:effectLst/>
                        </a:rPr>
                        <a:t>Comprendre la nature du savoir scientifique et ses méthodes d’élaboration</a:t>
                      </a:r>
                      <a:endParaRPr lang="fr-FR" sz="15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200" dirty="0">
                          <a:effectLst/>
                        </a:rPr>
                        <a:t>Identifier et mettre en œuvre des pratiques scientifiques</a:t>
                      </a:r>
                    </a:p>
                    <a:p>
                      <a:endParaRPr lang="fr-FR" sz="15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200" dirty="0">
                          <a:effectLst/>
                        </a:rPr>
                        <a:t>Identifier et comprendre les effets de la science sur les sociétés et sur l’environnement</a:t>
                      </a:r>
                      <a:endParaRPr lang="fr-FR" sz="15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22577"/>
                  </a:ext>
                </a:extLst>
              </a:tr>
              <a:tr h="654393">
                <a:tc>
                  <a:txBody>
                    <a:bodyPr/>
                    <a:lstStyle/>
                    <a:p>
                      <a:r>
                        <a:rPr lang="fr-FR" sz="1600" u="none" kern="1200" dirty="0">
                          <a:effectLst/>
                        </a:rPr>
                        <a:t>1- Une longue histoire de la matière</a:t>
                      </a:r>
                      <a:r>
                        <a:rPr lang="fr-FR" sz="1600" u="none" dirty="0">
                          <a:effectLst/>
                        </a:rPr>
                        <a:t> </a:t>
                      </a:r>
                      <a:endParaRPr lang="fr-FR" sz="1600" b="0" u="none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889373"/>
                  </a:ext>
                </a:extLst>
              </a:tr>
              <a:tr h="65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dirty="0">
                          <a:effectLst/>
                        </a:rPr>
                        <a:t>2- Le Soleil, notre source d’énergie </a:t>
                      </a:r>
                      <a:endParaRPr lang="fr-FR" sz="16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48915"/>
                  </a:ext>
                </a:extLst>
              </a:tr>
              <a:tr h="708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dirty="0">
                          <a:effectLst/>
                        </a:rPr>
                        <a:t>3- La Terre, un astre singulier</a:t>
                      </a:r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108702"/>
                  </a:ext>
                </a:extLst>
              </a:tr>
              <a:tr h="654393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effectLst/>
                        </a:rPr>
                        <a:t>4- Son et musique, porteurs d’information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17559"/>
                  </a:ext>
                </a:extLst>
              </a:tr>
              <a:tr h="929928">
                <a:tc>
                  <a:txBody>
                    <a:bodyPr/>
                    <a:lstStyle/>
                    <a:p>
                      <a:r>
                        <a:rPr lang="fr-FR" sz="1600" dirty="0"/>
                        <a:t>5- Projet scientifique (expérimental et numérique)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064262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15A6D04-F39D-BA4D-BCEE-19C2947F91F5}"/>
              </a:ext>
            </a:extLst>
          </p:cNvPr>
          <p:cNvSpPr txBox="1">
            <a:spLocks/>
          </p:cNvSpPr>
          <p:nvPr/>
        </p:nvSpPr>
        <p:spPr>
          <a:xfrm rot="1557452">
            <a:off x="2496903" y="3181708"/>
            <a:ext cx="6743118" cy="627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Croiser les 3 objectifs généraux et les 5 thèmes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15A6D04-F39D-BA4D-BCEE-19C2947F91F5}"/>
              </a:ext>
            </a:extLst>
          </p:cNvPr>
          <p:cNvSpPr txBox="1">
            <a:spLocks/>
          </p:cNvSpPr>
          <p:nvPr/>
        </p:nvSpPr>
        <p:spPr>
          <a:xfrm rot="1557452">
            <a:off x="2640576" y="4223898"/>
            <a:ext cx="4763721" cy="627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Un exemple …</a:t>
            </a:r>
          </a:p>
        </p:txBody>
      </p:sp>
      <p:sp>
        <p:nvSpPr>
          <p:cNvPr id="14" name="Rectangle 13"/>
          <p:cNvSpPr/>
          <p:nvPr/>
        </p:nvSpPr>
        <p:spPr>
          <a:xfrm rot="1433272">
            <a:off x="2935903" y="5028998"/>
            <a:ext cx="3375892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La Terre un astre singulier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La forme de la Terre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5161761" y="5252910"/>
            <a:ext cx="1224141" cy="936104"/>
          </a:xfrm>
          <a:prstGeom prst="curvedConnector3">
            <a:avLst>
              <a:gd name="adj1" fmla="val 2283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2268 L -0.34409 -0.208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50" y="260648"/>
            <a:ext cx="8229600" cy="68728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Croiser les 3 objectifs généraux et les 5 thèmes : exemple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164" y="75793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Calculer la circonférence de la Terre comme Ératosthène. 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 rot="1170004">
            <a:off x="5640498" y="1210930"/>
            <a:ext cx="3771874" cy="172662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Comprendre la nature du savoir scientifique et ses méthodes d’élaboration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mettre en œuvre des pratiques scientifiques</a:t>
            </a:r>
            <a:endParaRPr lang="fr-FR" sz="6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comprendre les effets de la science sur les sociétés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1168024"/>
            <a:ext cx="49178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exprimées dans le </a:t>
            </a:r>
            <a:r>
              <a:rPr lang="fr-FR"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langage d’aujourd’hui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midi, le 21 juin, on voit des ombres à Alexandrie, on n’en voit pas à Syène (Assouan)</a:t>
            </a:r>
          </a:p>
        </p:txBody>
      </p:sp>
      <p:sp>
        <p:nvSpPr>
          <p:cNvPr id="18" name="Rectangle 17"/>
          <p:cNvSpPr/>
          <p:nvPr/>
        </p:nvSpPr>
        <p:spPr>
          <a:xfrm rot="20430251">
            <a:off x="147701" y="2191646"/>
            <a:ext cx="3412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Anaxagore (V</a:t>
            </a:r>
            <a:r>
              <a:rPr lang="fr-FR" sz="1600" b="1" i="1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siècle av. J.-C.) </a:t>
            </a:r>
            <a:b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 le modèle d’une Terre plate : </a:t>
            </a:r>
          </a:p>
        </p:txBody>
      </p:sp>
      <p:sp>
        <p:nvSpPr>
          <p:cNvPr id="20" name="Rectangle 19"/>
          <p:cNvSpPr/>
          <p:nvPr/>
        </p:nvSpPr>
        <p:spPr>
          <a:xfrm rot="20430251">
            <a:off x="158818" y="2790427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Quelques constructions géométriques plus tard il estime que le Soleil flotte à un peu plus de 6000km au-dessus de la Terre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38" y="4271667"/>
            <a:ext cx="1548796" cy="13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rot="1145263">
            <a:off x="3971702" y="2582630"/>
            <a:ext cx="492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on se déplace un peu sur Terre, les astres visibles dans le ciel ne sont pas les mêmes, si on grimpe en haut </a:t>
            </a:r>
            <a:r>
              <a:rPr lang="fr-FR" sz="1600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mât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voit plus loin …</a:t>
            </a:r>
          </a:p>
        </p:txBody>
      </p:sp>
      <p:sp>
        <p:nvSpPr>
          <p:cNvPr id="22" name="Rectangle 21"/>
          <p:cNvSpPr/>
          <p:nvPr/>
        </p:nvSpPr>
        <p:spPr>
          <a:xfrm rot="1106221">
            <a:off x="5809568" y="3489936"/>
            <a:ext cx="3204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Eratosthène (III</a:t>
            </a:r>
            <a:r>
              <a:rPr lang="fr-FR" sz="1600" b="1" i="1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siècle av. J.-C.) utilise le modèle d’une Terre ronde :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97" y="4994208"/>
            <a:ext cx="2282594" cy="18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 rot="1084423">
            <a:off x="3298118" y="3256482"/>
            <a:ext cx="3968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Par un raisonnement de géométrie, il estime la circonférence de la Terre : un résultat correct à 1% près !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81868" y="3728799"/>
            <a:ext cx="2170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MANIPULER pour comprendre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00" y="4490331"/>
            <a:ext cx="2407432" cy="21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 rot="230264">
            <a:off x="6389246" y="4178481"/>
            <a:ext cx="2483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Eratosthène portera </a:t>
            </a:r>
          </a:p>
          <a:p>
            <a:pPr lvl="0">
              <a:defRPr/>
            </a:pP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lui-même un regard critique sur ses résultats</a:t>
            </a:r>
          </a:p>
        </p:txBody>
      </p:sp>
      <p:pic>
        <p:nvPicPr>
          <p:cNvPr id="26" name="Espace réservé du contenu 4">
            <a:extLst>
              <a:ext uri="{FF2B5EF4-FFF2-40B4-BE49-F238E27FC236}">
                <a16:creationId xmlns:a16="http://schemas.microsoft.com/office/drawing/2014/main" id="{284F4C6B-F24B-4016-B0E3-D86099FA2C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00253"/>
            <a:ext cx="2441282" cy="21371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16903" y="6037402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satellites utilisés pour le GPS tournent autour de la Terre qui est … ronde !</a:t>
            </a:r>
          </a:p>
        </p:txBody>
      </p:sp>
    </p:spTree>
    <p:extLst>
      <p:ext uri="{BB962C8B-B14F-4D97-AF65-F5344CB8AC3E}">
        <p14:creationId xmlns:p14="http://schemas.microsoft.com/office/powerpoint/2010/main" val="2848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1997</TotalTime>
  <Words>386</Words>
  <Application>Microsoft Office PowerPoint</Application>
  <PresentationFormat>Affichage à l'écran (4:3)</PresentationFormat>
  <Paragraphs>45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Clarté</vt:lpstr>
      <vt:lpstr>Enseignement Scientifique</vt:lpstr>
      <vt:lpstr>Objectifs et principes</vt:lpstr>
      <vt:lpstr>Présentation PowerPoint</vt:lpstr>
      <vt:lpstr>Croiser les 3 objectifs généraux et les 5 thèmes : exemple</vt:lpstr>
    </vt:vector>
  </TitlesOfParts>
  <Company>DSI-Rectorat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spécialité mathématiques</dc:title>
  <dc:creator>Vincent PANTALONI</dc:creator>
  <cp:lastModifiedBy>Michel Vignolles</cp:lastModifiedBy>
  <cp:revision>67</cp:revision>
  <dcterms:created xsi:type="dcterms:W3CDTF">2019-01-03T14:05:05Z</dcterms:created>
  <dcterms:modified xsi:type="dcterms:W3CDTF">2019-01-13T21:02:41Z</dcterms:modified>
</cp:coreProperties>
</file>