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1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94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2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56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92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60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42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0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85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21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78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99960-5695-404F-9E1B-34B30687DAD2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1863A-E57A-43F5-892D-12E2B3E0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99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92623" y="1642295"/>
            <a:ext cx="4176464" cy="40909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601183" y="1826863"/>
            <a:ext cx="1576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Population</a:t>
            </a:r>
            <a:endParaRPr lang="fr-FR" sz="2400" b="1" dirty="0"/>
          </a:p>
        </p:txBody>
      </p:sp>
      <p:sp>
        <p:nvSpPr>
          <p:cNvPr id="6" name="Flèche courbée vers le bas 5"/>
          <p:cNvSpPr/>
          <p:nvPr/>
        </p:nvSpPr>
        <p:spPr>
          <a:xfrm>
            <a:off x="2051720" y="910775"/>
            <a:ext cx="4392488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71600" y="2181050"/>
            <a:ext cx="2724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connait la proportion </a:t>
            </a:r>
            <a:r>
              <a:rPr lang="fr-FR" i="1" dirty="0" smtClean="0"/>
              <a:t>p </a:t>
            </a:r>
          </a:p>
          <a:p>
            <a:r>
              <a:rPr lang="fr-FR" dirty="0" smtClean="0"/>
              <a:t>de femmes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92623" y="264444"/>
            <a:ext cx="7509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sélectionne un échantillon (aléatoire) de taille </a:t>
            </a:r>
            <a:r>
              <a:rPr lang="fr-FR" i="1" dirty="0" smtClean="0"/>
              <a:t>n (n&gt;30) 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rgbClr val="0070C0"/>
                </a:solidFill>
              </a:rPr>
              <a:t>échantillonnage</a:t>
            </a:r>
          </a:p>
          <a:p>
            <a:r>
              <a:rPr lang="fr-FR" dirty="0" smtClean="0"/>
              <a:t>On détermine l’</a:t>
            </a:r>
            <a:r>
              <a:rPr lang="fr-FR" b="1" dirty="0" smtClean="0"/>
              <a:t>intervalle </a:t>
            </a:r>
            <a:r>
              <a:rPr lang="fr-FR" b="1" i="1" dirty="0" smtClean="0"/>
              <a:t>I </a:t>
            </a:r>
            <a:r>
              <a:rPr lang="fr-FR" b="1" dirty="0" smtClean="0"/>
              <a:t>de fluctuation asymptotique de </a:t>
            </a:r>
            <a:r>
              <a:rPr lang="fr-FR" b="1" i="1" dirty="0"/>
              <a:t>f</a:t>
            </a:r>
            <a:r>
              <a:rPr lang="fr-FR" b="1" i="1" dirty="0" smtClean="0"/>
              <a:t> </a:t>
            </a:r>
            <a:r>
              <a:rPr lang="fr-FR" dirty="0" smtClean="0"/>
              <a:t>à un seuil donné.</a:t>
            </a:r>
            <a:endParaRPr lang="fr-FR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022802" y="1642294"/>
            <a:ext cx="3797669" cy="40909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163317" y="2141344"/>
            <a:ext cx="33112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calcule la fréquence </a:t>
            </a:r>
            <a:r>
              <a:rPr lang="fr-FR" i="1" dirty="0" smtClean="0"/>
              <a:t>f</a:t>
            </a:r>
            <a:endParaRPr lang="fr-FR" dirty="0" smtClean="0"/>
          </a:p>
          <a:p>
            <a:r>
              <a:rPr lang="fr-FR" dirty="0" smtClean="0"/>
              <a:t>de femmes dans l’échantillon</a:t>
            </a:r>
          </a:p>
          <a:p>
            <a:r>
              <a:rPr lang="fr-FR" dirty="0" smtClean="0"/>
              <a:t>Si </a:t>
            </a:r>
            <a:r>
              <a:rPr lang="fr-FR" i="1" dirty="0" smtClean="0"/>
              <a:t>f</a:t>
            </a:r>
            <a:r>
              <a:rPr lang="fr-FR" dirty="0" smtClean="0"/>
              <a:t> est dans </a:t>
            </a:r>
            <a:r>
              <a:rPr lang="fr-FR" i="1" dirty="0" smtClean="0"/>
              <a:t>I</a:t>
            </a:r>
            <a:r>
              <a:rPr lang="fr-FR" dirty="0" smtClean="0"/>
              <a:t>, l’échantillon est</a:t>
            </a:r>
          </a:p>
          <a:p>
            <a:r>
              <a:rPr lang="fr-FR" dirty="0" smtClean="0"/>
              <a:t>dit </a:t>
            </a:r>
            <a:r>
              <a:rPr lang="fr-FR" b="1" dirty="0" smtClean="0"/>
              <a:t>représentatif</a:t>
            </a:r>
            <a:r>
              <a:rPr lang="fr-FR" dirty="0" smtClean="0"/>
              <a:t> de la population</a:t>
            </a:r>
          </a:p>
          <a:p>
            <a:r>
              <a:rPr lang="fr-FR" dirty="0" smtClean="0"/>
              <a:t>(pour les femmes) au seuil fixé.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92826" y="2833892"/>
            <a:ext cx="407124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700" dirty="0" smtClean="0">
                <a:solidFill>
                  <a:srgbClr val="FF0000"/>
                </a:solidFill>
              </a:rPr>
              <a:t>On ne connait pas la proportion </a:t>
            </a:r>
            <a:r>
              <a:rPr lang="fr-FR" sz="1700" i="1" dirty="0" smtClean="0">
                <a:solidFill>
                  <a:srgbClr val="FF0000"/>
                </a:solidFill>
              </a:rPr>
              <a:t>P</a:t>
            </a:r>
            <a:r>
              <a:rPr lang="fr-FR" sz="1700" dirty="0" smtClean="0">
                <a:solidFill>
                  <a:srgbClr val="FF0000"/>
                </a:solidFill>
              </a:rPr>
              <a:t> des</a:t>
            </a:r>
          </a:p>
          <a:p>
            <a:r>
              <a:rPr lang="fr-FR" sz="1700" dirty="0">
                <a:solidFill>
                  <a:srgbClr val="FF0000"/>
                </a:solidFill>
              </a:rPr>
              <a:t>p</a:t>
            </a:r>
            <a:r>
              <a:rPr lang="fr-FR" sz="1700" dirty="0" smtClean="0">
                <a:solidFill>
                  <a:srgbClr val="FF0000"/>
                </a:solidFill>
              </a:rPr>
              <a:t>ersonnes allant voter pour un candidat</a:t>
            </a:r>
          </a:p>
          <a:p>
            <a:r>
              <a:rPr lang="fr-FR" sz="1700" dirty="0">
                <a:solidFill>
                  <a:srgbClr val="FF0000"/>
                </a:solidFill>
              </a:rPr>
              <a:t>d</a:t>
            </a:r>
            <a:r>
              <a:rPr lang="fr-FR" sz="1700" dirty="0" smtClean="0">
                <a:solidFill>
                  <a:srgbClr val="FF0000"/>
                </a:solidFill>
              </a:rPr>
              <a:t>onné. On veut procéder à une </a:t>
            </a:r>
            <a:r>
              <a:rPr lang="fr-FR" b="1" dirty="0" smtClean="0">
                <a:solidFill>
                  <a:srgbClr val="FF0000"/>
                </a:solidFill>
              </a:rPr>
              <a:t>estimation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P </a:t>
            </a:r>
            <a:r>
              <a:rPr lang="fr-FR" b="1" dirty="0" smtClean="0">
                <a:solidFill>
                  <a:srgbClr val="FF0000"/>
                </a:solidFill>
              </a:rPr>
              <a:t>par intervalle de confiance.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176879" y="3771519"/>
            <a:ext cx="33219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On choisit </a:t>
            </a:r>
            <a:r>
              <a:rPr lang="fr-FR" i="1" dirty="0" smtClean="0">
                <a:solidFill>
                  <a:srgbClr val="FF0000"/>
                </a:solidFill>
              </a:rPr>
              <a:t>n </a:t>
            </a:r>
            <a:r>
              <a:rPr lang="fr-FR" dirty="0" smtClean="0">
                <a:solidFill>
                  <a:srgbClr val="FF0000"/>
                </a:solidFill>
              </a:rPr>
              <a:t>autour de 1100.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On calcule la fréquence </a:t>
            </a:r>
            <a:r>
              <a:rPr lang="fr-FR" i="1" dirty="0" smtClean="0">
                <a:solidFill>
                  <a:srgbClr val="FF0000"/>
                </a:solidFill>
              </a:rPr>
              <a:t>F</a:t>
            </a:r>
            <a:r>
              <a:rPr lang="fr-FR" dirty="0" smtClean="0">
                <a:solidFill>
                  <a:srgbClr val="FF0000"/>
                </a:solidFill>
              </a:rPr>
              <a:t> de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personnes affirmant qu’elles vont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voter pour ce candidat.</a:t>
            </a:r>
          </a:p>
          <a:p>
            <a:r>
              <a:rPr lang="fr-FR" i="1" dirty="0" smtClean="0">
                <a:solidFill>
                  <a:srgbClr val="FF0000"/>
                </a:solidFill>
              </a:rPr>
              <a:t>nF&gt;5 et nF(1-F)&gt;5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14" name="Flèche courbée vers le bas 13"/>
          <p:cNvSpPr/>
          <p:nvPr/>
        </p:nvSpPr>
        <p:spPr>
          <a:xfrm rot="10800000">
            <a:off x="1835696" y="5733254"/>
            <a:ext cx="5112996" cy="936107"/>
          </a:xfrm>
          <a:prstGeom prst="curvedDownArrow">
            <a:avLst>
              <a:gd name="adj1" fmla="val 25000"/>
              <a:gd name="adj2" fmla="val 50000"/>
              <a:gd name="adj3" fmla="val 258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41139" y="3995296"/>
            <a:ext cx="3784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On détermine l’intervalle de confiance</a:t>
            </a:r>
          </a:p>
          <a:p>
            <a:r>
              <a:rPr lang="fr-FR" dirty="0">
                <a:solidFill>
                  <a:srgbClr val="FF0000"/>
                </a:solidFill>
              </a:rPr>
              <a:t>a</a:t>
            </a:r>
            <a:r>
              <a:rPr lang="fr-FR" dirty="0" smtClean="0">
                <a:solidFill>
                  <a:srgbClr val="FF0000"/>
                </a:solidFill>
              </a:rPr>
              <a:t>u niveau de confiance 0,95, </a:t>
            </a:r>
          </a:p>
          <a:p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d’amplitude +/- 3%, auquel </a:t>
            </a:r>
          </a:p>
          <a:p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appartient </a:t>
            </a:r>
            <a:r>
              <a:rPr lang="fr-FR" i="1" dirty="0" smtClean="0">
                <a:solidFill>
                  <a:srgbClr val="FF0000"/>
                </a:solidFill>
              </a:rPr>
              <a:t>P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095100" y="1744701"/>
            <a:ext cx="160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Echantillo</a:t>
            </a:r>
            <a:r>
              <a:rPr lang="fr-FR" sz="2400" b="1" dirty="0"/>
              <a:t>n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168782" y="994884"/>
            <a:ext cx="24493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 smtClean="0">
                <a:solidFill>
                  <a:srgbClr val="0070C0"/>
                </a:solidFill>
              </a:rPr>
              <a:t>Echantillonnage</a:t>
            </a:r>
          </a:p>
          <a:p>
            <a:r>
              <a:rPr lang="fr-FR" sz="2200" b="1" dirty="0">
                <a:solidFill>
                  <a:srgbClr val="0070C0"/>
                </a:solidFill>
              </a:rPr>
              <a:t>e</a:t>
            </a:r>
            <a:r>
              <a:rPr lang="fr-FR" sz="2200" b="1" dirty="0" smtClean="0">
                <a:solidFill>
                  <a:srgbClr val="0070C0"/>
                </a:solidFill>
              </a:rPr>
              <a:t>t prise de décision</a:t>
            </a:r>
            <a:endParaRPr lang="fr-FR" sz="2200" b="1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36152" y="6047942"/>
            <a:ext cx="1550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Estimation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152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Ronan Chaligné</dc:creator>
  <cp:lastModifiedBy>Ronan Chaligné</cp:lastModifiedBy>
  <cp:revision>33</cp:revision>
  <dcterms:created xsi:type="dcterms:W3CDTF">2012-03-02T15:21:39Z</dcterms:created>
  <dcterms:modified xsi:type="dcterms:W3CDTF">2012-04-11T15:39:50Z</dcterms:modified>
</cp:coreProperties>
</file>