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63" r:id="rId3"/>
    <p:sldId id="264" r:id="rId4"/>
    <p:sldId id="265" r:id="rId5"/>
    <p:sldId id="266" r:id="rId6"/>
    <p:sldId id="269" r:id="rId7"/>
    <p:sldId id="271" r:id="rId8"/>
    <p:sldId id="272" r:id="rId9"/>
    <p:sldId id="273" r:id="rId10"/>
    <p:sldId id="275" r:id="rId11"/>
    <p:sldId id="277" r:id="rId12"/>
    <p:sldId id="276" r:id="rId13"/>
    <p:sldId id="259" r:id="rId14"/>
    <p:sldId id="258" r:id="rId15"/>
    <p:sldId id="257" r:id="rId16"/>
    <p:sldId id="293" r:id="rId17"/>
    <p:sldId id="294" r:id="rId18"/>
    <p:sldId id="295" r:id="rId19"/>
    <p:sldId id="305" r:id="rId20"/>
    <p:sldId id="297" r:id="rId21"/>
    <p:sldId id="298" r:id="rId22"/>
    <p:sldId id="299" r:id="rId23"/>
    <p:sldId id="300" r:id="rId24"/>
    <p:sldId id="302" r:id="rId25"/>
    <p:sldId id="307" r:id="rId26"/>
    <p:sldId id="303" r:id="rId2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48" d="100"/>
          <a:sy n="48" d="100"/>
        </p:scale>
        <p:origin x="-114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7CE45ECC-9B1B-4B93-ADB9-D2AE46F31AAC}" type="datetimeFigureOut">
              <a:rPr lang="fr-FR" smtClean="0"/>
              <a:pPr/>
              <a:t>08/06/2013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2B42A4F-C4E9-4C87-9CE1-444979AD3E4E}" type="slidenum">
              <a:rPr lang="fr-FR" smtClean="0"/>
              <a:pPr/>
              <a:t>‹N°›</a:t>
            </a:fld>
            <a:endParaRPr lang="fr-FR"/>
          </a:p>
        </p:txBody>
      </p:sp>
    </p:spTree>
    <p:extLst>
      <p:ext uri="{BB962C8B-B14F-4D97-AF65-F5344CB8AC3E}">
        <p14:creationId xmlns:p14="http://schemas.microsoft.com/office/powerpoint/2010/main" val="3656302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CE45ECC-9B1B-4B93-ADB9-D2AE46F31AAC}" type="datetimeFigureOut">
              <a:rPr lang="fr-FR" smtClean="0"/>
              <a:pPr/>
              <a:t>08/06/2013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2B42A4F-C4E9-4C87-9CE1-444979AD3E4E}" type="slidenum">
              <a:rPr lang="fr-FR" smtClean="0"/>
              <a:pPr/>
              <a:t>‹N°›</a:t>
            </a:fld>
            <a:endParaRPr lang="fr-FR"/>
          </a:p>
        </p:txBody>
      </p:sp>
    </p:spTree>
    <p:extLst>
      <p:ext uri="{BB962C8B-B14F-4D97-AF65-F5344CB8AC3E}">
        <p14:creationId xmlns:p14="http://schemas.microsoft.com/office/powerpoint/2010/main" val="742406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CE45ECC-9B1B-4B93-ADB9-D2AE46F31AAC}" type="datetimeFigureOut">
              <a:rPr lang="fr-FR" smtClean="0"/>
              <a:pPr/>
              <a:t>08/06/2013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2B42A4F-C4E9-4C87-9CE1-444979AD3E4E}" type="slidenum">
              <a:rPr lang="fr-FR" smtClean="0"/>
              <a:pPr/>
              <a:t>‹N°›</a:t>
            </a:fld>
            <a:endParaRPr lang="fr-FR"/>
          </a:p>
        </p:txBody>
      </p:sp>
    </p:spTree>
    <p:extLst>
      <p:ext uri="{BB962C8B-B14F-4D97-AF65-F5344CB8AC3E}">
        <p14:creationId xmlns:p14="http://schemas.microsoft.com/office/powerpoint/2010/main" val="3262637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CE45ECC-9B1B-4B93-ADB9-D2AE46F31AAC}" type="datetimeFigureOut">
              <a:rPr lang="fr-FR" smtClean="0"/>
              <a:pPr/>
              <a:t>08/06/2013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2B42A4F-C4E9-4C87-9CE1-444979AD3E4E}" type="slidenum">
              <a:rPr lang="fr-FR" smtClean="0"/>
              <a:pPr/>
              <a:t>‹N°›</a:t>
            </a:fld>
            <a:endParaRPr lang="fr-FR"/>
          </a:p>
        </p:txBody>
      </p:sp>
    </p:spTree>
    <p:extLst>
      <p:ext uri="{BB962C8B-B14F-4D97-AF65-F5344CB8AC3E}">
        <p14:creationId xmlns:p14="http://schemas.microsoft.com/office/powerpoint/2010/main" val="1769243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7CE45ECC-9B1B-4B93-ADB9-D2AE46F31AAC}" type="datetimeFigureOut">
              <a:rPr lang="fr-FR" smtClean="0"/>
              <a:pPr/>
              <a:t>08/06/2013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2B42A4F-C4E9-4C87-9CE1-444979AD3E4E}" type="slidenum">
              <a:rPr lang="fr-FR" smtClean="0"/>
              <a:pPr/>
              <a:t>‹N°›</a:t>
            </a:fld>
            <a:endParaRPr lang="fr-FR"/>
          </a:p>
        </p:txBody>
      </p:sp>
    </p:spTree>
    <p:extLst>
      <p:ext uri="{BB962C8B-B14F-4D97-AF65-F5344CB8AC3E}">
        <p14:creationId xmlns:p14="http://schemas.microsoft.com/office/powerpoint/2010/main" val="1055157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CE45ECC-9B1B-4B93-ADB9-D2AE46F31AAC}" type="datetimeFigureOut">
              <a:rPr lang="fr-FR" smtClean="0"/>
              <a:pPr/>
              <a:t>08/06/2013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2B42A4F-C4E9-4C87-9CE1-444979AD3E4E}" type="slidenum">
              <a:rPr lang="fr-FR" smtClean="0"/>
              <a:pPr/>
              <a:t>‹N°›</a:t>
            </a:fld>
            <a:endParaRPr lang="fr-FR"/>
          </a:p>
        </p:txBody>
      </p:sp>
    </p:spTree>
    <p:extLst>
      <p:ext uri="{BB962C8B-B14F-4D97-AF65-F5344CB8AC3E}">
        <p14:creationId xmlns:p14="http://schemas.microsoft.com/office/powerpoint/2010/main" val="2713224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CE45ECC-9B1B-4B93-ADB9-D2AE46F31AAC}" type="datetimeFigureOut">
              <a:rPr lang="fr-FR" smtClean="0"/>
              <a:pPr/>
              <a:t>08/06/2013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2B42A4F-C4E9-4C87-9CE1-444979AD3E4E}" type="slidenum">
              <a:rPr lang="fr-FR" smtClean="0"/>
              <a:pPr/>
              <a:t>‹N°›</a:t>
            </a:fld>
            <a:endParaRPr lang="fr-FR"/>
          </a:p>
        </p:txBody>
      </p:sp>
    </p:spTree>
    <p:extLst>
      <p:ext uri="{BB962C8B-B14F-4D97-AF65-F5344CB8AC3E}">
        <p14:creationId xmlns:p14="http://schemas.microsoft.com/office/powerpoint/2010/main" val="1099719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7CE45ECC-9B1B-4B93-ADB9-D2AE46F31AAC}" type="datetimeFigureOut">
              <a:rPr lang="fr-FR" smtClean="0"/>
              <a:pPr/>
              <a:t>08/06/2013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2B42A4F-C4E9-4C87-9CE1-444979AD3E4E}" type="slidenum">
              <a:rPr lang="fr-FR" smtClean="0"/>
              <a:pPr/>
              <a:t>‹N°›</a:t>
            </a:fld>
            <a:endParaRPr lang="fr-FR"/>
          </a:p>
        </p:txBody>
      </p:sp>
    </p:spTree>
    <p:extLst>
      <p:ext uri="{BB962C8B-B14F-4D97-AF65-F5344CB8AC3E}">
        <p14:creationId xmlns:p14="http://schemas.microsoft.com/office/powerpoint/2010/main" val="1919012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CE45ECC-9B1B-4B93-ADB9-D2AE46F31AAC}" type="datetimeFigureOut">
              <a:rPr lang="fr-FR" smtClean="0"/>
              <a:pPr/>
              <a:t>08/06/2013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2B42A4F-C4E9-4C87-9CE1-444979AD3E4E}" type="slidenum">
              <a:rPr lang="fr-FR" smtClean="0"/>
              <a:pPr/>
              <a:t>‹N°›</a:t>
            </a:fld>
            <a:endParaRPr lang="fr-FR"/>
          </a:p>
        </p:txBody>
      </p:sp>
    </p:spTree>
    <p:extLst>
      <p:ext uri="{BB962C8B-B14F-4D97-AF65-F5344CB8AC3E}">
        <p14:creationId xmlns:p14="http://schemas.microsoft.com/office/powerpoint/2010/main" val="2012258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CE45ECC-9B1B-4B93-ADB9-D2AE46F31AAC}" type="datetimeFigureOut">
              <a:rPr lang="fr-FR" smtClean="0"/>
              <a:pPr/>
              <a:t>08/06/2013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2B42A4F-C4E9-4C87-9CE1-444979AD3E4E}" type="slidenum">
              <a:rPr lang="fr-FR" smtClean="0"/>
              <a:pPr/>
              <a:t>‹N°›</a:t>
            </a:fld>
            <a:endParaRPr lang="fr-FR"/>
          </a:p>
        </p:txBody>
      </p:sp>
    </p:spTree>
    <p:extLst>
      <p:ext uri="{BB962C8B-B14F-4D97-AF65-F5344CB8AC3E}">
        <p14:creationId xmlns:p14="http://schemas.microsoft.com/office/powerpoint/2010/main" val="2532924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CE45ECC-9B1B-4B93-ADB9-D2AE46F31AAC}" type="datetimeFigureOut">
              <a:rPr lang="fr-FR" smtClean="0"/>
              <a:pPr/>
              <a:t>08/06/2013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2B42A4F-C4E9-4C87-9CE1-444979AD3E4E}" type="slidenum">
              <a:rPr lang="fr-FR" smtClean="0"/>
              <a:pPr/>
              <a:t>‹N°›</a:t>
            </a:fld>
            <a:endParaRPr lang="fr-FR"/>
          </a:p>
        </p:txBody>
      </p:sp>
    </p:spTree>
    <p:extLst>
      <p:ext uri="{BB962C8B-B14F-4D97-AF65-F5344CB8AC3E}">
        <p14:creationId xmlns:p14="http://schemas.microsoft.com/office/powerpoint/2010/main" val="2768876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E45ECC-9B1B-4B93-ADB9-D2AE46F31AAC}" type="datetimeFigureOut">
              <a:rPr lang="fr-FR" smtClean="0"/>
              <a:pPr/>
              <a:t>08/06/2013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B42A4F-C4E9-4C87-9CE1-444979AD3E4E}" type="slidenum">
              <a:rPr lang="fr-FR" smtClean="0"/>
              <a:pPr/>
              <a:t>‹N°›</a:t>
            </a:fld>
            <a:endParaRPr lang="fr-FR"/>
          </a:p>
        </p:txBody>
      </p:sp>
    </p:spTree>
    <p:extLst>
      <p:ext uri="{BB962C8B-B14F-4D97-AF65-F5344CB8AC3E}">
        <p14:creationId xmlns:p14="http://schemas.microsoft.com/office/powerpoint/2010/main" val="136856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36912"/>
            <a:ext cx="8229600" cy="1143000"/>
          </a:xfrm>
        </p:spPr>
        <p:txBody>
          <a:bodyPr>
            <a:normAutofit/>
          </a:bodyPr>
          <a:lstStyle/>
          <a:p>
            <a:r>
              <a:rPr lang="fr-FR" dirty="0">
                <a:solidFill>
                  <a:srgbClr val="FF0000"/>
                </a:solidFill>
              </a:rPr>
              <a:t>V</a:t>
            </a:r>
            <a:r>
              <a:rPr lang="fr-FR" dirty="0" smtClean="0">
                <a:solidFill>
                  <a:srgbClr val="FF0000"/>
                </a:solidFill>
              </a:rPr>
              <a:t>ers les systèmes</a:t>
            </a:r>
            <a:r>
              <a:rPr lang="fr-FR" dirty="0">
                <a:solidFill>
                  <a:srgbClr val="FF0000"/>
                </a:solidFill>
              </a:rPr>
              <a:t/>
            </a:r>
            <a:br>
              <a:rPr lang="fr-FR" dirty="0">
                <a:solidFill>
                  <a:srgbClr val="FF0000"/>
                </a:solidFill>
              </a:rPr>
            </a:br>
            <a:r>
              <a:rPr lang="fr-FR" sz="1600" dirty="0" smtClean="0"/>
              <a:t>Exercices extraits de la </a:t>
            </a:r>
            <a:r>
              <a:rPr lang="fr-FR" sz="1600" dirty="0" smtClean="0"/>
              <a:t>Pépinière </a:t>
            </a:r>
            <a:r>
              <a:rPr lang="fr-FR" sz="1600" dirty="0"/>
              <a:t>A</a:t>
            </a:r>
            <a:r>
              <a:rPr lang="fr-FR" sz="1600" dirty="0" smtClean="0"/>
              <a:t>cadémique </a:t>
            </a:r>
            <a:r>
              <a:rPr lang="fr-FR" sz="1600" dirty="0" smtClean="0"/>
              <a:t>3</a:t>
            </a:r>
            <a:r>
              <a:rPr lang="fr-FR" sz="1600" baseline="30000" dirty="0" smtClean="0"/>
              <a:t>ème</a:t>
            </a:r>
            <a:r>
              <a:rPr lang="fr-FR" sz="1600" dirty="0" smtClean="0"/>
              <a:t>, octobre 2012</a:t>
            </a:r>
            <a:endParaRPr lang="fr-FR" sz="1600" dirty="0"/>
          </a:p>
        </p:txBody>
      </p:sp>
    </p:spTree>
    <p:extLst>
      <p:ext uri="{BB962C8B-B14F-4D97-AF65-F5344CB8AC3E}">
        <p14:creationId xmlns:p14="http://schemas.microsoft.com/office/powerpoint/2010/main" val="18295578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699792" y="1559020"/>
            <a:ext cx="2412268" cy="2862322"/>
          </a:xfrm>
          <a:prstGeom prst="rect">
            <a:avLst/>
          </a:prstGeom>
          <a:noFill/>
        </p:spPr>
        <p:txBody>
          <a:bodyPr wrap="square" rtlCol="0">
            <a:spAutoFit/>
          </a:bodyPr>
          <a:lstStyle/>
          <a:p>
            <a:r>
              <a:rPr lang="fr-FR" b="1" u="sng" dirty="0" smtClean="0"/>
              <a:t>Autrement dit :</a:t>
            </a:r>
          </a:p>
          <a:p>
            <a:endParaRPr lang="fr-FR" b="1" u="sng" dirty="0"/>
          </a:p>
          <a:p>
            <a:r>
              <a:rPr lang="fr-FR" dirty="0" smtClean="0"/>
              <a:t>2a + b + c = 130</a:t>
            </a:r>
          </a:p>
          <a:p>
            <a:endParaRPr lang="fr-FR" dirty="0"/>
          </a:p>
          <a:p>
            <a:r>
              <a:rPr lang="fr-FR" dirty="0" smtClean="0"/>
              <a:t>2b + a + c = 138</a:t>
            </a:r>
          </a:p>
          <a:p>
            <a:endParaRPr lang="fr-FR" dirty="0"/>
          </a:p>
          <a:p>
            <a:r>
              <a:rPr lang="fr-FR" dirty="0" smtClean="0"/>
              <a:t>2c + a + b = 152</a:t>
            </a:r>
          </a:p>
          <a:p>
            <a:endParaRPr lang="fr-FR" dirty="0"/>
          </a:p>
          <a:p>
            <a:endParaRPr lang="fr-FR" dirty="0" smtClean="0"/>
          </a:p>
          <a:p>
            <a:endParaRPr lang="fr-FR" dirty="0"/>
          </a:p>
        </p:txBody>
      </p:sp>
      <p:sp>
        <p:nvSpPr>
          <p:cNvPr id="3" name="ZoneTexte 2"/>
          <p:cNvSpPr txBox="1"/>
          <p:nvPr/>
        </p:nvSpPr>
        <p:spPr>
          <a:xfrm>
            <a:off x="2299011" y="4137703"/>
            <a:ext cx="3213829" cy="369332"/>
          </a:xfrm>
          <a:prstGeom prst="rect">
            <a:avLst/>
          </a:prstGeom>
          <a:noFill/>
        </p:spPr>
        <p:txBody>
          <a:bodyPr wrap="none" rtlCol="0">
            <a:spAutoFit/>
          </a:bodyPr>
          <a:lstStyle/>
          <a:p>
            <a:r>
              <a:rPr lang="fr-FR" dirty="0" smtClean="0"/>
              <a:t>On ajoute membres à membres.</a:t>
            </a:r>
            <a:endParaRPr lang="fr-FR" dirty="0"/>
          </a:p>
        </p:txBody>
      </p:sp>
      <p:sp>
        <p:nvSpPr>
          <p:cNvPr id="4" name="ZoneTexte 3"/>
          <p:cNvSpPr txBox="1"/>
          <p:nvPr/>
        </p:nvSpPr>
        <p:spPr>
          <a:xfrm>
            <a:off x="2483768" y="4941168"/>
            <a:ext cx="3168352" cy="369332"/>
          </a:xfrm>
          <a:prstGeom prst="rect">
            <a:avLst/>
          </a:prstGeom>
          <a:noFill/>
        </p:spPr>
        <p:txBody>
          <a:bodyPr wrap="square" rtlCol="0">
            <a:spAutoFit/>
          </a:bodyPr>
          <a:lstStyle/>
          <a:p>
            <a:r>
              <a:rPr lang="fr-FR" dirty="0" smtClean="0"/>
              <a:t>4(a + b + c) = 420</a:t>
            </a:r>
            <a:endParaRPr lang="fr-FR" dirty="0"/>
          </a:p>
        </p:txBody>
      </p:sp>
    </p:spTree>
    <p:extLst>
      <p:ext uri="{BB962C8B-B14F-4D97-AF65-F5344CB8AC3E}">
        <p14:creationId xmlns:p14="http://schemas.microsoft.com/office/powerpoint/2010/main" val="7313035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699792" y="1559020"/>
            <a:ext cx="2412268" cy="2862322"/>
          </a:xfrm>
          <a:prstGeom prst="rect">
            <a:avLst/>
          </a:prstGeom>
          <a:noFill/>
        </p:spPr>
        <p:txBody>
          <a:bodyPr wrap="square" rtlCol="0">
            <a:spAutoFit/>
          </a:bodyPr>
          <a:lstStyle/>
          <a:p>
            <a:r>
              <a:rPr lang="fr-FR" b="1" u="sng" dirty="0" smtClean="0"/>
              <a:t>Autrement dit :</a:t>
            </a:r>
          </a:p>
          <a:p>
            <a:endParaRPr lang="fr-FR" b="1" u="sng" dirty="0"/>
          </a:p>
          <a:p>
            <a:r>
              <a:rPr lang="fr-FR" dirty="0" smtClean="0"/>
              <a:t>2a + b + c = 130</a:t>
            </a:r>
          </a:p>
          <a:p>
            <a:endParaRPr lang="fr-FR" dirty="0"/>
          </a:p>
          <a:p>
            <a:r>
              <a:rPr lang="fr-FR" dirty="0" smtClean="0"/>
              <a:t>2b + a + c = 138</a:t>
            </a:r>
          </a:p>
          <a:p>
            <a:endParaRPr lang="fr-FR" dirty="0"/>
          </a:p>
          <a:p>
            <a:r>
              <a:rPr lang="fr-FR" dirty="0" smtClean="0"/>
              <a:t>2c + a + b = 152</a:t>
            </a:r>
          </a:p>
          <a:p>
            <a:endParaRPr lang="fr-FR" dirty="0"/>
          </a:p>
          <a:p>
            <a:endParaRPr lang="fr-FR" dirty="0" smtClean="0"/>
          </a:p>
          <a:p>
            <a:endParaRPr lang="fr-FR" dirty="0"/>
          </a:p>
        </p:txBody>
      </p:sp>
      <p:sp>
        <p:nvSpPr>
          <p:cNvPr id="3" name="ZoneTexte 2"/>
          <p:cNvSpPr txBox="1"/>
          <p:nvPr/>
        </p:nvSpPr>
        <p:spPr>
          <a:xfrm>
            <a:off x="2299011" y="4137703"/>
            <a:ext cx="3213829" cy="369332"/>
          </a:xfrm>
          <a:prstGeom prst="rect">
            <a:avLst/>
          </a:prstGeom>
          <a:noFill/>
        </p:spPr>
        <p:txBody>
          <a:bodyPr wrap="none" rtlCol="0">
            <a:spAutoFit/>
          </a:bodyPr>
          <a:lstStyle/>
          <a:p>
            <a:r>
              <a:rPr lang="fr-FR" dirty="0" smtClean="0"/>
              <a:t>On ajoute membres à membres.</a:t>
            </a:r>
            <a:endParaRPr lang="fr-FR" dirty="0"/>
          </a:p>
        </p:txBody>
      </p:sp>
      <p:sp>
        <p:nvSpPr>
          <p:cNvPr id="4" name="ZoneTexte 3"/>
          <p:cNvSpPr txBox="1"/>
          <p:nvPr/>
        </p:nvSpPr>
        <p:spPr>
          <a:xfrm>
            <a:off x="2483768" y="4941168"/>
            <a:ext cx="3168352" cy="369332"/>
          </a:xfrm>
          <a:prstGeom prst="rect">
            <a:avLst/>
          </a:prstGeom>
          <a:noFill/>
        </p:spPr>
        <p:txBody>
          <a:bodyPr wrap="square" rtlCol="0">
            <a:spAutoFit/>
          </a:bodyPr>
          <a:lstStyle/>
          <a:p>
            <a:r>
              <a:rPr lang="fr-FR" dirty="0" smtClean="0"/>
              <a:t>4(a + b + c) = 420</a:t>
            </a:r>
            <a:endParaRPr lang="fr-FR" dirty="0"/>
          </a:p>
        </p:txBody>
      </p:sp>
      <p:sp>
        <p:nvSpPr>
          <p:cNvPr id="5" name="ZoneTexte 4"/>
          <p:cNvSpPr txBox="1"/>
          <p:nvPr/>
        </p:nvSpPr>
        <p:spPr>
          <a:xfrm>
            <a:off x="2483768" y="5375253"/>
            <a:ext cx="2489013" cy="369332"/>
          </a:xfrm>
          <a:prstGeom prst="rect">
            <a:avLst/>
          </a:prstGeom>
          <a:noFill/>
        </p:spPr>
        <p:txBody>
          <a:bodyPr wrap="square" rtlCol="0">
            <a:spAutoFit/>
          </a:bodyPr>
          <a:lstStyle/>
          <a:p>
            <a:r>
              <a:rPr lang="fr-FR" dirty="0" smtClean="0"/>
              <a:t>     a + b + c = 105    </a:t>
            </a:r>
            <a:endParaRPr lang="fr-FR" dirty="0"/>
          </a:p>
        </p:txBody>
      </p:sp>
    </p:spTree>
    <p:extLst>
      <p:ext uri="{BB962C8B-B14F-4D97-AF65-F5344CB8AC3E}">
        <p14:creationId xmlns:p14="http://schemas.microsoft.com/office/powerpoint/2010/main" val="8911522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699792" y="1559020"/>
            <a:ext cx="2412268" cy="2862322"/>
          </a:xfrm>
          <a:prstGeom prst="rect">
            <a:avLst/>
          </a:prstGeom>
          <a:noFill/>
        </p:spPr>
        <p:txBody>
          <a:bodyPr wrap="square" rtlCol="0">
            <a:spAutoFit/>
          </a:bodyPr>
          <a:lstStyle/>
          <a:p>
            <a:r>
              <a:rPr lang="fr-FR" b="1" u="sng" dirty="0" smtClean="0"/>
              <a:t>Autrement dit :</a:t>
            </a:r>
          </a:p>
          <a:p>
            <a:endParaRPr lang="fr-FR" b="1" u="sng" dirty="0"/>
          </a:p>
          <a:p>
            <a:r>
              <a:rPr lang="fr-FR" dirty="0" smtClean="0"/>
              <a:t>2a + b + c = 130</a:t>
            </a:r>
          </a:p>
          <a:p>
            <a:endParaRPr lang="fr-FR" dirty="0"/>
          </a:p>
          <a:p>
            <a:r>
              <a:rPr lang="fr-FR" dirty="0" smtClean="0"/>
              <a:t>2b + a + c = 138</a:t>
            </a:r>
          </a:p>
          <a:p>
            <a:endParaRPr lang="fr-FR" dirty="0"/>
          </a:p>
          <a:p>
            <a:r>
              <a:rPr lang="fr-FR" dirty="0" smtClean="0"/>
              <a:t>2c + a + b = 152</a:t>
            </a:r>
          </a:p>
          <a:p>
            <a:endParaRPr lang="fr-FR" dirty="0"/>
          </a:p>
          <a:p>
            <a:endParaRPr lang="fr-FR" dirty="0" smtClean="0"/>
          </a:p>
          <a:p>
            <a:endParaRPr lang="fr-FR" dirty="0"/>
          </a:p>
        </p:txBody>
      </p:sp>
      <p:sp>
        <p:nvSpPr>
          <p:cNvPr id="3" name="ZoneTexte 2"/>
          <p:cNvSpPr txBox="1"/>
          <p:nvPr/>
        </p:nvSpPr>
        <p:spPr>
          <a:xfrm>
            <a:off x="2299011" y="4137703"/>
            <a:ext cx="3213829" cy="369332"/>
          </a:xfrm>
          <a:prstGeom prst="rect">
            <a:avLst/>
          </a:prstGeom>
          <a:noFill/>
        </p:spPr>
        <p:txBody>
          <a:bodyPr wrap="none" rtlCol="0">
            <a:spAutoFit/>
          </a:bodyPr>
          <a:lstStyle/>
          <a:p>
            <a:r>
              <a:rPr lang="fr-FR" dirty="0" smtClean="0"/>
              <a:t>On ajoute membres à membres.</a:t>
            </a:r>
            <a:endParaRPr lang="fr-FR" dirty="0"/>
          </a:p>
        </p:txBody>
      </p:sp>
      <p:sp>
        <p:nvSpPr>
          <p:cNvPr id="4" name="ZoneTexte 3"/>
          <p:cNvSpPr txBox="1"/>
          <p:nvPr/>
        </p:nvSpPr>
        <p:spPr>
          <a:xfrm>
            <a:off x="2483768" y="4941168"/>
            <a:ext cx="3168352" cy="369332"/>
          </a:xfrm>
          <a:prstGeom prst="rect">
            <a:avLst/>
          </a:prstGeom>
          <a:noFill/>
        </p:spPr>
        <p:txBody>
          <a:bodyPr wrap="square" rtlCol="0">
            <a:spAutoFit/>
          </a:bodyPr>
          <a:lstStyle/>
          <a:p>
            <a:r>
              <a:rPr lang="fr-FR" dirty="0" smtClean="0"/>
              <a:t>4(a + b + c) = 420</a:t>
            </a:r>
            <a:endParaRPr lang="fr-FR" dirty="0"/>
          </a:p>
        </p:txBody>
      </p:sp>
      <p:sp>
        <p:nvSpPr>
          <p:cNvPr id="5" name="ZoneTexte 4"/>
          <p:cNvSpPr txBox="1"/>
          <p:nvPr/>
        </p:nvSpPr>
        <p:spPr>
          <a:xfrm>
            <a:off x="2483768" y="5375253"/>
            <a:ext cx="2489013" cy="369332"/>
          </a:xfrm>
          <a:prstGeom prst="rect">
            <a:avLst/>
          </a:prstGeom>
          <a:noFill/>
        </p:spPr>
        <p:txBody>
          <a:bodyPr wrap="square" rtlCol="0">
            <a:spAutoFit/>
          </a:bodyPr>
          <a:lstStyle/>
          <a:p>
            <a:r>
              <a:rPr lang="fr-FR" dirty="0" smtClean="0"/>
              <a:t>     a + b + c = 105    </a:t>
            </a:r>
            <a:endParaRPr lang="fr-FR" dirty="0"/>
          </a:p>
        </p:txBody>
      </p:sp>
      <mc:AlternateContent xmlns:mc="http://schemas.openxmlformats.org/markup-compatibility/2006" xmlns:a14="http://schemas.microsoft.com/office/drawing/2010/main">
        <mc:Choice Requires="a14">
          <p:sp>
            <p:nvSpPr>
              <p:cNvPr id="6" name="Rectangle 5"/>
              <p:cNvSpPr/>
              <p:nvPr/>
            </p:nvSpPr>
            <p:spPr>
              <a:xfrm>
                <a:off x="2843808" y="5810944"/>
                <a:ext cx="1343638" cy="541623"/>
              </a:xfrm>
              <a:prstGeom prst="rect">
                <a:avLst/>
              </a:prstGeom>
            </p:spPr>
            <p:txBody>
              <a:bodyPr wrap="none">
                <a:spAutoFit/>
              </a:bodyPr>
              <a:lstStyle/>
              <a:p>
                <a14:m>
                  <m:oMath xmlns:m="http://schemas.openxmlformats.org/officeDocument/2006/math">
                    <m:f>
                      <m:fPr>
                        <m:ctrlPr>
                          <a:rPr lang="fr-FR" sz="2000" b="1" i="1" smtClean="0">
                            <a:solidFill>
                              <a:srgbClr val="FF0000"/>
                            </a:solidFill>
                            <a:latin typeface="Cambria Math"/>
                          </a:rPr>
                        </m:ctrlPr>
                      </m:fPr>
                      <m:num>
                        <m:r>
                          <a:rPr lang="fr-FR" sz="2000" b="1" i="1" smtClean="0">
                            <a:solidFill>
                              <a:srgbClr val="FF0000"/>
                            </a:solidFill>
                            <a:latin typeface="Cambria Math"/>
                          </a:rPr>
                          <m:t>𝒂</m:t>
                        </m:r>
                        <m:r>
                          <a:rPr lang="fr-FR" sz="2000" b="1" i="1" smtClean="0">
                            <a:solidFill>
                              <a:srgbClr val="FF0000"/>
                            </a:solidFill>
                            <a:latin typeface="Cambria Math"/>
                          </a:rPr>
                          <m:t>+</m:t>
                        </m:r>
                        <m:r>
                          <a:rPr lang="fr-FR" sz="2000" b="1" i="1" smtClean="0">
                            <a:solidFill>
                              <a:srgbClr val="FF0000"/>
                            </a:solidFill>
                            <a:latin typeface="Cambria Math"/>
                          </a:rPr>
                          <m:t>𝒃</m:t>
                        </m:r>
                        <m:r>
                          <a:rPr lang="fr-FR" sz="2000" b="1" i="1" smtClean="0">
                            <a:solidFill>
                              <a:srgbClr val="FF0000"/>
                            </a:solidFill>
                            <a:latin typeface="Cambria Math"/>
                          </a:rPr>
                          <m:t>+</m:t>
                        </m:r>
                        <m:r>
                          <a:rPr lang="fr-FR" sz="2000" b="1" i="1" smtClean="0">
                            <a:solidFill>
                              <a:srgbClr val="FF0000"/>
                            </a:solidFill>
                            <a:latin typeface="Cambria Math"/>
                          </a:rPr>
                          <m:t>𝒄</m:t>
                        </m:r>
                      </m:num>
                      <m:den>
                        <m:r>
                          <a:rPr lang="fr-FR" sz="2000" b="1" i="1" smtClean="0">
                            <a:solidFill>
                              <a:srgbClr val="FF0000"/>
                            </a:solidFill>
                            <a:latin typeface="Cambria Math"/>
                          </a:rPr>
                          <m:t>𝟑</m:t>
                        </m:r>
                      </m:den>
                    </m:f>
                  </m:oMath>
                </a14:m>
                <a:r>
                  <a:rPr lang="fr-FR" sz="2000" b="1" dirty="0" smtClean="0">
                    <a:solidFill>
                      <a:srgbClr val="FF0000"/>
                    </a:solidFill>
                  </a:rPr>
                  <a:t>  = 35</a:t>
                </a:r>
                <a:endParaRPr lang="fr-FR" sz="2000" b="1" dirty="0">
                  <a:solidFill>
                    <a:srgbClr val="FF0000"/>
                  </a:solidFill>
                </a:endParaRPr>
              </a:p>
            </p:txBody>
          </p:sp>
        </mc:Choice>
        <mc:Fallback xmlns="">
          <p:sp>
            <p:nvSpPr>
              <p:cNvPr id="6" name="Rectangle 5"/>
              <p:cNvSpPr>
                <a:spLocks noRot="1" noChangeAspect="1" noMove="1" noResize="1" noEditPoints="1" noAdjustHandles="1" noChangeArrowheads="1" noChangeShapeType="1" noTextEdit="1"/>
              </p:cNvSpPr>
              <p:nvPr/>
            </p:nvSpPr>
            <p:spPr>
              <a:xfrm>
                <a:off x="2843808" y="5810944"/>
                <a:ext cx="1343638" cy="541623"/>
              </a:xfrm>
              <a:prstGeom prst="rect">
                <a:avLst/>
              </a:prstGeom>
              <a:blipFill rotWithShape="1">
                <a:blip r:embed="rId2" cstate="print"/>
                <a:stretch>
                  <a:fillRect r="-3636" b="-7865"/>
                </a:stretch>
              </a:blipFill>
            </p:spPr>
            <p:txBody>
              <a:bodyPr/>
              <a:lstStyle/>
              <a:p>
                <a:r>
                  <a:rPr lang="fr-FR">
                    <a:noFill/>
                  </a:rPr>
                  <a:t> </a:t>
                </a:r>
              </a:p>
            </p:txBody>
          </p:sp>
        </mc:Fallback>
      </mc:AlternateContent>
    </p:spTree>
    <p:extLst>
      <p:ext uri="{BB962C8B-B14F-4D97-AF65-F5344CB8AC3E}">
        <p14:creationId xmlns:p14="http://schemas.microsoft.com/office/powerpoint/2010/main" val="294678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2564904"/>
            <a:ext cx="8229600" cy="1143000"/>
          </a:xfrm>
        </p:spPr>
        <p:txBody>
          <a:bodyPr/>
          <a:lstStyle/>
          <a:p>
            <a:r>
              <a:rPr lang="fr-FR" dirty="0" smtClean="0">
                <a:solidFill>
                  <a:srgbClr val="FF0000"/>
                </a:solidFill>
              </a:rPr>
              <a:t>Exercice :Le paquet cadeau</a:t>
            </a:r>
            <a:endParaRPr lang="fr-FR" dirty="0">
              <a:solidFill>
                <a:srgbClr val="FF0000"/>
              </a:solidFill>
            </a:endParaRPr>
          </a:p>
        </p:txBody>
      </p:sp>
    </p:spTree>
    <p:extLst>
      <p:ext uri="{BB962C8B-B14F-4D97-AF65-F5344CB8AC3E}">
        <p14:creationId xmlns:p14="http://schemas.microsoft.com/office/powerpoint/2010/main" val="11231057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556792"/>
            <a:ext cx="5256584" cy="3170099"/>
          </a:xfrm>
          <a:prstGeom prst="rect">
            <a:avLst/>
          </a:prstGeom>
        </p:spPr>
        <p:txBody>
          <a:bodyPr wrap="square">
            <a:spAutoFit/>
          </a:bodyPr>
          <a:lstStyle/>
          <a:p>
            <a:r>
              <a:rPr lang="fr-FR" sz="2000" dirty="0"/>
              <a:t>Mon paquet cadeau est un pavé droit de base carrée.</a:t>
            </a:r>
          </a:p>
          <a:p>
            <a:r>
              <a:rPr lang="fr-FR" sz="2000" dirty="0"/>
              <a:t>Je souhaite le décorer d’un ruban de 1,50 m de long.</a:t>
            </a:r>
          </a:p>
          <a:p>
            <a:r>
              <a:rPr lang="fr-FR" sz="2000" dirty="0"/>
              <a:t>Si j’entoure le paquet selon la disposition (a), il me manque 10 cm pour joindre les deux bouts du ruban. Heureusement avec la disposition (b) il me reste 30 cm de ruban pour faire un nœud</a:t>
            </a:r>
            <a:r>
              <a:rPr lang="fr-FR" sz="2000" dirty="0" smtClean="0"/>
              <a:t>.</a:t>
            </a:r>
          </a:p>
          <a:p>
            <a:endParaRPr lang="fr-FR" sz="2000" dirty="0"/>
          </a:p>
          <a:p>
            <a:r>
              <a:rPr lang="fr-FR" sz="2000" dirty="0"/>
              <a:t>Quel est le volume de mon paquet ?</a:t>
            </a:r>
          </a:p>
        </p:txBody>
      </p:sp>
      <p:sp>
        <p:nvSpPr>
          <p:cNvPr id="3" name="ZoneTexte 2"/>
          <p:cNvSpPr txBox="1"/>
          <p:nvPr/>
        </p:nvSpPr>
        <p:spPr>
          <a:xfrm>
            <a:off x="3341975" y="569974"/>
            <a:ext cx="2016224" cy="369332"/>
          </a:xfrm>
          <a:prstGeom prst="rect">
            <a:avLst/>
          </a:prstGeom>
          <a:noFill/>
        </p:spPr>
        <p:txBody>
          <a:bodyPr wrap="square" rtlCol="0">
            <a:spAutoFit/>
          </a:bodyPr>
          <a:lstStyle/>
          <a:p>
            <a:r>
              <a:rPr lang="fr-FR" b="1" dirty="0" smtClean="0"/>
              <a:t>Le paquet cadeau</a:t>
            </a:r>
            <a:endParaRPr lang="fr-FR" b="1"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5" name="Objet 4"/>
          <p:cNvGraphicFramePr>
            <a:graphicFrameLocks noChangeAspect="1"/>
          </p:cNvGraphicFramePr>
          <p:nvPr>
            <p:extLst>
              <p:ext uri="{D42A27DB-BD31-4B8C-83A1-F6EECF244321}">
                <p14:modId xmlns:p14="http://schemas.microsoft.com/office/powerpoint/2010/main" val="461338749"/>
              </p:ext>
            </p:extLst>
          </p:nvPr>
        </p:nvGraphicFramePr>
        <p:xfrm>
          <a:off x="5925692" y="1264770"/>
          <a:ext cx="2664296" cy="2664296"/>
        </p:xfrm>
        <a:graphic>
          <a:graphicData uri="http://schemas.openxmlformats.org/presentationml/2006/ole">
            <mc:AlternateContent xmlns:mc="http://schemas.openxmlformats.org/markup-compatibility/2006">
              <mc:Choice xmlns:v="urn:schemas-microsoft-com:vml" Requires="v">
                <p:oleObj spid="_x0000_s2064" name="Image bitmap" r:id="rId3" imgW="1402202" imgH="1394581" progId="PBrush">
                  <p:embed/>
                </p:oleObj>
              </mc:Choice>
              <mc:Fallback>
                <p:oleObj name="Image bitmap" r:id="rId3" imgW="1402202" imgH="1394581" progId="PBrush">
                  <p:embed/>
                  <p:pic>
                    <p:nvPicPr>
                      <p:cNvPr id="0"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25692" y="1264770"/>
                        <a:ext cx="2664296" cy="26642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8912938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2204864"/>
            <a:ext cx="4897729" cy="2246769"/>
          </a:xfrm>
          <a:prstGeom prst="rect">
            <a:avLst/>
          </a:prstGeom>
        </p:spPr>
        <p:txBody>
          <a:bodyPr wrap="square">
            <a:spAutoFit/>
          </a:bodyPr>
          <a:lstStyle/>
          <a:p>
            <a:r>
              <a:rPr lang="fr-FR" sz="2000" b="1" u="sng" smtClean="0"/>
              <a:t>Question :</a:t>
            </a:r>
            <a:endParaRPr lang="fr-FR" sz="2000" b="1" u="sng" dirty="0" smtClean="0"/>
          </a:p>
          <a:p>
            <a:endParaRPr lang="fr-FR" sz="2000" dirty="0" smtClean="0"/>
          </a:p>
          <a:p>
            <a:r>
              <a:rPr lang="fr-FR" sz="2000" dirty="0"/>
              <a:t>Soit x la </a:t>
            </a:r>
            <a:r>
              <a:rPr lang="fr-FR" sz="2000" dirty="0" smtClean="0"/>
              <a:t>longueur d’un côté de la base carrée et </a:t>
            </a:r>
            <a:r>
              <a:rPr lang="fr-FR" sz="2000" dirty="0"/>
              <a:t>y la hauteur d’un paquet. </a:t>
            </a:r>
            <a:r>
              <a:rPr lang="fr-FR" sz="2000" dirty="0" smtClean="0"/>
              <a:t>Vérifier </a:t>
            </a:r>
            <a:r>
              <a:rPr lang="fr-FR" sz="2000" dirty="0"/>
              <a:t>que </a:t>
            </a:r>
            <a:r>
              <a:rPr lang="fr-FR" sz="2000" dirty="0" smtClean="0"/>
              <a:t>:</a:t>
            </a:r>
          </a:p>
          <a:p>
            <a:endParaRPr lang="fr-FR" sz="2000" dirty="0" smtClean="0"/>
          </a:p>
          <a:p>
            <a:r>
              <a:rPr lang="fr-FR" sz="2000" dirty="0" smtClean="0">
                <a:solidFill>
                  <a:srgbClr val="FF0000"/>
                </a:solidFill>
              </a:rPr>
              <a:t>8x </a:t>
            </a:r>
            <a:r>
              <a:rPr lang="fr-FR" sz="2000" dirty="0">
                <a:solidFill>
                  <a:srgbClr val="FF0000"/>
                </a:solidFill>
              </a:rPr>
              <a:t>+ 4y  = 150 + 10</a:t>
            </a:r>
            <a:br>
              <a:rPr lang="fr-FR" sz="2000" dirty="0">
                <a:solidFill>
                  <a:srgbClr val="FF0000"/>
                </a:solidFill>
              </a:rPr>
            </a:br>
            <a:r>
              <a:rPr lang="fr-FR" sz="2000" dirty="0">
                <a:solidFill>
                  <a:srgbClr val="FF0000"/>
                </a:solidFill>
              </a:rPr>
              <a:t>6x + 2y  = 150 - 30</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5" name="Objet 4"/>
          <p:cNvGraphicFramePr>
            <a:graphicFrameLocks noChangeAspect="1"/>
          </p:cNvGraphicFramePr>
          <p:nvPr>
            <p:extLst>
              <p:ext uri="{D42A27DB-BD31-4B8C-83A1-F6EECF244321}">
                <p14:modId xmlns:p14="http://schemas.microsoft.com/office/powerpoint/2010/main" val="3644600215"/>
              </p:ext>
            </p:extLst>
          </p:nvPr>
        </p:nvGraphicFramePr>
        <p:xfrm>
          <a:off x="5940152" y="1749879"/>
          <a:ext cx="2664296" cy="2664296"/>
        </p:xfrm>
        <a:graphic>
          <a:graphicData uri="http://schemas.openxmlformats.org/presentationml/2006/ole">
            <mc:AlternateContent xmlns:mc="http://schemas.openxmlformats.org/markup-compatibility/2006">
              <mc:Choice xmlns:v="urn:schemas-microsoft-com:vml" Requires="v">
                <p:oleObj spid="_x0000_s1040" name="Image bitmap" r:id="rId3" imgW="1402202" imgH="1394581" progId="PBrush">
                  <p:embed/>
                </p:oleObj>
              </mc:Choice>
              <mc:Fallback>
                <p:oleObj name="Image bitmap" r:id="rId3" imgW="1402202" imgH="1394581" progId="PBrush">
                  <p:embed/>
                  <p:pic>
                    <p:nvPicPr>
                      <p:cNvPr id="0"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0152" y="1749879"/>
                        <a:ext cx="2664296" cy="26642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2025779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2708920"/>
            <a:ext cx="8229600" cy="1143000"/>
          </a:xfrm>
        </p:spPr>
        <p:txBody>
          <a:bodyPr/>
          <a:lstStyle/>
          <a:p>
            <a:r>
              <a:rPr lang="fr-FR" dirty="0" smtClean="0">
                <a:solidFill>
                  <a:srgbClr val="FF0000"/>
                </a:solidFill>
              </a:rPr>
              <a:t>Exercice : Les légions</a:t>
            </a:r>
            <a:endParaRPr lang="fr-FR" dirty="0">
              <a:solidFill>
                <a:srgbClr val="FF0000"/>
              </a:solidFill>
            </a:endParaRPr>
          </a:p>
        </p:txBody>
      </p:sp>
    </p:spTree>
    <p:extLst>
      <p:ext uri="{BB962C8B-B14F-4D97-AF65-F5344CB8AC3E}">
        <p14:creationId xmlns:p14="http://schemas.microsoft.com/office/powerpoint/2010/main" val="33158165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1052736"/>
            <a:ext cx="6624736" cy="3170099"/>
          </a:xfrm>
          <a:prstGeom prst="rect">
            <a:avLst/>
          </a:prstGeom>
        </p:spPr>
        <p:txBody>
          <a:bodyPr wrap="square">
            <a:spAutoFit/>
          </a:bodyPr>
          <a:lstStyle/>
          <a:p>
            <a:pPr algn="ctr"/>
            <a:r>
              <a:rPr lang="fr-FR" sz="2000" b="1" dirty="0" smtClean="0"/>
              <a:t>Les légions</a:t>
            </a:r>
          </a:p>
          <a:p>
            <a:endParaRPr lang="fr-FR" sz="2000" dirty="0"/>
          </a:p>
          <a:p>
            <a:r>
              <a:rPr lang="fr-FR" sz="2000" dirty="0" smtClean="0"/>
              <a:t>C’était </a:t>
            </a:r>
            <a:r>
              <a:rPr lang="fr-FR" sz="2000" dirty="0"/>
              <a:t>en l’an 78 avant Jésus-Christ. Deux capitaines de César ont disposé les hommes de leur légion en deux carrés parfaits pour les faire défiler sur le </a:t>
            </a:r>
            <a:r>
              <a:rPr lang="fr-FR" sz="2000" dirty="0" smtClean="0"/>
              <a:t>forum. Les </a:t>
            </a:r>
            <a:r>
              <a:rPr lang="fr-FR" sz="2000" dirty="0"/>
              <a:t>effectifs de ces deux légions diffèrent de 217 hommes. La plus nombreuse a sept rangées de soldats de plus que l’autre</a:t>
            </a:r>
            <a:r>
              <a:rPr lang="fr-FR" sz="2000" dirty="0" smtClean="0"/>
              <a:t>.</a:t>
            </a:r>
          </a:p>
          <a:p>
            <a:endParaRPr lang="fr-FR" sz="2000" dirty="0"/>
          </a:p>
          <a:p>
            <a:endParaRPr lang="fr-FR" sz="2000" dirty="0"/>
          </a:p>
          <a:p>
            <a:r>
              <a:rPr lang="fr-FR" sz="2000" dirty="0"/>
              <a:t>Quel est l’effectif de chacune des deux légions ?</a:t>
            </a:r>
          </a:p>
        </p:txBody>
      </p:sp>
    </p:spTree>
    <p:extLst>
      <p:ext uri="{BB962C8B-B14F-4D97-AF65-F5344CB8AC3E}">
        <p14:creationId xmlns:p14="http://schemas.microsoft.com/office/powerpoint/2010/main" val="647599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1052736"/>
            <a:ext cx="6624736" cy="3170099"/>
          </a:xfrm>
          <a:prstGeom prst="rect">
            <a:avLst/>
          </a:prstGeom>
        </p:spPr>
        <p:txBody>
          <a:bodyPr wrap="square">
            <a:spAutoFit/>
          </a:bodyPr>
          <a:lstStyle/>
          <a:p>
            <a:pPr algn="ctr"/>
            <a:r>
              <a:rPr lang="fr-FR" sz="2000" b="1" dirty="0" smtClean="0"/>
              <a:t>Les légions</a:t>
            </a:r>
          </a:p>
          <a:p>
            <a:endParaRPr lang="fr-FR" sz="2000" dirty="0"/>
          </a:p>
          <a:p>
            <a:r>
              <a:rPr lang="fr-FR" sz="2000" dirty="0" smtClean="0"/>
              <a:t>C’était </a:t>
            </a:r>
            <a:r>
              <a:rPr lang="fr-FR" sz="2000" dirty="0"/>
              <a:t>en l’an 78 avant Jésus-Christ. Deux capitaines de César ont disposé les hommes de leur légion en deux carrés parfaits pour les faire défiler sur le </a:t>
            </a:r>
            <a:r>
              <a:rPr lang="fr-FR" sz="2000" dirty="0" smtClean="0"/>
              <a:t>forum. Les </a:t>
            </a:r>
            <a:r>
              <a:rPr lang="fr-FR" sz="2000" dirty="0"/>
              <a:t>effectifs de ces deux légions diffèrent de 217 hommes. La plus nombreuse a sept rangées de soldats de plus que l’autre</a:t>
            </a:r>
            <a:r>
              <a:rPr lang="fr-FR" sz="2000" dirty="0" smtClean="0"/>
              <a:t>.</a:t>
            </a:r>
          </a:p>
          <a:p>
            <a:endParaRPr lang="fr-FR" sz="2000" dirty="0"/>
          </a:p>
          <a:p>
            <a:endParaRPr lang="fr-FR" sz="2000" dirty="0"/>
          </a:p>
          <a:p>
            <a:r>
              <a:rPr lang="fr-FR" sz="2000" dirty="0"/>
              <a:t>Quel est l’effectif de chacune des deux légions ?</a:t>
            </a:r>
          </a:p>
        </p:txBody>
      </p:sp>
      <p:sp>
        <p:nvSpPr>
          <p:cNvPr id="3" name="Rectangle 2"/>
          <p:cNvSpPr/>
          <p:nvPr/>
        </p:nvSpPr>
        <p:spPr>
          <a:xfrm>
            <a:off x="1205817" y="4581128"/>
            <a:ext cx="6840760" cy="1200329"/>
          </a:xfrm>
          <a:prstGeom prst="rect">
            <a:avLst/>
          </a:prstGeom>
        </p:spPr>
        <p:txBody>
          <a:bodyPr wrap="square">
            <a:spAutoFit/>
          </a:bodyPr>
          <a:lstStyle/>
          <a:p>
            <a:r>
              <a:rPr lang="fr-FR" b="1" u="sng" dirty="0" smtClean="0"/>
              <a:t>Un carré parfait  ? </a:t>
            </a:r>
            <a:br>
              <a:rPr lang="fr-FR" b="1" u="sng" dirty="0" smtClean="0"/>
            </a:br>
            <a:r>
              <a:rPr lang="fr-FR" dirty="0" smtClean="0"/>
              <a:t>C’est un nombre qui est le carré d’un nombre entier. </a:t>
            </a:r>
          </a:p>
          <a:p>
            <a:endParaRPr lang="fr-FR" dirty="0" smtClean="0"/>
          </a:p>
          <a:p>
            <a:r>
              <a:rPr lang="fr-FR" dirty="0" smtClean="0"/>
              <a:t>Exemple : 81 est un carré parfait car 9²=81.</a:t>
            </a:r>
            <a:endParaRPr lang="fr-FR" dirty="0"/>
          </a:p>
        </p:txBody>
      </p:sp>
    </p:spTree>
    <p:extLst>
      <p:ext uri="{BB962C8B-B14F-4D97-AF65-F5344CB8AC3E}">
        <p14:creationId xmlns:p14="http://schemas.microsoft.com/office/powerpoint/2010/main" val="13351265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259632" y="831767"/>
            <a:ext cx="2160240" cy="369332"/>
          </a:xfrm>
          <a:prstGeom prst="rect">
            <a:avLst/>
          </a:prstGeom>
          <a:noFill/>
        </p:spPr>
        <p:txBody>
          <a:bodyPr wrap="square" rtlCol="0">
            <a:spAutoFit/>
          </a:bodyPr>
          <a:lstStyle/>
          <a:p>
            <a:pPr marL="285750" indent="-285750">
              <a:buFont typeface="Courier New" pitchFamily="49" charset="0"/>
              <a:buChar char="o"/>
            </a:pPr>
            <a:r>
              <a:rPr lang="fr-FR" b="1" dirty="0" smtClean="0"/>
              <a:t>Des schémas </a:t>
            </a:r>
            <a:endParaRPr lang="fr-FR" b="1" dirty="0"/>
          </a:p>
        </p:txBody>
      </p:sp>
      <p:sp>
        <p:nvSpPr>
          <p:cNvPr id="4" name="Rectangle 3"/>
          <p:cNvSpPr/>
          <p:nvPr/>
        </p:nvSpPr>
        <p:spPr>
          <a:xfrm>
            <a:off x="1259632" y="1772816"/>
            <a:ext cx="1152128"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4161937" y="692696"/>
            <a:ext cx="2664652" cy="26642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0" y="3071810"/>
            <a:ext cx="3857620" cy="646331"/>
          </a:xfrm>
          <a:prstGeom prst="rect">
            <a:avLst/>
          </a:prstGeom>
          <a:noFill/>
        </p:spPr>
        <p:txBody>
          <a:bodyPr wrap="square" rtlCol="0">
            <a:spAutoFit/>
          </a:bodyPr>
          <a:lstStyle/>
          <a:p>
            <a:pPr algn="ctr"/>
            <a:r>
              <a:rPr lang="fr-FR" dirty="0" smtClean="0"/>
              <a:t>Un carré représente une légion.</a:t>
            </a:r>
            <a:br>
              <a:rPr lang="fr-FR" dirty="0" smtClean="0"/>
            </a:br>
            <a:r>
              <a:rPr lang="fr-FR" dirty="0" smtClean="0"/>
              <a:t>Aire d’un carré = Effectif d’une légion.</a:t>
            </a:r>
            <a:endParaRPr lang="fr-FR" dirty="0"/>
          </a:p>
        </p:txBody>
      </p:sp>
    </p:spTree>
    <p:extLst>
      <p:ext uri="{BB962C8B-B14F-4D97-AF65-F5344CB8AC3E}">
        <p14:creationId xmlns:p14="http://schemas.microsoft.com/office/powerpoint/2010/main" val="33061363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2708920"/>
            <a:ext cx="8229600" cy="1143000"/>
          </a:xfrm>
        </p:spPr>
        <p:txBody>
          <a:bodyPr/>
          <a:lstStyle/>
          <a:p>
            <a:r>
              <a:rPr lang="fr-FR" dirty="0" smtClean="0">
                <a:solidFill>
                  <a:srgbClr val="FF0000"/>
                </a:solidFill>
              </a:rPr>
              <a:t>Exercice : Les moyennes</a:t>
            </a:r>
            <a:endParaRPr lang="fr-FR" dirty="0">
              <a:solidFill>
                <a:srgbClr val="FF0000"/>
              </a:solidFill>
            </a:endParaRPr>
          </a:p>
        </p:txBody>
      </p:sp>
    </p:spTree>
    <p:extLst>
      <p:ext uri="{BB962C8B-B14F-4D97-AF65-F5344CB8AC3E}">
        <p14:creationId xmlns:p14="http://schemas.microsoft.com/office/powerpoint/2010/main" val="4805089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259632" y="831767"/>
            <a:ext cx="2160240" cy="369332"/>
          </a:xfrm>
          <a:prstGeom prst="rect">
            <a:avLst/>
          </a:prstGeom>
          <a:noFill/>
        </p:spPr>
        <p:txBody>
          <a:bodyPr wrap="square" rtlCol="0">
            <a:spAutoFit/>
          </a:bodyPr>
          <a:lstStyle/>
          <a:p>
            <a:pPr marL="285750" indent="-285750">
              <a:buFont typeface="Courier New" pitchFamily="49" charset="0"/>
              <a:buChar char="o"/>
            </a:pPr>
            <a:r>
              <a:rPr lang="fr-FR" b="1" dirty="0" smtClean="0"/>
              <a:t>Des schémas </a:t>
            </a:r>
            <a:endParaRPr lang="fr-FR" b="1" dirty="0"/>
          </a:p>
        </p:txBody>
      </p:sp>
      <p:sp>
        <p:nvSpPr>
          <p:cNvPr id="4" name="Rectangle 3"/>
          <p:cNvSpPr/>
          <p:nvPr/>
        </p:nvSpPr>
        <p:spPr>
          <a:xfrm>
            <a:off x="1259632" y="1772816"/>
            <a:ext cx="1152128"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4161937" y="692696"/>
            <a:ext cx="2664652" cy="26642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1080681" y="3787405"/>
            <a:ext cx="7641678" cy="923330"/>
          </a:xfrm>
          <a:prstGeom prst="rect">
            <a:avLst/>
          </a:prstGeom>
          <a:noFill/>
        </p:spPr>
        <p:txBody>
          <a:bodyPr wrap="square" rtlCol="0">
            <a:spAutoFit/>
          </a:bodyPr>
          <a:lstStyle/>
          <a:p>
            <a:pPr marL="285750" indent="-285750">
              <a:buFont typeface="Courier New" pitchFamily="49" charset="0"/>
              <a:buChar char="o"/>
            </a:pPr>
            <a:r>
              <a:rPr lang="fr-FR" b="1" dirty="0" smtClean="0"/>
              <a:t>Des inconnues </a:t>
            </a:r>
          </a:p>
          <a:p>
            <a:r>
              <a:rPr lang="fr-FR" b="1" dirty="0" smtClean="0">
                <a:effectLst>
                  <a:outerShdw blurRad="38100" dist="38100" dir="2700000" algn="tl">
                    <a:srgbClr val="000000">
                      <a:alpha val="43137"/>
                    </a:srgbClr>
                  </a:outerShdw>
                </a:effectLst>
              </a:rPr>
              <a:t>Un choix </a:t>
            </a:r>
            <a:r>
              <a:rPr lang="fr-FR" dirty="0" smtClean="0"/>
              <a:t>: soit x l’effectif d’une légion et y l’effectif de la légion la plus nombreuse.</a:t>
            </a:r>
            <a:endParaRPr lang="fr-FR" dirty="0"/>
          </a:p>
        </p:txBody>
      </p:sp>
      <p:sp>
        <p:nvSpPr>
          <p:cNvPr id="9" name="ZoneTexte 8"/>
          <p:cNvSpPr txBox="1"/>
          <p:nvPr/>
        </p:nvSpPr>
        <p:spPr>
          <a:xfrm>
            <a:off x="0" y="3071810"/>
            <a:ext cx="3857620" cy="646331"/>
          </a:xfrm>
          <a:prstGeom prst="rect">
            <a:avLst/>
          </a:prstGeom>
          <a:noFill/>
        </p:spPr>
        <p:txBody>
          <a:bodyPr wrap="square" rtlCol="0">
            <a:spAutoFit/>
          </a:bodyPr>
          <a:lstStyle/>
          <a:p>
            <a:pPr algn="ctr"/>
            <a:r>
              <a:rPr lang="fr-FR" dirty="0" smtClean="0"/>
              <a:t>Un carré représente une légion.</a:t>
            </a:r>
            <a:br>
              <a:rPr lang="fr-FR" dirty="0" smtClean="0"/>
            </a:br>
            <a:r>
              <a:rPr lang="fr-FR" dirty="0" smtClean="0"/>
              <a:t>Aire d’un carré = Effectif d’une légion.</a:t>
            </a:r>
            <a:endParaRPr lang="fr-FR" dirty="0"/>
          </a:p>
        </p:txBody>
      </p:sp>
    </p:spTree>
    <p:extLst>
      <p:ext uri="{BB962C8B-B14F-4D97-AF65-F5344CB8AC3E}">
        <p14:creationId xmlns:p14="http://schemas.microsoft.com/office/powerpoint/2010/main" val="35502339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259632" y="831767"/>
            <a:ext cx="2160240" cy="369332"/>
          </a:xfrm>
          <a:prstGeom prst="rect">
            <a:avLst/>
          </a:prstGeom>
          <a:noFill/>
        </p:spPr>
        <p:txBody>
          <a:bodyPr wrap="square" rtlCol="0">
            <a:spAutoFit/>
          </a:bodyPr>
          <a:lstStyle/>
          <a:p>
            <a:pPr marL="285750" indent="-285750">
              <a:buFont typeface="Courier New" pitchFamily="49" charset="0"/>
              <a:buChar char="o"/>
            </a:pPr>
            <a:r>
              <a:rPr lang="fr-FR" b="1" dirty="0" smtClean="0"/>
              <a:t>Des schémas </a:t>
            </a:r>
            <a:endParaRPr lang="fr-FR" b="1" dirty="0"/>
          </a:p>
        </p:txBody>
      </p:sp>
      <p:sp>
        <p:nvSpPr>
          <p:cNvPr id="4" name="Rectangle 3"/>
          <p:cNvSpPr/>
          <p:nvPr/>
        </p:nvSpPr>
        <p:spPr>
          <a:xfrm>
            <a:off x="1259632" y="1772816"/>
            <a:ext cx="1152128"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4161937" y="692696"/>
            <a:ext cx="2664652" cy="26642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1080681" y="3787405"/>
            <a:ext cx="7641678" cy="1754326"/>
          </a:xfrm>
          <a:prstGeom prst="rect">
            <a:avLst/>
          </a:prstGeom>
          <a:noFill/>
        </p:spPr>
        <p:txBody>
          <a:bodyPr wrap="square" rtlCol="0">
            <a:spAutoFit/>
          </a:bodyPr>
          <a:lstStyle/>
          <a:p>
            <a:pPr marL="285750" indent="-285750">
              <a:buFont typeface="Courier New" pitchFamily="49" charset="0"/>
              <a:buChar char="o"/>
            </a:pPr>
            <a:r>
              <a:rPr lang="fr-FR" b="1" dirty="0" smtClean="0"/>
              <a:t>Des inconnues </a:t>
            </a:r>
          </a:p>
          <a:p>
            <a:r>
              <a:rPr lang="fr-FR" b="1" dirty="0" smtClean="0">
                <a:effectLst>
                  <a:outerShdw blurRad="38100" dist="38100" dir="2700000" algn="tl">
                    <a:srgbClr val="000000">
                      <a:alpha val="43137"/>
                    </a:srgbClr>
                  </a:outerShdw>
                </a:effectLst>
              </a:rPr>
              <a:t>Un choix </a:t>
            </a:r>
            <a:r>
              <a:rPr lang="fr-FR" dirty="0" smtClean="0"/>
              <a:t>: soit x l’effectif d’une légion et y l’effectif de la légion la plus nombreuse.</a:t>
            </a:r>
          </a:p>
          <a:p>
            <a:endParaRPr lang="fr-FR" dirty="0" smtClean="0"/>
          </a:p>
          <a:p>
            <a:r>
              <a:rPr lang="fr-FR" b="1" dirty="0" smtClean="0">
                <a:effectLst>
                  <a:outerShdw blurRad="38100" dist="38100" dir="2700000" algn="tl">
                    <a:srgbClr val="000000">
                      <a:alpha val="43137"/>
                    </a:srgbClr>
                  </a:outerShdw>
                </a:effectLst>
              </a:rPr>
              <a:t>Un autre choix </a:t>
            </a:r>
            <a:r>
              <a:rPr lang="fr-FR" dirty="0" smtClean="0"/>
              <a:t>: soit x le nombre de rangées de la légion la moins nombreuse.</a:t>
            </a:r>
          </a:p>
          <a:p>
            <a:endParaRPr lang="fr-FR" dirty="0"/>
          </a:p>
        </p:txBody>
      </p:sp>
      <p:sp>
        <p:nvSpPr>
          <p:cNvPr id="8" name="ZoneTexte 7"/>
          <p:cNvSpPr txBox="1"/>
          <p:nvPr/>
        </p:nvSpPr>
        <p:spPr>
          <a:xfrm>
            <a:off x="0" y="3071810"/>
            <a:ext cx="3857620" cy="646331"/>
          </a:xfrm>
          <a:prstGeom prst="rect">
            <a:avLst/>
          </a:prstGeom>
          <a:noFill/>
        </p:spPr>
        <p:txBody>
          <a:bodyPr wrap="square" rtlCol="0">
            <a:spAutoFit/>
          </a:bodyPr>
          <a:lstStyle/>
          <a:p>
            <a:pPr algn="ctr"/>
            <a:r>
              <a:rPr lang="fr-FR" dirty="0" smtClean="0"/>
              <a:t>Un carré représente une légion.</a:t>
            </a:r>
            <a:br>
              <a:rPr lang="fr-FR" dirty="0" smtClean="0"/>
            </a:br>
            <a:r>
              <a:rPr lang="fr-FR" dirty="0" smtClean="0"/>
              <a:t>Aire d’un carré = Effectif d’une légion.</a:t>
            </a:r>
            <a:endParaRPr lang="fr-FR" dirty="0"/>
          </a:p>
        </p:txBody>
      </p:sp>
    </p:spTree>
    <p:extLst>
      <p:ext uri="{BB962C8B-B14F-4D97-AF65-F5344CB8AC3E}">
        <p14:creationId xmlns:p14="http://schemas.microsoft.com/office/powerpoint/2010/main" val="6326587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259632" y="831767"/>
            <a:ext cx="2160240" cy="369332"/>
          </a:xfrm>
          <a:prstGeom prst="rect">
            <a:avLst/>
          </a:prstGeom>
          <a:noFill/>
        </p:spPr>
        <p:txBody>
          <a:bodyPr wrap="square" rtlCol="0">
            <a:spAutoFit/>
          </a:bodyPr>
          <a:lstStyle/>
          <a:p>
            <a:pPr marL="285750" indent="-285750">
              <a:buFont typeface="Courier New" pitchFamily="49" charset="0"/>
              <a:buChar char="o"/>
            </a:pPr>
            <a:r>
              <a:rPr lang="fr-FR" b="1" dirty="0" smtClean="0"/>
              <a:t>Des schémas </a:t>
            </a:r>
            <a:endParaRPr lang="fr-FR" b="1" dirty="0"/>
          </a:p>
        </p:txBody>
      </p:sp>
      <p:sp>
        <p:nvSpPr>
          <p:cNvPr id="4" name="Rectangle 3"/>
          <p:cNvSpPr/>
          <p:nvPr/>
        </p:nvSpPr>
        <p:spPr>
          <a:xfrm>
            <a:off x="1259632" y="1772816"/>
            <a:ext cx="1152128"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4161937" y="692696"/>
            <a:ext cx="2664652" cy="26642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1080681" y="3787405"/>
            <a:ext cx="7641678" cy="2308324"/>
          </a:xfrm>
          <a:prstGeom prst="rect">
            <a:avLst/>
          </a:prstGeom>
          <a:noFill/>
        </p:spPr>
        <p:txBody>
          <a:bodyPr wrap="square" rtlCol="0">
            <a:spAutoFit/>
          </a:bodyPr>
          <a:lstStyle/>
          <a:p>
            <a:pPr marL="285750" indent="-285750">
              <a:buFont typeface="Courier New" pitchFamily="49" charset="0"/>
              <a:buChar char="o"/>
            </a:pPr>
            <a:r>
              <a:rPr lang="fr-FR" b="1" dirty="0" smtClean="0"/>
              <a:t>Des inconnues </a:t>
            </a:r>
          </a:p>
          <a:p>
            <a:r>
              <a:rPr lang="fr-FR" b="1" dirty="0" smtClean="0">
                <a:effectLst>
                  <a:outerShdw blurRad="38100" dist="38100" dir="2700000" algn="tl">
                    <a:srgbClr val="000000">
                      <a:alpha val="43137"/>
                    </a:srgbClr>
                  </a:outerShdw>
                </a:effectLst>
              </a:rPr>
              <a:t>Un choix </a:t>
            </a:r>
            <a:r>
              <a:rPr lang="fr-FR" dirty="0" smtClean="0"/>
              <a:t>: soit x l’effectif d’une légion et y l’effectif de la légion la plus nombreuse.</a:t>
            </a:r>
          </a:p>
          <a:p>
            <a:endParaRPr lang="fr-FR" dirty="0" smtClean="0"/>
          </a:p>
          <a:p>
            <a:r>
              <a:rPr lang="fr-FR" b="1" dirty="0" smtClean="0">
                <a:effectLst>
                  <a:outerShdw blurRad="38100" dist="38100" dir="2700000" algn="tl">
                    <a:srgbClr val="000000">
                      <a:alpha val="43137"/>
                    </a:srgbClr>
                  </a:outerShdw>
                </a:effectLst>
              </a:rPr>
              <a:t>Un autre choix </a:t>
            </a:r>
            <a:r>
              <a:rPr lang="fr-FR" dirty="0" smtClean="0"/>
              <a:t>: soit x le nombre de rangées de la légion la moins nombreuse.</a:t>
            </a:r>
          </a:p>
          <a:p>
            <a:endParaRPr lang="fr-FR" b="1" dirty="0" smtClean="0">
              <a:effectLst>
                <a:outerShdw blurRad="38100" dist="38100" dir="2700000" algn="tl">
                  <a:srgbClr val="000000">
                    <a:alpha val="43137"/>
                  </a:srgbClr>
                </a:outerShdw>
              </a:effectLst>
            </a:endParaRPr>
          </a:p>
          <a:p>
            <a:r>
              <a:rPr lang="fr-FR" b="1" dirty="0" smtClean="0">
                <a:effectLst>
                  <a:outerShdw blurRad="38100" dist="38100" dir="2700000" algn="tl">
                    <a:srgbClr val="000000">
                      <a:alpha val="43137"/>
                    </a:srgbClr>
                  </a:outerShdw>
                </a:effectLst>
              </a:rPr>
              <a:t>Un troisième choix </a:t>
            </a:r>
            <a:r>
              <a:rPr lang="fr-FR" dirty="0" smtClean="0"/>
              <a:t>: soit x le nombre de rangées de la légion la moins nombreuse et y l’effectif de l’autre légion.</a:t>
            </a:r>
            <a:endParaRPr lang="fr-FR" dirty="0"/>
          </a:p>
        </p:txBody>
      </p:sp>
      <p:sp>
        <p:nvSpPr>
          <p:cNvPr id="8" name="ZoneTexte 7"/>
          <p:cNvSpPr txBox="1"/>
          <p:nvPr/>
        </p:nvSpPr>
        <p:spPr>
          <a:xfrm>
            <a:off x="0" y="3071810"/>
            <a:ext cx="3857620" cy="646331"/>
          </a:xfrm>
          <a:prstGeom prst="rect">
            <a:avLst/>
          </a:prstGeom>
          <a:noFill/>
        </p:spPr>
        <p:txBody>
          <a:bodyPr wrap="square" rtlCol="0">
            <a:spAutoFit/>
          </a:bodyPr>
          <a:lstStyle/>
          <a:p>
            <a:pPr algn="ctr"/>
            <a:r>
              <a:rPr lang="fr-FR" dirty="0" smtClean="0"/>
              <a:t>Un carré représente une légion.</a:t>
            </a:r>
            <a:br>
              <a:rPr lang="fr-FR" dirty="0" smtClean="0"/>
            </a:br>
            <a:r>
              <a:rPr lang="fr-FR" dirty="0" smtClean="0"/>
              <a:t>Aire d’un carré = Effectif d’une légion.</a:t>
            </a:r>
            <a:endParaRPr lang="fr-FR" dirty="0"/>
          </a:p>
        </p:txBody>
      </p:sp>
    </p:spTree>
    <p:extLst>
      <p:ext uri="{BB962C8B-B14F-4D97-AF65-F5344CB8AC3E}">
        <p14:creationId xmlns:p14="http://schemas.microsoft.com/office/powerpoint/2010/main" val="28017051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259632" y="831767"/>
            <a:ext cx="2160240" cy="369332"/>
          </a:xfrm>
          <a:prstGeom prst="rect">
            <a:avLst/>
          </a:prstGeom>
          <a:noFill/>
        </p:spPr>
        <p:txBody>
          <a:bodyPr wrap="square" rtlCol="0">
            <a:spAutoFit/>
          </a:bodyPr>
          <a:lstStyle/>
          <a:p>
            <a:pPr marL="285750" indent="-285750">
              <a:buFont typeface="Courier New" pitchFamily="49" charset="0"/>
              <a:buChar char="o"/>
            </a:pPr>
            <a:r>
              <a:rPr lang="fr-FR" b="1" dirty="0" smtClean="0"/>
              <a:t>Des schémas </a:t>
            </a:r>
            <a:endParaRPr lang="fr-FR" b="1" dirty="0"/>
          </a:p>
        </p:txBody>
      </p:sp>
      <p:sp>
        <p:nvSpPr>
          <p:cNvPr id="4" name="Rectangle 3"/>
          <p:cNvSpPr/>
          <p:nvPr/>
        </p:nvSpPr>
        <p:spPr>
          <a:xfrm>
            <a:off x="1259632" y="1772816"/>
            <a:ext cx="1152128"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4161937" y="692696"/>
            <a:ext cx="2664652" cy="26642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1080681" y="3787405"/>
            <a:ext cx="7641678" cy="2308324"/>
          </a:xfrm>
          <a:prstGeom prst="rect">
            <a:avLst/>
          </a:prstGeom>
          <a:noFill/>
        </p:spPr>
        <p:txBody>
          <a:bodyPr wrap="square" rtlCol="0">
            <a:spAutoFit/>
          </a:bodyPr>
          <a:lstStyle/>
          <a:p>
            <a:pPr marL="285750" indent="-285750">
              <a:buFont typeface="Courier New" pitchFamily="49" charset="0"/>
              <a:buChar char="o"/>
            </a:pPr>
            <a:r>
              <a:rPr lang="fr-FR" b="1" dirty="0" smtClean="0"/>
              <a:t>Des inconnues </a:t>
            </a:r>
          </a:p>
          <a:p>
            <a:r>
              <a:rPr lang="fr-FR" b="1" dirty="0" smtClean="0">
                <a:effectLst>
                  <a:outerShdw blurRad="38100" dist="38100" dir="2700000" algn="tl">
                    <a:srgbClr val="000000">
                      <a:alpha val="43137"/>
                    </a:srgbClr>
                  </a:outerShdw>
                </a:effectLst>
              </a:rPr>
              <a:t>Un choix </a:t>
            </a:r>
            <a:r>
              <a:rPr lang="fr-FR" dirty="0" smtClean="0"/>
              <a:t>: soit x l’effectif d’une légion et y l’effectif de la légion la plus nombreuse.  </a:t>
            </a:r>
          </a:p>
          <a:p>
            <a:endParaRPr lang="fr-FR" dirty="0" smtClean="0"/>
          </a:p>
          <a:p>
            <a:r>
              <a:rPr lang="fr-FR" b="1" dirty="0" smtClean="0">
                <a:effectLst>
                  <a:outerShdw blurRad="38100" dist="38100" dir="2700000" algn="tl">
                    <a:srgbClr val="000000">
                      <a:alpha val="43137"/>
                    </a:srgbClr>
                  </a:outerShdw>
                </a:effectLst>
              </a:rPr>
              <a:t>Un autre choix </a:t>
            </a:r>
            <a:r>
              <a:rPr lang="fr-FR" dirty="0" smtClean="0"/>
              <a:t>: soit x le nombre de rangées de la légion la moins nombreuse.</a:t>
            </a:r>
          </a:p>
          <a:p>
            <a:endParaRPr lang="fr-FR" b="1" dirty="0" smtClean="0">
              <a:effectLst>
                <a:outerShdw blurRad="38100" dist="38100" dir="2700000" algn="tl">
                  <a:srgbClr val="000000">
                    <a:alpha val="43137"/>
                  </a:srgbClr>
                </a:outerShdw>
              </a:effectLst>
            </a:endParaRPr>
          </a:p>
          <a:p>
            <a:r>
              <a:rPr lang="fr-FR" b="1" dirty="0" smtClean="0">
                <a:effectLst>
                  <a:outerShdw blurRad="38100" dist="38100" dir="2700000" algn="tl">
                    <a:srgbClr val="000000">
                      <a:alpha val="43137"/>
                    </a:srgbClr>
                  </a:outerShdw>
                </a:effectLst>
              </a:rPr>
              <a:t>Un troisième choix </a:t>
            </a:r>
            <a:r>
              <a:rPr lang="fr-FR" dirty="0" smtClean="0"/>
              <a:t>: soit x le nombre de rangées de la légion la moins nombreuse et y l’effectif de l’autre légion.</a:t>
            </a:r>
            <a:endParaRPr lang="fr-FR" dirty="0"/>
          </a:p>
        </p:txBody>
      </p:sp>
      <p:sp>
        <p:nvSpPr>
          <p:cNvPr id="2" name="ZoneTexte 1"/>
          <p:cNvSpPr txBox="1"/>
          <p:nvPr/>
        </p:nvSpPr>
        <p:spPr>
          <a:xfrm>
            <a:off x="7164287" y="1772816"/>
            <a:ext cx="1979713" cy="523220"/>
          </a:xfrm>
          <a:prstGeom prst="rect">
            <a:avLst/>
          </a:prstGeom>
          <a:noFill/>
        </p:spPr>
        <p:txBody>
          <a:bodyPr wrap="square" rtlCol="0">
            <a:spAutoFit/>
          </a:bodyPr>
          <a:lstStyle/>
          <a:p>
            <a:r>
              <a:rPr lang="fr-FR" sz="2800" dirty="0" smtClean="0">
                <a:solidFill>
                  <a:srgbClr val="FF0000"/>
                </a:solidFill>
                <a:effectLst>
                  <a:outerShdw blurRad="38100" dist="38100" dir="2700000" algn="tl">
                    <a:srgbClr val="000000">
                      <a:alpha val="43137"/>
                    </a:srgbClr>
                  </a:outerShdw>
                </a:effectLst>
              </a:rPr>
              <a:t>On compte.</a:t>
            </a:r>
            <a:endParaRPr lang="fr-FR" sz="2800" dirty="0">
              <a:solidFill>
                <a:srgbClr val="FF0000"/>
              </a:solidFill>
              <a:effectLst>
                <a:outerShdw blurRad="38100" dist="38100" dir="2700000" algn="tl">
                  <a:srgbClr val="000000">
                    <a:alpha val="43137"/>
                  </a:srgbClr>
                </a:outerShdw>
              </a:effectLst>
            </a:endParaRPr>
          </a:p>
        </p:txBody>
      </p:sp>
      <p:sp>
        <p:nvSpPr>
          <p:cNvPr id="8" name="ZoneTexte 7"/>
          <p:cNvSpPr txBox="1"/>
          <p:nvPr/>
        </p:nvSpPr>
        <p:spPr>
          <a:xfrm>
            <a:off x="0" y="3071810"/>
            <a:ext cx="3857620" cy="646331"/>
          </a:xfrm>
          <a:prstGeom prst="rect">
            <a:avLst/>
          </a:prstGeom>
          <a:noFill/>
        </p:spPr>
        <p:txBody>
          <a:bodyPr wrap="square" rtlCol="0">
            <a:spAutoFit/>
          </a:bodyPr>
          <a:lstStyle/>
          <a:p>
            <a:pPr algn="ctr"/>
            <a:r>
              <a:rPr lang="fr-FR" dirty="0" smtClean="0"/>
              <a:t>Un carré représente une légion.</a:t>
            </a:r>
            <a:br>
              <a:rPr lang="fr-FR" dirty="0" smtClean="0"/>
            </a:br>
            <a:r>
              <a:rPr lang="fr-FR" dirty="0" smtClean="0"/>
              <a:t>Aire d’un carré = Effectif d’une légion.</a:t>
            </a:r>
            <a:endParaRPr lang="fr-FR" dirty="0"/>
          </a:p>
        </p:txBody>
      </p:sp>
    </p:spTree>
    <p:extLst>
      <p:ext uri="{BB962C8B-B14F-4D97-AF65-F5344CB8AC3E}">
        <p14:creationId xmlns:p14="http://schemas.microsoft.com/office/powerpoint/2010/main" val="3664338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259632" y="831767"/>
            <a:ext cx="2160240" cy="369332"/>
          </a:xfrm>
          <a:prstGeom prst="rect">
            <a:avLst/>
          </a:prstGeom>
          <a:noFill/>
        </p:spPr>
        <p:txBody>
          <a:bodyPr wrap="square" rtlCol="0">
            <a:spAutoFit/>
          </a:bodyPr>
          <a:lstStyle/>
          <a:p>
            <a:pPr marL="285750" indent="-285750">
              <a:buFont typeface="Courier New" pitchFamily="49" charset="0"/>
              <a:buChar char="o"/>
            </a:pPr>
            <a:r>
              <a:rPr lang="fr-FR" b="1" dirty="0" smtClean="0"/>
              <a:t>Des schémas </a:t>
            </a:r>
            <a:endParaRPr lang="fr-FR" b="1" dirty="0"/>
          </a:p>
        </p:txBody>
      </p:sp>
      <p:sp>
        <p:nvSpPr>
          <p:cNvPr id="4" name="Rectangle 3"/>
          <p:cNvSpPr/>
          <p:nvPr/>
        </p:nvSpPr>
        <p:spPr>
          <a:xfrm>
            <a:off x="1259632" y="1772816"/>
            <a:ext cx="1152128"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4161937" y="692696"/>
            <a:ext cx="2664652" cy="26642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1080681" y="3787405"/>
            <a:ext cx="7641678" cy="2308324"/>
          </a:xfrm>
          <a:prstGeom prst="rect">
            <a:avLst/>
          </a:prstGeom>
          <a:noFill/>
        </p:spPr>
        <p:txBody>
          <a:bodyPr wrap="square" rtlCol="0">
            <a:spAutoFit/>
          </a:bodyPr>
          <a:lstStyle/>
          <a:p>
            <a:pPr marL="285750" indent="-285750">
              <a:buFont typeface="Courier New" pitchFamily="49" charset="0"/>
              <a:buChar char="o"/>
            </a:pPr>
            <a:r>
              <a:rPr lang="fr-FR" b="1" dirty="0" smtClean="0"/>
              <a:t>Des inconnues </a:t>
            </a:r>
          </a:p>
          <a:p>
            <a:r>
              <a:rPr lang="fr-FR" b="1" dirty="0" smtClean="0">
                <a:effectLst>
                  <a:outerShdw blurRad="38100" dist="38100" dir="2700000" algn="tl">
                    <a:srgbClr val="000000">
                      <a:alpha val="43137"/>
                    </a:srgbClr>
                  </a:outerShdw>
                </a:effectLst>
              </a:rPr>
              <a:t>Un choix </a:t>
            </a:r>
            <a:r>
              <a:rPr lang="fr-FR" dirty="0" smtClean="0"/>
              <a:t>: soit x l’effectif d’une légion et y l’effectif de la légion la plus nombreuse.  </a:t>
            </a:r>
          </a:p>
          <a:p>
            <a:endParaRPr lang="fr-FR" dirty="0" smtClean="0"/>
          </a:p>
          <a:p>
            <a:r>
              <a:rPr lang="fr-FR" b="1" dirty="0" smtClean="0">
                <a:effectLst>
                  <a:outerShdw blurRad="38100" dist="38100" dir="2700000" algn="tl">
                    <a:srgbClr val="000000">
                      <a:alpha val="43137"/>
                    </a:srgbClr>
                  </a:outerShdw>
                </a:effectLst>
              </a:rPr>
              <a:t>Un autre choix </a:t>
            </a:r>
            <a:r>
              <a:rPr lang="fr-FR" dirty="0" smtClean="0"/>
              <a:t>: soit x le nombre de rangées de la légion la moins nombreuse.</a:t>
            </a:r>
          </a:p>
          <a:p>
            <a:endParaRPr lang="fr-FR" b="1" dirty="0" smtClean="0">
              <a:effectLst>
                <a:outerShdw blurRad="38100" dist="38100" dir="2700000" algn="tl">
                  <a:srgbClr val="000000">
                    <a:alpha val="43137"/>
                  </a:srgbClr>
                </a:outerShdw>
              </a:effectLst>
            </a:endParaRPr>
          </a:p>
          <a:p>
            <a:r>
              <a:rPr lang="fr-FR" b="1" dirty="0" smtClean="0">
                <a:effectLst>
                  <a:outerShdw blurRad="38100" dist="38100" dir="2700000" algn="tl">
                    <a:srgbClr val="000000">
                      <a:alpha val="43137"/>
                    </a:srgbClr>
                  </a:outerShdw>
                </a:effectLst>
              </a:rPr>
              <a:t>Un troisième choix </a:t>
            </a:r>
            <a:r>
              <a:rPr lang="fr-FR" dirty="0" smtClean="0"/>
              <a:t>: soit x le nombre de rangées de la légion la moins nombreuse et y l’effectif de l’autre légion.</a:t>
            </a:r>
            <a:endParaRPr lang="fr-FR" dirty="0"/>
          </a:p>
        </p:txBody>
      </p:sp>
      <p:sp>
        <p:nvSpPr>
          <p:cNvPr id="2" name="ZoneTexte 1"/>
          <p:cNvSpPr txBox="1"/>
          <p:nvPr/>
        </p:nvSpPr>
        <p:spPr>
          <a:xfrm>
            <a:off x="7164287" y="1772816"/>
            <a:ext cx="1979713" cy="523220"/>
          </a:xfrm>
          <a:prstGeom prst="rect">
            <a:avLst/>
          </a:prstGeom>
          <a:noFill/>
        </p:spPr>
        <p:txBody>
          <a:bodyPr wrap="square" rtlCol="0">
            <a:spAutoFit/>
          </a:bodyPr>
          <a:lstStyle/>
          <a:p>
            <a:r>
              <a:rPr lang="fr-FR" sz="2800" dirty="0" smtClean="0">
                <a:solidFill>
                  <a:srgbClr val="FF0000"/>
                </a:solidFill>
                <a:effectLst>
                  <a:outerShdw blurRad="38100" dist="38100" dir="2700000" algn="tl">
                    <a:srgbClr val="000000">
                      <a:alpha val="43137"/>
                    </a:srgbClr>
                  </a:outerShdw>
                </a:effectLst>
              </a:rPr>
              <a:t>On compte.</a:t>
            </a:r>
            <a:endParaRPr lang="fr-FR" sz="2800" dirty="0">
              <a:solidFill>
                <a:srgbClr val="FF0000"/>
              </a:solidFill>
              <a:effectLst>
                <a:outerShdw blurRad="38100" dist="38100" dir="2700000" algn="tl">
                  <a:srgbClr val="000000">
                    <a:alpha val="43137"/>
                  </a:srgbClr>
                </a:outerShdw>
              </a:effectLst>
            </a:endParaRPr>
          </a:p>
        </p:txBody>
      </p:sp>
      <mc:AlternateContent xmlns:mc="http://schemas.openxmlformats.org/markup-compatibility/2006" xmlns:a14="http://schemas.microsoft.com/office/drawing/2010/main">
        <mc:Choice Requires="a14">
          <p:sp>
            <p:nvSpPr>
              <p:cNvPr id="8" name="ZoneTexte 7"/>
              <p:cNvSpPr txBox="1"/>
              <p:nvPr/>
            </p:nvSpPr>
            <p:spPr>
              <a:xfrm>
                <a:off x="2411760" y="4291305"/>
                <a:ext cx="2592288" cy="666977"/>
              </a:xfrm>
              <a:prstGeom prst="rect">
                <a:avLst/>
              </a:prstGeom>
              <a:noFill/>
            </p:spPr>
            <p:txBody>
              <a:bodyPr wrap="square" rtlCol="0">
                <a:spAutoFit/>
              </a:bodyPr>
              <a:lstStyle/>
              <a:p>
                <a:r>
                  <a:rPr lang="fr-FR" dirty="0" smtClean="0">
                    <a:solidFill>
                      <a:srgbClr val="FF0000"/>
                    </a:solidFill>
                  </a:rPr>
                  <a:t>Vérifier que :  x + 217 = y</a:t>
                </a:r>
              </a:p>
              <a:p>
                <a14:m>
                  <m:oMath xmlns:m="http://schemas.openxmlformats.org/officeDocument/2006/math">
                    <m:r>
                      <a:rPr lang="fr-FR" b="0" i="1" smtClean="0">
                        <a:solidFill>
                          <a:srgbClr val="FF0000"/>
                        </a:solidFill>
                        <a:latin typeface="Cambria Math"/>
                        <a:ea typeface="Cambria Math"/>
                      </a:rPr>
                      <m:t>                         </m:t>
                    </m:r>
                    <m:r>
                      <a:rPr lang="fr-FR" i="1" smtClean="0">
                        <a:solidFill>
                          <a:srgbClr val="FF0000"/>
                        </a:solidFill>
                        <a:latin typeface="Cambria Math"/>
                        <a:ea typeface="Cambria Math"/>
                      </a:rPr>
                      <m:t>√</m:t>
                    </m:r>
                    <m:r>
                      <a:rPr lang="fr-FR" b="0" i="1" smtClean="0">
                        <a:solidFill>
                          <a:srgbClr val="FF0000"/>
                        </a:solidFill>
                        <a:latin typeface="Cambria Math"/>
                        <a:ea typeface="Cambria Math"/>
                      </a:rPr>
                      <m:t>𝑥</m:t>
                    </m:r>
                  </m:oMath>
                </a14:m>
                <a:r>
                  <a:rPr lang="fr-FR" dirty="0" smtClean="0">
                    <a:solidFill>
                      <a:srgbClr val="FF0000"/>
                    </a:solidFill>
                  </a:rPr>
                  <a:t> + 7 = </a:t>
                </a:r>
                <a14:m>
                  <m:oMath xmlns:m="http://schemas.openxmlformats.org/officeDocument/2006/math">
                    <m:r>
                      <a:rPr lang="fr-FR" i="1" smtClean="0">
                        <a:solidFill>
                          <a:srgbClr val="FF0000"/>
                        </a:solidFill>
                        <a:latin typeface="Cambria Math"/>
                        <a:ea typeface="Cambria Math"/>
                      </a:rPr>
                      <m:t>√</m:t>
                    </m:r>
                    <m:r>
                      <m:rPr>
                        <m:sty m:val="p"/>
                      </m:rPr>
                      <a:rPr lang="fr-FR" b="0" i="0" smtClean="0">
                        <a:solidFill>
                          <a:srgbClr val="FF0000"/>
                        </a:solidFill>
                        <a:latin typeface="Cambria Math"/>
                        <a:ea typeface="Cambria Math"/>
                      </a:rPr>
                      <m:t>y</m:t>
                    </m:r>
                  </m:oMath>
                </a14:m>
                <a:endParaRPr lang="fr-FR" dirty="0">
                  <a:solidFill>
                    <a:srgbClr val="FF0000"/>
                  </a:solidFill>
                </a:endParaRPr>
              </a:p>
            </p:txBody>
          </p:sp>
        </mc:Choice>
        <mc:Fallback xmlns="">
          <p:sp>
            <p:nvSpPr>
              <p:cNvPr id="8" name="ZoneTexte 7"/>
              <p:cNvSpPr txBox="1">
                <a:spLocks noRot="1" noChangeAspect="1" noMove="1" noResize="1" noEditPoints="1" noAdjustHandles="1" noChangeArrowheads="1" noChangeShapeType="1" noTextEdit="1"/>
              </p:cNvSpPr>
              <p:nvPr/>
            </p:nvSpPr>
            <p:spPr>
              <a:xfrm>
                <a:off x="2411760" y="4291305"/>
                <a:ext cx="2592288" cy="666977"/>
              </a:xfrm>
              <a:prstGeom prst="rect">
                <a:avLst/>
              </a:prstGeom>
              <a:blipFill rotWithShape="1">
                <a:blip r:embed="rId2" cstate="print"/>
                <a:stretch>
                  <a:fillRect l="-2118" t="-4587" b="-14679"/>
                </a:stretch>
              </a:blipFill>
            </p:spPr>
            <p:txBody>
              <a:bodyPr/>
              <a:lstStyle/>
              <a:p>
                <a:r>
                  <a:rPr lang="fr-FR">
                    <a:noFill/>
                  </a:rPr>
                  <a:t> </a:t>
                </a:r>
              </a:p>
            </p:txBody>
          </p:sp>
        </mc:Fallback>
      </mc:AlternateContent>
      <p:sp>
        <p:nvSpPr>
          <p:cNvPr id="10" name="ZoneTexte 9"/>
          <p:cNvSpPr txBox="1"/>
          <p:nvPr/>
        </p:nvSpPr>
        <p:spPr>
          <a:xfrm>
            <a:off x="0" y="3071810"/>
            <a:ext cx="3857620" cy="646331"/>
          </a:xfrm>
          <a:prstGeom prst="rect">
            <a:avLst/>
          </a:prstGeom>
          <a:noFill/>
        </p:spPr>
        <p:txBody>
          <a:bodyPr wrap="square" rtlCol="0">
            <a:spAutoFit/>
          </a:bodyPr>
          <a:lstStyle/>
          <a:p>
            <a:pPr algn="ctr"/>
            <a:r>
              <a:rPr lang="fr-FR" dirty="0" smtClean="0"/>
              <a:t>Un carré représente une légion.</a:t>
            </a:r>
            <a:br>
              <a:rPr lang="fr-FR" dirty="0" smtClean="0"/>
            </a:br>
            <a:r>
              <a:rPr lang="fr-FR" dirty="0" smtClean="0"/>
              <a:t>Aire d’un carré = Effectif d’une légion.</a:t>
            </a:r>
            <a:endParaRPr lang="fr-FR" dirty="0"/>
          </a:p>
        </p:txBody>
      </p:sp>
    </p:spTree>
    <p:extLst>
      <p:ext uri="{BB962C8B-B14F-4D97-AF65-F5344CB8AC3E}">
        <p14:creationId xmlns:p14="http://schemas.microsoft.com/office/powerpoint/2010/main" val="2108651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259632" y="831767"/>
            <a:ext cx="2160240" cy="369332"/>
          </a:xfrm>
          <a:prstGeom prst="rect">
            <a:avLst/>
          </a:prstGeom>
          <a:noFill/>
        </p:spPr>
        <p:txBody>
          <a:bodyPr wrap="square" rtlCol="0">
            <a:spAutoFit/>
          </a:bodyPr>
          <a:lstStyle/>
          <a:p>
            <a:pPr marL="285750" indent="-285750">
              <a:buFont typeface="Courier New" pitchFamily="49" charset="0"/>
              <a:buChar char="o"/>
            </a:pPr>
            <a:r>
              <a:rPr lang="fr-FR" b="1" dirty="0" smtClean="0"/>
              <a:t>Des schémas </a:t>
            </a:r>
            <a:endParaRPr lang="fr-FR" b="1" dirty="0"/>
          </a:p>
        </p:txBody>
      </p:sp>
      <p:sp>
        <p:nvSpPr>
          <p:cNvPr id="4" name="Rectangle 3"/>
          <p:cNvSpPr/>
          <p:nvPr/>
        </p:nvSpPr>
        <p:spPr>
          <a:xfrm>
            <a:off x="1259632" y="1772816"/>
            <a:ext cx="1152128"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4161937" y="692696"/>
            <a:ext cx="2664652" cy="26642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1080681" y="3787405"/>
            <a:ext cx="7641678" cy="2308324"/>
          </a:xfrm>
          <a:prstGeom prst="rect">
            <a:avLst/>
          </a:prstGeom>
          <a:noFill/>
        </p:spPr>
        <p:txBody>
          <a:bodyPr wrap="square" rtlCol="0">
            <a:spAutoFit/>
          </a:bodyPr>
          <a:lstStyle/>
          <a:p>
            <a:pPr marL="285750" indent="-285750">
              <a:buFont typeface="Courier New" pitchFamily="49" charset="0"/>
              <a:buChar char="o"/>
            </a:pPr>
            <a:r>
              <a:rPr lang="fr-FR" b="1" dirty="0" smtClean="0"/>
              <a:t>Des inconnues </a:t>
            </a:r>
          </a:p>
          <a:p>
            <a:r>
              <a:rPr lang="fr-FR" b="1" dirty="0" smtClean="0">
                <a:effectLst>
                  <a:outerShdw blurRad="38100" dist="38100" dir="2700000" algn="tl">
                    <a:srgbClr val="000000">
                      <a:alpha val="43137"/>
                    </a:srgbClr>
                  </a:outerShdw>
                </a:effectLst>
              </a:rPr>
              <a:t>Un choix </a:t>
            </a:r>
            <a:r>
              <a:rPr lang="fr-FR" dirty="0" smtClean="0"/>
              <a:t>: soit x l’effectif d’une légion et y l’effectif de la légion la plus nombreuse.  </a:t>
            </a:r>
          </a:p>
          <a:p>
            <a:endParaRPr lang="fr-FR" dirty="0" smtClean="0"/>
          </a:p>
          <a:p>
            <a:r>
              <a:rPr lang="fr-FR" b="1" dirty="0" smtClean="0">
                <a:effectLst>
                  <a:outerShdw blurRad="38100" dist="38100" dir="2700000" algn="tl">
                    <a:srgbClr val="000000">
                      <a:alpha val="43137"/>
                    </a:srgbClr>
                  </a:outerShdw>
                </a:effectLst>
              </a:rPr>
              <a:t>Un autre choix </a:t>
            </a:r>
            <a:r>
              <a:rPr lang="fr-FR" dirty="0" smtClean="0"/>
              <a:t>: soit x le nombre de rangées de la légion la moins nombreuse.</a:t>
            </a:r>
          </a:p>
          <a:p>
            <a:endParaRPr lang="fr-FR" b="1" dirty="0" smtClean="0">
              <a:effectLst>
                <a:outerShdw blurRad="38100" dist="38100" dir="2700000" algn="tl">
                  <a:srgbClr val="000000">
                    <a:alpha val="43137"/>
                  </a:srgbClr>
                </a:outerShdw>
              </a:effectLst>
            </a:endParaRPr>
          </a:p>
          <a:p>
            <a:r>
              <a:rPr lang="fr-FR" b="1" dirty="0" smtClean="0">
                <a:effectLst>
                  <a:outerShdw blurRad="38100" dist="38100" dir="2700000" algn="tl">
                    <a:srgbClr val="000000">
                      <a:alpha val="43137"/>
                    </a:srgbClr>
                  </a:outerShdw>
                </a:effectLst>
              </a:rPr>
              <a:t>Un troisième choix </a:t>
            </a:r>
            <a:r>
              <a:rPr lang="fr-FR" dirty="0" smtClean="0"/>
              <a:t>: soit x le nombre de rangées de la légion la moins nombreuse et y l’effectif de l’autre légion.</a:t>
            </a:r>
            <a:endParaRPr lang="fr-FR" dirty="0"/>
          </a:p>
        </p:txBody>
      </p:sp>
      <p:sp>
        <p:nvSpPr>
          <p:cNvPr id="2" name="ZoneTexte 1"/>
          <p:cNvSpPr txBox="1"/>
          <p:nvPr/>
        </p:nvSpPr>
        <p:spPr>
          <a:xfrm>
            <a:off x="7164287" y="1772816"/>
            <a:ext cx="1979713" cy="523220"/>
          </a:xfrm>
          <a:prstGeom prst="rect">
            <a:avLst/>
          </a:prstGeom>
          <a:noFill/>
        </p:spPr>
        <p:txBody>
          <a:bodyPr wrap="square" rtlCol="0">
            <a:spAutoFit/>
          </a:bodyPr>
          <a:lstStyle/>
          <a:p>
            <a:r>
              <a:rPr lang="fr-FR" sz="2800" dirty="0" smtClean="0">
                <a:solidFill>
                  <a:srgbClr val="FF0000"/>
                </a:solidFill>
                <a:effectLst>
                  <a:outerShdw blurRad="38100" dist="38100" dir="2700000" algn="tl">
                    <a:srgbClr val="000000">
                      <a:alpha val="43137"/>
                    </a:srgbClr>
                  </a:outerShdw>
                </a:effectLst>
              </a:rPr>
              <a:t>On compte.</a:t>
            </a:r>
            <a:endParaRPr lang="fr-FR" sz="2800" dirty="0">
              <a:solidFill>
                <a:srgbClr val="FF0000"/>
              </a:solidFill>
              <a:effectLst>
                <a:outerShdw blurRad="38100" dist="38100" dir="2700000" algn="tl">
                  <a:srgbClr val="000000">
                    <a:alpha val="43137"/>
                  </a:srgbClr>
                </a:outerShdw>
              </a:effectLst>
            </a:endParaRPr>
          </a:p>
        </p:txBody>
      </p:sp>
      <mc:AlternateContent xmlns:mc="http://schemas.openxmlformats.org/markup-compatibility/2006" xmlns:a14="http://schemas.microsoft.com/office/drawing/2010/main">
        <mc:Choice Requires="a14">
          <p:sp>
            <p:nvSpPr>
              <p:cNvPr id="8" name="ZoneTexte 7"/>
              <p:cNvSpPr txBox="1"/>
              <p:nvPr/>
            </p:nvSpPr>
            <p:spPr>
              <a:xfrm>
                <a:off x="2411760" y="4291305"/>
                <a:ext cx="2592288" cy="666977"/>
              </a:xfrm>
              <a:prstGeom prst="rect">
                <a:avLst/>
              </a:prstGeom>
              <a:noFill/>
            </p:spPr>
            <p:txBody>
              <a:bodyPr wrap="square" rtlCol="0">
                <a:spAutoFit/>
              </a:bodyPr>
              <a:lstStyle/>
              <a:p>
                <a:r>
                  <a:rPr lang="fr-FR" dirty="0" smtClean="0">
                    <a:solidFill>
                      <a:srgbClr val="FF0000"/>
                    </a:solidFill>
                  </a:rPr>
                  <a:t>Vérifier que :  x + 217 = y</a:t>
                </a:r>
              </a:p>
              <a:p>
                <a14:m>
                  <m:oMath xmlns:m="http://schemas.openxmlformats.org/officeDocument/2006/math">
                    <m:r>
                      <a:rPr lang="fr-FR" b="0" i="1" smtClean="0">
                        <a:solidFill>
                          <a:srgbClr val="FF0000"/>
                        </a:solidFill>
                        <a:latin typeface="Cambria Math"/>
                        <a:ea typeface="Cambria Math"/>
                      </a:rPr>
                      <m:t>                         </m:t>
                    </m:r>
                    <m:r>
                      <a:rPr lang="fr-FR" i="1" smtClean="0">
                        <a:solidFill>
                          <a:srgbClr val="FF0000"/>
                        </a:solidFill>
                        <a:latin typeface="Cambria Math"/>
                        <a:ea typeface="Cambria Math"/>
                      </a:rPr>
                      <m:t>√</m:t>
                    </m:r>
                    <m:r>
                      <a:rPr lang="fr-FR" b="0" i="1" smtClean="0">
                        <a:solidFill>
                          <a:srgbClr val="FF0000"/>
                        </a:solidFill>
                        <a:latin typeface="Cambria Math"/>
                        <a:ea typeface="Cambria Math"/>
                      </a:rPr>
                      <m:t>𝑥</m:t>
                    </m:r>
                  </m:oMath>
                </a14:m>
                <a:r>
                  <a:rPr lang="fr-FR" dirty="0" smtClean="0">
                    <a:solidFill>
                      <a:srgbClr val="FF0000"/>
                    </a:solidFill>
                  </a:rPr>
                  <a:t> + 7 = </a:t>
                </a:r>
                <a14:m>
                  <m:oMath xmlns:m="http://schemas.openxmlformats.org/officeDocument/2006/math">
                    <m:r>
                      <a:rPr lang="fr-FR" i="1" smtClean="0">
                        <a:solidFill>
                          <a:srgbClr val="FF0000"/>
                        </a:solidFill>
                        <a:latin typeface="Cambria Math"/>
                        <a:ea typeface="Cambria Math"/>
                      </a:rPr>
                      <m:t>√</m:t>
                    </m:r>
                    <m:r>
                      <m:rPr>
                        <m:sty m:val="p"/>
                      </m:rPr>
                      <a:rPr lang="fr-FR" b="0" i="0" smtClean="0">
                        <a:solidFill>
                          <a:srgbClr val="FF0000"/>
                        </a:solidFill>
                        <a:latin typeface="Cambria Math"/>
                        <a:ea typeface="Cambria Math"/>
                      </a:rPr>
                      <m:t>y</m:t>
                    </m:r>
                  </m:oMath>
                </a14:m>
                <a:endParaRPr lang="fr-FR" dirty="0">
                  <a:solidFill>
                    <a:srgbClr val="FF0000"/>
                  </a:solidFill>
                </a:endParaRPr>
              </a:p>
            </p:txBody>
          </p:sp>
        </mc:Choice>
        <mc:Fallback xmlns="">
          <p:sp>
            <p:nvSpPr>
              <p:cNvPr id="8" name="ZoneTexte 7"/>
              <p:cNvSpPr txBox="1">
                <a:spLocks noRot="1" noChangeAspect="1" noMove="1" noResize="1" noEditPoints="1" noAdjustHandles="1" noChangeArrowheads="1" noChangeShapeType="1" noTextEdit="1"/>
              </p:cNvSpPr>
              <p:nvPr/>
            </p:nvSpPr>
            <p:spPr>
              <a:xfrm>
                <a:off x="2411760" y="4291305"/>
                <a:ext cx="2592288" cy="666977"/>
              </a:xfrm>
              <a:prstGeom prst="rect">
                <a:avLst/>
              </a:prstGeom>
              <a:blipFill rotWithShape="1">
                <a:blip r:embed="rId2" cstate="print"/>
                <a:stretch>
                  <a:fillRect l="-2118" t="-4587" b="-14679"/>
                </a:stretch>
              </a:blipFill>
            </p:spPr>
            <p:txBody>
              <a:bodyPr/>
              <a:lstStyle/>
              <a:p>
                <a:r>
                  <a:rPr lang="fr-FR">
                    <a:noFill/>
                  </a:rPr>
                  <a:t> </a:t>
                </a:r>
              </a:p>
            </p:txBody>
          </p:sp>
        </mc:Fallback>
      </mc:AlternateContent>
      <p:sp>
        <p:nvSpPr>
          <p:cNvPr id="9" name="ZoneTexte 8"/>
          <p:cNvSpPr txBox="1"/>
          <p:nvPr/>
        </p:nvSpPr>
        <p:spPr>
          <a:xfrm>
            <a:off x="2411760" y="5157192"/>
            <a:ext cx="3130729" cy="369332"/>
          </a:xfrm>
          <a:prstGeom prst="rect">
            <a:avLst/>
          </a:prstGeom>
          <a:noFill/>
        </p:spPr>
        <p:txBody>
          <a:bodyPr wrap="none" rtlCol="0">
            <a:spAutoFit/>
          </a:bodyPr>
          <a:lstStyle/>
          <a:p>
            <a:r>
              <a:rPr lang="fr-FR" dirty="0" smtClean="0">
                <a:solidFill>
                  <a:srgbClr val="FF0000"/>
                </a:solidFill>
              </a:rPr>
              <a:t>Vérifier que : x² + 217 = (x + 7 )²</a:t>
            </a:r>
            <a:endParaRPr lang="fr-FR" dirty="0">
              <a:solidFill>
                <a:srgbClr val="FF0000"/>
              </a:solidFill>
            </a:endParaRPr>
          </a:p>
        </p:txBody>
      </p:sp>
      <p:sp>
        <p:nvSpPr>
          <p:cNvPr id="10" name="ZoneTexte 9"/>
          <p:cNvSpPr txBox="1"/>
          <p:nvPr/>
        </p:nvSpPr>
        <p:spPr>
          <a:xfrm>
            <a:off x="0" y="3071810"/>
            <a:ext cx="3857620" cy="646331"/>
          </a:xfrm>
          <a:prstGeom prst="rect">
            <a:avLst/>
          </a:prstGeom>
          <a:noFill/>
        </p:spPr>
        <p:txBody>
          <a:bodyPr wrap="square" rtlCol="0">
            <a:spAutoFit/>
          </a:bodyPr>
          <a:lstStyle/>
          <a:p>
            <a:pPr algn="ctr"/>
            <a:r>
              <a:rPr lang="fr-FR" dirty="0" smtClean="0"/>
              <a:t>Un carré représente une légion.</a:t>
            </a:r>
            <a:br>
              <a:rPr lang="fr-FR" dirty="0" smtClean="0"/>
            </a:br>
            <a:r>
              <a:rPr lang="fr-FR" dirty="0" smtClean="0"/>
              <a:t>Aire d’un carré = Effectif d’une légion.</a:t>
            </a:r>
            <a:endParaRPr lang="fr-FR" dirty="0"/>
          </a:p>
        </p:txBody>
      </p:sp>
    </p:spTree>
    <p:extLst>
      <p:ext uri="{BB962C8B-B14F-4D97-AF65-F5344CB8AC3E}">
        <p14:creationId xmlns:p14="http://schemas.microsoft.com/office/powerpoint/2010/main" val="2108651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259632" y="831767"/>
            <a:ext cx="2160240" cy="369332"/>
          </a:xfrm>
          <a:prstGeom prst="rect">
            <a:avLst/>
          </a:prstGeom>
          <a:noFill/>
        </p:spPr>
        <p:txBody>
          <a:bodyPr wrap="square" rtlCol="0">
            <a:spAutoFit/>
          </a:bodyPr>
          <a:lstStyle/>
          <a:p>
            <a:pPr marL="285750" indent="-285750">
              <a:buFont typeface="Courier New" pitchFamily="49" charset="0"/>
              <a:buChar char="o"/>
            </a:pPr>
            <a:r>
              <a:rPr lang="fr-FR" b="1" dirty="0" smtClean="0"/>
              <a:t>Des schémas </a:t>
            </a:r>
            <a:endParaRPr lang="fr-FR" b="1" dirty="0"/>
          </a:p>
        </p:txBody>
      </p:sp>
      <p:sp>
        <p:nvSpPr>
          <p:cNvPr id="4" name="Rectangle 3"/>
          <p:cNvSpPr/>
          <p:nvPr/>
        </p:nvSpPr>
        <p:spPr>
          <a:xfrm>
            <a:off x="1259632" y="1772816"/>
            <a:ext cx="1152128"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4161937" y="692696"/>
            <a:ext cx="2664652" cy="26642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1080681" y="3787405"/>
            <a:ext cx="7641678" cy="2308324"/>
          </a:xfrm>
          <a:prstGeom prst="rect">
            <a:avLst/>
          </a:prstGeom>
          <a:noFill/>
        </p:spPr>
        <p:txBody>
          <a:bodyPr wrap="square" rtlCol="0">
            <a:spAutoFit/>
          </a:bodyPr>
          <a:lstStyle/>
          <a:p>
            <a:pPr marL="285750" indent="-285750">
              <a:buFont typeface="Courier New" pitchFamily="49" charset="0"/>
              <a:buChar char="o"/>
            </a:pPr>
            <a:r>
              <a:rPr lang="fr-FR" b="1" dirty="0" smtClean="0"/>
              <a:t>Des inconnues </a:t>
            </a:r>
          </a:p>
          <a:p>
            <a:r>
              <a:rPr lang="fr-FR" b="1" dirty="0" smtClean="0">
                <a:effectLst>
                  <a:outerShdw blurRad="38100" dist="38100" dir="2700000" algn="tl">
                    <a:srgbClr val="000000">
                      <a:alpha val="43137"/>
                    </a:srgbClr>
                  </a:outerShdw>
                </a:effectLst>
              </a:rPr>
              <a:t>Un choix </a:t>
            </a:r>
            <a:r>
              <a:rPr lang="fr-FR" dirty="0" smtClean="0"/>
              <a:t>: soit x l’effectif d’une légion et y l’effectif de la légion la plus nombreuse.  </a:t>
            </a:r>
          </a:p>
          <a:p>
            <a:endParaRPr lang="fr-FR" dirty="0" smtClean="0"/>
          </a:p>
          <a:p>
            <a:r>
              <a:rPr lang="fr-FR" b="1" dirty="0" smtClean="0">
                <a:effectLst>
                  <a:outerShdw blurRad="38100" dist="38100" dir="2700000" algn="tl">
                    <a:srgbClr val="000000">
                      <a:alpha val="43137"/>
                    </a:srgbClr>
                  </a:outerShdw>
                </a:effectLst>
              </a:rPr>
              <a:t>Un autre choix </a:t>
            </a:r>
            <a:r>
              <a:rPr lang="fr-FR" dirty="0" smtClean="0"/>
              <a:t>: soit x le nombre de rangées de la légion la moins nombreuse.</a:t>
            </a:r>
          </a:p>
          <a:p>
            <a:endParaRPr lang="fr-FR" b="1" dirty="0" smtClean="0">
              <a:effectLst>
                <a:outerShdw blurRad="38100" dist="38100" dir="2700000" algn="tl">
                  <a:srgbClr val="000000">
                    <a:alpha val="43137"/>
                  </a:srgbClr>
                </a:outerShdw>
              </a:effectLst>
            </a:endParaRPr>
          </a:p>
          <a:p>
            <a:r>
              <a:rPr lang="fr-FR" b="1" dirty="0" smtClean="0">
                <a:effectLst>
                  <a:outerShdw blurRad="38100" dist="38100" dir="2700000" algn="tl">
                    <a:srgbClr val="000000">
                      <a:alpha val="43137"/>
                    </a:srgbClr>
                  </a:outerShdw>
                </a:effectLst>
              </a:rPr>
              <a:t>Un troisième choix </a:t>
            </a:r>
            <a:r>
              <a:rPr lang="fr-FR" dirty="0" smtClean="0"/>
              <a:t>: soit x le nombre de rangées de la légion la moins nombreuse et y l’effectif de l’autre légion.</a:t>
            </a:r>
            <a:endParaRPr lang="fr-FR" dirty="0"/>
          </a:p>
        </p:txBody>
      </p:sp>
      <p:sp>
        <p:nvSpPr>
          <p:cNvPr id="2" name="ZoneTexte 1"/>
          <p:cNvSpPr txBox="1"/>
          <p:nvPr/>
        </p:nvSpPr>
        <p:spPr>
          <a:xfrm>
            <a:off x="7164287" y="1772816"/>
            <a:ext cx="1979713" cy="523220"/>
          </a:xfrm>
          <a:prstGeom prst="rect">
            <a:avLst/>
          </a:prstGeom>
          <a:noFill/>
        </p:spPr>
        <p:txBody>
          <a:bodyPr wrap="square" rtlCol="0">
            <a:spAutoFit/>
          </a:bodyPr>
          <a:lstStyle/>
          <a:p>
            <a:r>
              <a:rPr lang="fr-FR" sz="2800" dirty="0" smtClean="0">
                <a:solidFill>
                  <a:srgbClr val="FF0000"/>
                </a:solidFill>
                <a:effectLst>
                  <a:outerShdw blurRad="38100" dist="38100" dir="2700000" algn="tl">
                    <a:srgbClr val="000000">
                      <a:alpha val="43137"/>
                    </a:srgbClr>
                  </a:outerShdw>
                </a:effectLst>
              </a:rPr>
              <a:t>On compte.</a:t>
            </a:r>
            <a:endParaRPr lang="fr-FR" sz="2800" dirty="0">
              <a:solidFill>
                <a:srgbClr val="FF0000"/>
              </a:solidFill>
              <a:effectLst>
                <a:outerShdw blurRad="38100" dist="38100" dir="2700000" algn="tl">
                  <a:srgbClr val="000000">
                    <a:alpha val="43137"/>
                  </a:srgbClr>
                </a:outerShdw>
              </a:effectLst>
            </a:endParaRPr>
          </a:p>
        </p:txBody>
      </p:sp>
      <p:sp>
        <p:nvSpPr>
          <p:cNvPr id="8" name="ZoneTexte 7"/>
          <p:cNvSpPr txBox="1">
            <a:spLocks noRot="1" noChangeAspect="1" noMove="1" noResize="1" noEditPoints="1" noAdjustHandles="1" noChangeArrowheads="1" noChangeShapeType="1" noTextEdit="1"/>
          </p:cNvSpPr>
          <p:nvPr/>
        </p:nvSpPr>
        <p:spPr>
          <a:xfrm>
            <a:off x="2411760" y="4291305"/>
            <a:ext cx="2592288" cy="666977"/>
          </a:xfrm>
          <a:prstGeom prst="rect">
            <a:avLst/>
          </a:prstGeom>
          <a:blipFill rotWithShape="1">
            <a:blip r:embed="rId2" cstate="print"/>
            <a:stretch>
              <a:fillRect l="-2118" t="-4587" b="-14679"/>
            </a:stretch>
          </a:blipFill>
        </p:spPr>
        <p:txBody>
          <a:bodyPr/>
          <a:lstStyle/>
          <a:p>
            <a:r>
              <a:rPr lang="fr-FR">
                <a:noFill/>
              </a:rPr>
              <a:t> </a:t>
            </a:r>
          </a:p>
        </p:txBody>
      </p:sp>
      <p:sp>
        <p:nvSpPr>
          <p:cNvPr id="9" name="ZoneTexte 8"/>
          <p:cNvSpPr txBox="1"/>
          <p:nvPr/>
        </p:nvSpPr>
        <p:spPr>
          <a:xfrm>
            <a:off x="2411760" y="5157192"/>
            <a:ext cx="3130729" cy="369332"/>
          </a:xfrm>
          <a:prstGeom prst="rect">
            <a:avLst/>
          </a:prstGeom>
          <a:noFill/>
        </p:spPr>
        <p:txBody>
          <a:bodyPr wrap="none" rtlCol="0">
            <a:spAutoFit/>
          </a:bodyPr>
          <a:lstStyle/>
          <a:p>
            <a:r>
              <a:rPr lang="fr-FR" dirty="0" smtClean="0">
                <a:solidFill>
                  <a:srgbClr val="FF0000"/>
                </a:solidFill>
              </a:rPr>
              <a:t>Vérifier que : x² + 217 = (x + 7 )²</a:t>
            </a:r>
            <a:endParaRPr lang="fr-FR" dirty="0">
              <a:solidFill>
                <a:srgbClr val="FF0000"/>
              </a:solidFill>
            </a:endParaRPr>
          </a:p>
        </p:txBody>
      </p:sp>
      <p:sp>
        <p:nvSpPr>
          <p:cNvPr id="10" name="ZoneTexte 9"/>
          <p:cNvSpPr txBox="1"/>
          <p:nvPr/>
        </p:nvSpPr>
        <p:spPr>
          <a:xfrm>
            <a:off x="2428860" y="5929330"/>
            <a:ext cx="2592288" cy="646331"/>
          </a:xfrm>
          <a:prstGeom prst="rect">
            <a:avLst/>
          </a:prstGeom>
          <a:noFill/>
        </p:spPr>
        <p:txBody>
          <a:bodyPr wrap="square" rtlCol="0">
            <a:spAutoFit/>
          </a:bodyPr>
          <a:lstStyle/>
          <a:p>
            <a:r>
              <a:rPr lang="fr-FR" dirty="0" smtClean="0">
                <a:solidFill>
                  <a:srgbClr val="FF0000"/>
                </a:solidFill>
              </a:rPr>
              <a:t>Vérifier que : x + 7 = y </a:t>
            </a:r>
          </a:p>
          <a:p>
            <a:r>
              <a:rPr lang="fr-FR" dirty="0" smtClean="0">
                <a:solidFill>
                  <a:srgbClr val="FF0000"/>
                </a:solidFill>
              </a:rPr>
              <a:t>                       x² + 217 = y²</a:t>
            </a:r>
            <a:endParaRPr lang="fr-FR" dirty="0">
              <a:solidFill>
                <a:srgbClr val="FF0000"/>
              </a:solidFill>
            </a:endParaRPr>
          </a:p>
        </p:txBody>
      </p:sp>
      <p:sp>
        <p:nvSpPr>
          <p:cNvPr id="11" name="ZoneTexte 10"/>
          <p:cNvSpPr txBox="1"/>
          <p:nvPr/>
        </p:nvSpPr>
        <p:spPr>
          <a:xfrm>
            <a:off x="0" y="3071810"/>
            <a:ext cx="3857620" cy="646331"/>
          </a:xfrm>
          <a:prstGeom prst="rect">
            <a:avLst/>
          </a:prstGeom>
          <a:noFill/>
        </p:spPr>
        <p:txBody>
          <a:bodyPr wrap="square" rtlCol="0">
            <a:spAutoFit/>
          </a:bodyPr>
          <a:lstStyle/>
          <a:p>
            <a:pPr algn="ctr"/>
            <a:r>
              <a:rPr lang="fr-FR" dirty="0" smtClean="0"/>
              <a:t>Un carré représente une légion.</a:t>
            </a:r>
            <a:br>
              <a:rPr lang="fr-FR" dirty="0" smtClean="0"/>
            </a:br>
            <a:r>
              <a:rPr lang="fr-FR" dirty="0" smtClean="0"/>
              <a:t>Aire d’un carré = Effectif d’une légion.</a:t>
            </a:r>
            <a:endParaRPr lang="fr-FR" dirty="0"/>
          </a:p>
        </p:txBody>
      </p:sp>
    </p:spTree>
    <p:extLst>
      <p:ext uri="{BB962C8B-B14F-4D97-AF65-F5344CB8AC3E}">
        <p14:creationId xmlns:p14="http://schemas.microsoft.com/office/powerpoint/2010/main" val="40513611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1628800"/>
            <a:ext cx="7056784" cy="2554545"/>
          </a:xfrm>
          <a:prstGeom prst="rect">
            <a:avLst/>
          </a:prstGeom>
        </p:spPr>
        <p:txBody>
          <a:bodyPr wrap="square">
            <a:spAutoFit/>
          </a:bodyPr>
          <a:lstStyle/>
          <a:p>
            <a:pPr algn="ctr"/>
            <a:r>
              <a:rPr lang="fr-FR" sz="2000" b="1" dirty="0" smtClean="0"/>
              <a:t>Calcul d’une moyenne</a:t>
            </a:r>
          </a:p>
          <a:p>
            <a:pPr algn="ctr"/>
            <a:endParaRPr lang="fr-FR" sz="2000" b="1" dirty="0" smtClean="0"/>
          </a:p>
          <a:p>
            <a:endParaRPr lang="fr-FR" sz="2000" dirty="0"/>
          </a:p>
          <a:p>
            <a:r>
              <a:rPr lang="fr-FR" sz="2000" dirty="0" smtClean="0"/>
              <a:t>On </a:t>
            </a:r>
            <a:r>
              <a:rPr lang="fr-FR" sz="2000" dirty="0"/>
              <a:t>choisit trois nombres de telle sorte que si l’on additionne tour à tour un des nombres à la moyenne des deux autres, on obtient 65, 69 et 76. </a:t>
            </a:r>
            <a:endParaRPr lang="fr-FR" sz="2000" dirty="0" smtClean="0"/>
          </a:p>
          <a:p>
            <a:endParaRPr lang="fr-FR" sz="2000" dirty="0"/>
          </a:p>
          <a:p>
            <a:r>
              <a:rPr lang="fr-FR" sz="2000" dirty="0" smtClean="0"/>
              <a:t>Quelle </a:t>
            </a:r>
            <a:r>
              <a:rPr lang="fr-FR" sz="2000" dirty="0"/>
              <a:t>est la moyenne des trois nombres choisis ?</a:t>
            </a:r>
          </a:p>
        </p:txBody>
      </p:sp>
    </p:spTree>
    <p:extLst>
      <p:ext uri="{BB962C8B-B14F-4D97-AF65-F5344CB8AC3E}">
        <p14:creationId xmlns:p14="http://schemas.microsoft.com/office/powerpoint/2010/main" val="27953349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403648" y="1669798"/>
            <a:ext cx="4824536" cy="2308324"/>
          </a:xfrm>
          <a:prstGeom prst="rect">
            <a:avLst/>
          </a:prstGeom>
          <a:noFill/>
        </p:spPr>
        <p:txBody>
          <a:bodyPr wrap="square" rtlCol="0">
            <a:spAutoFit/>
          </a:bodyPr>
          <a:lstStyle/>
          <a:p>
            <a:r>
              <a:rPr lang="fr-FR" b="1" u="sng" dirty="0" smtClean="0"/>
              <a:t>Questions intermédiaires :</a:t>
            </a:r>
            <a:r>
              <a:rPr lang="fr-FR" dirty="0" smtClean="0"/>
              <a:t/>
            </a:r>
            <a:br>
              <a:rPr lang="fr-FR" dirty="0" smtClean="0"/>
            </a:br>
            <a:endParaRPr lang="fr-FR" dirty="0" smtClean="0"/>
          </a:p>
          <a:p>
            <a:r>
              <a:rPr lang="fr-FR" dirty="0" smtClean="0"/>
              <a:t>Soit a, b et c les trois nombres cherchés.  </a:t>
            </a:r>
            <a:br>
              <a:rPr lang="fr-FR" dirty="0" smtClean="0"/>
            </a:br>
            <a:r>
              <a:rPr lang="fr-FR" dirty="0" smtClean="0"/>
              <a:t/>
            </a:r>
            <a:br>
              <a:rPr lang="fr-FR" dirty="0" smtClean="0"/>
            </a:br>
            <a:r>
              <a:rPr lang="fr-FR" dirty="0" smtClean="0"/>
              <a:t>Comment écrire la moyenne de a et b ?</a:t>
            </a:r>
          </a:p>
          <a:p>
            <a:r>
              <a:rPr lang="fr-FR" dirty="0" smtClean="0"/>
              <a:t/>
            </a:r>
            <a:br>
              <a:rPr lang="fr-FR" dirty="0" smtClean="0"/>
            </a:br>
            <a:endParaRPr lang="fr-FR" dirty="0" smtClean="0"/>
          </a:p>
          <a:p>
            <a:r>
              <a:rPr lang="fr-FR" dirty="0" smtClean="0"/>
              <a:t>Comment écrire la moyenne de a , de b et de c ?</a:t>
            </a:r>
            <a:endParaRPr lang="fr-FR" dirty="0"/>
          </a:p>
        </p:txBody>
      </p:sp>
    </p:spTree>
    <p:extLst>
      <p:ext uri="{BB962C8B-B14F-4D97-AF65-F5344CB8AC3E}">
        <p14:creationId xmlns:p14="http://schemas.microsoft.com/office/powerpoint/2010/main" val="15484027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403648" y="1669798"/>
            <a:ext cx="4824536" cy="2308324"/>
          </a:xfrm>
          <a:prstGeom prst="rect">
            <a:avLst/>
          </a:prstGeom>
          <a:noFill/>
        </p:spPr>
        <p:txBody>
          <a:bodyPr wrap="square" rtlCol="0">
            <a:spAutoFit/>
          </a:bodyPr>
          <a:lstStyle/>
          <a:p>
            <a:r>
              <a:rPr lang="fr-FR" b="1" u="sng" dirty="0" smtClean="0"/>
              <a:t>Questions intermédiaires :</a:t>
            </a:r>
            <a:r>
              <a:rPr lang="fr-FR" dirty="0" smtClean="0"/>
              <a:t/>
            </a:r>
            <a:br>
              <a:rPr lang="fr-FR" dirty="0" smtClean="0"/>
            </a:br>
            <a:endParaRPr lang="fr-FR" dirty="0" smtClean="0"/>
          </a:p>
          <a:p>
            <a:r>
              <a:rPr lang="fr-FR" dirty="0" smtClean="0"/>
              <a:t>Soit a, b et c les trois nombres cherchés.  </a:t>
            </a:r>
            <a:br>
              <a:rPr lang="fr-FR" dirty="0" smtClean="0"/>
            </a:br>
            <a:r>
              <a:rPr lang="fr-FR" dirty="0" smtClean="0"/>
              <a:t/>
            </a:r>
            <a:br>
              <a:rPr lang="fr-FR" dirty="0" smtClean="0"/>
            </a:br>
            <a:r>
              <a:rPr lang="fr-FR" dirty="0" smtClean="0"/>
              <a:t>Comment écrire la moyenne de a et b ?</a:t>
            </a:r>
          </a:p>
          <a:p>
            <a:r>
              <a:rPr lang="fr-FR" dirty="0" smtClean="0"/>
              <a:t/>
            </a:r>
            <a:br>
              <a:rPr lang="fr-FR" dirty="0" smtClean="0"/>
            </a:br>
            <a:endParaRPr lang="fr-FR" dirty="0" smtClean="0"/>
          </a:p>
          <a:p>
            <a:r>
              <a:rPr lang="fr-FR" dirty="0" smtClean="0"/>
              <a:t>Comment écrire la moyenne de a , de b et de c ?</a:t>
            </a:r>
            <a:endParaRPr lang="fr-FR" dirty="0"/>
          </a:p>
        </p:txBody>
      </p:sp>
      <mc:AlternateContent xmlns:mc="http://schemas.openxmlformats.org/markup-compatibility/2006" xmlns:a14="http://schemas.microsoft.com/office/drawing/2010/main">
        <mc:Choice Requires="a14">
          <p:sp>
            <p:nvSpPr>
              <p:cNvPr id="3" name="ZoneTexte 2"/>
              <p:cNvSpPr txBox="1"/>
              <p:nvPr/>
            </p:nvSpPr>
            <p:spPr>
              <a:xfrm>
                <a:off x="5559629" y="2636912"/>
                <a:ext cx="2232248" cy="63478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fr-FR" i="1" smtClean="0">
                              <a:latin typeface="Cambria Math"/>
                            </a:rPr>
                          </m:ctrlPr>
                        </m:fPr>
                        <m:num>
                          <m:r>
                            <a:rPr lang="fr-FR" b="0" i="1" smtClean="0">
                              <a:latin typeface="Cambria Math"/>
                            </a:rPr>
                            <m:t>𝑎</m:t>
                          </m:r>
                          <m:r>
                            <a:rPr lang="fr-FR" b="0" i="1" smtClean="0">
                              <a:latin typeface="Cambria Math"/>
                            </a:rPr>
                            <m:t>+</m:t>
                          </m:r>
                          <m:r>
                            <a:rPr lang="fr-FR" b="0" i="1" smtClean="0">
                              <a:latin typeface="Cambria Math"/>
                            </a:rPr>
                            <m:t>𝑏</m:t>
                          </m:r>
                        </m:num>
                        <m:den>
                          <m:r>
                            <a:rPr lang="fr-FR" b="0" i="1" smtClean="0">
                              <a:latin typeface="Cambria Math"/>
                            </a:rPr>
                            <m:t>2</m:t>
                          </m:r>
                        </m:den>
                      </m:f>
                    </m:oMath>
                  </m:oMathPara>
                </a14:m>
                <a:endParaRPr lang="fr-FR" dirty="0"/>
              </a:p>
            </p:txBody>
          </p:sp>
        </mc:Choice>
        <mc:Fallback xmlns="">
          <p:sp>
            <p:nvSpPr>
              <p:cNvPr id="3" name="ZoneTexte 2"/>
              <p:cNvSpPr txBox="1">
                <a:spLocks noRot="1" noChangeAspect="1" noMove="1" noResize="1" noEditPoints="1" noAdjustHandles="1" noChangeArrowheads="1" noChangeShapeType="1" noTextEdit="1"/>
              </p:cNvSpPr>
              <p:nvPr/>
            </p:nvSpPr>
            <p:spPr>
              <a:xfrm>
                <a:off x="5559629" y="2636912"/>
                <a:ext cx="2232248" cy="634789"/>
              </a:xfrm>
              <a:prstGeom prst="rect">
                <a:avLst/>
              </a:prstGeom>
              <a:blipFill rotWithShape="1">
                <a:blip r:embed="rId2" cstate="print"/>
                <a:stretch>
                  <a:fillRect/>
                </a:stretch>
              </a:blipFill>
            </p:spPr>
            <p:txBody>
              <a:bodyPr/>
              <a:lstStyle/>
              <a:p>
                <a:r>
                  <a:rPr lang="fr-FR">
                    <a:noFill/>
                  </a:rPr>
                  <a:t> </a:t>
                </a:r>
              </a:p>
            </p:txBody>
          </p:sp>
        </mc:Fallback>
      </mc:AlternateContent>
    </p:spTree>
    <p:extLst>
      <p:ext uri="{BB962C8B-B14F-4D97-AF65-F5344CB8AC3E}">
        <p14:creationId xmlns:p14="http://schemas.microsoft.com/office/powerpoint/2010/main" val="11748131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403648" y="1669798"/>
            <a:ext cx="4824536" cy="2308324"/>
          </a:xfrm>
          <a:prstGeom prst="rect">
            <a:avLst/>
          </a:prstGeom>
          <a:noFill/>
        </p:spPr>
        <p:txBody>
          <a:bodyPr wrap="square" rtlCol="0">
            <a:spAutoFit/>
          </a:bodyPr>
          <a:lstStyle/>
          <a:p>
            <a:r>
              <a:rPr lang="fr-FR" b="1" u="sng" dirty="0" smtClean="0"/>
              <a:t>Questions intermédiaires :</a:t>
            </a:r>
            <a:r>
              <a:rPr lang="fr-FR" dirty="0" smtClean="0"/>
              <a:t/>
            </a:r>
            <a:br>
              <a:rPr lang="fr-FR" dirty="0" smtClean="0"/>
            </a:br>
            <a:endParaRPr lang="fr-FR" dirty="0" smtClean="0"/>
          </a:p>
          <a:p>
            <a:r>
              <a:rPr lang="fr-FR" dirty="0" smtClean="0"/>
              <a:t>Soit a, b et c les trois nombres cherchés.  </a:t>
            </a:r>
            <a:br>
              <a:rPr lang="fr-FR" dirty="0" smtClean="0"/>
            </a:br>
            <a:r>
              <a:rPr lang="fr-FR" dirty="0" smtClean="0"/>
              <a:t/>
            </a:r>
            <a:br>
              <a:rPr lang="fr-FR" dirty="0" smtClean="0"/>
            </a:br>
            <a:r>
              <a:rPr lang="fr-FR" dirty="0" smtClean="0"/>
              <a:t>Comment écrire la moyenne de a et b ?</a:t>
            </a:r>
          </a:p>
          <a:p>
            <a:r>
              <a:rPr lang="fr-FR" dirty="0" smtClean="0"/>
              <a:t/>
            </a:r>
            <a:br>
              <a:rPr lang="fr-FR" dirty="0" smtClean="0"/>
            </a:br>
            <a:endParaRPr lang="fr-FR" dirty="0" smtClean="0"/>
          </a:p>
          <a:p>
            <a:r>
              <a:rPr lang="fr-FR" dirty="0" smtClean="0"/>
              <a:t>Comment écrire la moyenne de a , de b et de c ?</a:t>
            </a:r>
            <a:endParaRPr lang="fr-FR" dirty="0"/>
          </a:p>
        </p:txBody>
      </p:sp>
      <mc:AlternateContent xmlns:mc="http://schemas.openxmlformats.org/markup-compatibility/2006" xmlns:a14="http://schemas.microsoft.com/office/drawing/2010/main">
        <mc:Choice Requires="a14">
          <p:sp>
            <p:nvSpPr>
              <p:cNvPr id="3" name="ZoneTexte 2"/>
              <p:cNvSpPr txBox="1"/>
              <p:nvPr/>
            </p:nvSpPr>
            <p:spPr>
              <a:xfrm>
                <a:off x="5559629" y="2636912"/>
                <a:ext cx="2232248" cy="63478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fr-FR" i="1" smtClean="0">
                              <a:latin typeface="Cambria Math"/>
                            </a:rPr>
                          </m:ctrlPr>
                        </m:fPr>
                        <m:num>
                          <m:r>
                            <a:rPr lang="fr-FR" b="0" i="1" smtClean="0">
                              <a:latin typeface="Cambria Math"/>
                            </a:rPr>
                            <m:t>𝑎</m:t>
                          </m:r>
                          <m:r>
                            <a:rPr lang="fr-FR" b="0" i="1" smtClean="0">
                              <a:latin typeface="Cambria Math"/>
                            </a:rPr>
                            <m:t>+</m:t>
                          </m:r>
                          <m:r>
                            <a:rPr lang="fr-FR" b="0" i="1" smtClean="0">
                              <a:latin typeface="Cambria Math"/>
                            </a:rPr>
                            <m:t>𝑏</m:t>
                          </m:r>
                        </m:num>
                        <m:den>
                          <m:r>
                            <a:rPr lang="fr-FR" b="0" i="1" smtClean="0">
                              <a:latin typeface="Cambria Math"/>
                            </a:rPr>
                            <m:t>2</m:t>
                          </m:r>
                        </m:den>
                      </m:f>
                    </m:oMath>
                  </m:oMathPara>
                </a14:m>
                <a:endParaRPr lang="fr-FR" dirty="0"/>
              </a:p>
            </p:txBody>
          </p:sp>
        </mc:Choice>
        <mc:Fallback xmlns="">
          <p:sp>
            <p:nvSpPr>
              <p:cNvPr id="3" name="ZoneTexte 2"/>
              <p:cNvSpPr txBox="1">
                <a:spLocks noRot="1" noChangeAspect="1" noMove="1" noResize="1" noEditPoints="1" noAdjustHandles="1" noChangeArrowheads="1" noChangeShapeType="1" noTextEdit="1"/>
              </p:cNvSpPr>
              <p:nvPr/>
            </p:nvSpPr>
            <p:spPr>
              <a:xfrm>
                <a:off x="5559629" y="2636912"/>
                <a:ext cx="2232248" cy="634789"/>
              </a:xfrm>
              <a:prstGeom prst="rect">
                <a:avLst/>
              </a:prstGeom>
              <a:blipFill rotWithShape="1">
                <a:blip r:embed="rId2" cstate="print"/>
                <a:stretch>
                  <a:fillRect/>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4" name="Rectangle 3"/>
              <p:cNvSpPr/>
              <p:nvPr/>
            </p:nvSpPr>
            <p:spPr>
              <a:xfrm>
                <a:off x="6660232" y="3418552"/>
                <a:ext cx="1166088" cy="61645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fr-FR" i="1" smtClean="0">
                              <a:latin typeface="Cambria Math"/>
                            </a:rPr>
                          </m:ctrlPr>
                        </m:fPr>
                        <m:num>
                          <m:r>
                            <a:rPr lang="fr-FR" b="0" i="1" smtClean="0">
                              <a:latin typeface="Cambria Math"/>
                            </a:rPr>
                            <m:t>𝑎</m:t>
                          </m:r>
                          <m:r>
                            <a:rPr lang="fr-FR" b="0" i="1" smtClean="0">
                              <a:latin typeface="Cambria Math"/>
                            </a:rPr>
                            <m:t>+</m:t>
                          </m:r>
                          <m:r>
                            <a:rPr lang="fr-FR" b="0" i="1" smtClean="0">
                              <a:latin typeface="Cambria Math"/>
                            </a:rPr>
                            <m:t>𝑏</m:t>
                          </m:r>
                          <m:r>
                            <a:rPr lang="fr-FR" b="0" i="1" smtClean="0">
                              <a:latin typeface="Cambria Math"/>
                            </a:rPr>
                            <m:t>+</m:t>
                          </m:r>
                          <m:r>
                            <a:rPr lang="fr-FR" b="0" i="1" smtClean="0">
                              <a:latin typeface="Cambria Math"/>
                            </a:rPr>
                            <m:t>𝑐</m:t>
                          </m:r>
                        </m:num>
                        <m:den>
                          <m:r>
                            <a:rPr lang="fr-FR" b="0" i="1" smtClean="0">
                              <a:latin typeface="Cambria Math"/>
                            </a:rPr>
                            <m:t>3</m:t>
                          </m:r>
                        </m:den>
                      </m:f>
                    </m:oMath>
                  </m:oMathPara>
                </a14:m>
                <a:endParaRPr lang="fr-FR" dirty="0"/>
              </a:p>
            </p:txBody>
          </p:sp>
        </mc:Choice>
        <mc:Fallback xmlns="">
          <p:sp>
            <p:nvSpPr>
              <p:cNvPr id="4" name="Rectangle 3"/>
              <p:cNvSpPr>
                <a:spLocks noRot="1" noChangeAspect="1" noMove="1" noResize="1" noEditPoints="1" noAdjustHandles="1" noChangeArrowheads="1" noChangeShapeType="1" noTextEdit="1"/>
              </p:cNvSpPr>
              <p:nvPr/>
            </p:nvSpPr>
            <p:spPr>
              <a:xfrm>
                <a:off x="6660232" y="3418552"/>
                <a:ext cx="1166088" cy="616451"/>
              </a:xfrm>
              <a:prstGeom prst="rect">
                <a:avLst/>
              </a:prstGeom>
              <a:blipFill rotWithShape="1">
                <a:blip r:embed="rId3" cstate="print"/>
                <a:stretch>
                  <a:fillRect/>
                </a:stretch>
              </a:blipFill>
            </p:spPr>
            <p:txBody>
              <a:bodyPr/>
              <a:lstStyle/>
              <a:p>
                <a:r>
                  <a:rPr lang="fr-FR">
                    <a:noFill/>
                  </a:rPr>
                  <a:t> </a:t>
                </a:r>
              </a:p>
            </p:txBody>
          </p:sp>
        </mc:Fallback>
      </mc:AlternateContent>
    </p:spTree>
    <p:extLst>
      <p:ext uri="{BB962C8B-B14F-4D97-AF65-F5344CB8AC3E}">
        <p14:creationId xmlns:p14="http://schemas.microsoft.com/office/powerpoint/2010/main" val="7307542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403648" y="1669798"/>
            <a:ext cx="4824536" cy="3416320"/>
          </a:xfrm>
          <a:prstGeom prst="rect">
            <a:avLst/>
          </a:prstGeom>
          <a:noFill/>
        </p:spPr>
        <p:txBody>
          <a:bodyPr wrap="square" rtlCol="0">
            <a:spAutoFit/>
          </a:bodyPr>
          <a:lstStyle/>
          <a:p>
            <a:r>
              <a:rPr lang="fr-FR" b="1" u="sng" dirty="0" smtClean="0"/>
              <a:t>Questions intermédiaires :</a:t>
            </a:r>
            <a:r>
              <a:rPr lang="fr-FR" dirty="0" smtClean="0"/>
              <a:t/>
            </a:r>
            <a:br>
              <a:rPr lang="fr-FR" dirty="0" smtClean="0"/>
            </a:br>
            <a:endParaRPr lang="fr-FR" dirty="0" smtClean="0"/>
          </a:p>
          <a:p>
            <a:r>
              <a:rPr lang="fr-FR" dirty="0" smtClean="0"/>
              <a:t>Soit a, b et c les trois nombres cherchés.  </a:t>
            </a:r>
            <a:br>
              <a:rPr lang="fr-FR" dirty="0" smtClean="0"/>
            </a:br>
            <a:r>
              <a:rPr lang="fr-FR" dirty="0" smtClean="0"/>
              <a:t/>
            </a:r>
            <a:br>
              <a:rPr lang="fr-FR" dirty="0" smtClean="0"/>
            </a:br>
            <a:r>
              <a:rPr lang="fr-FR" dirty="0" smtClean="0"/>
              <a:t>Comment écrire la moyenne de a et b ?</a:t>
            </a:r>
          </a:p>
          <a:p>
            <a:r>
              <a:rPr lang="fr-FR" dirty="0" smtClean="0"/>
              <a:t/>
            </a:r>
            <a:br>
              <a:rPr lang="fr-FR" dirty="0" smtClean="0"/>
            </a:br>
            <a:endParaRPr lang="fr-FR" dirty="0" smtClean="0"/>
          </a:p>
          <a:p>
            <a:r>
              <a:rPr lang="fr-FR" dirty="0" smtClean="0"/>
              <a:t>Comment écrire la moyenne de a , de b et de c ?</a:t>
            </a:r>
          </a:p>
          <a:p>
            <a:endParaRPr lang="fr-FR" dirty="0"/>
          </a:p>
          <a:p>
            <a:endParaRPr lang="fr-FR" dirty="0" smtClean="0"/>
          </a:p>
          <a:p>
            <a:r>
              <a:rPr lang="fr-FR" dirty="0" smtClean="0">
                <a:solidFill>
                  <a:srgbClr val="FF0000"/>
                </a:solidFill>
              </a:rPr>
              <a:t>Vérifier que :</a:t>
            </a:r>
          </a:p>
          <a:p>
            <a:endParaRPr lang="fr-FR" dirty="0"/>
          </a:p>
        </p:txBody>
      </p:sp>
      <mc:AlternateContent xmlns:mc="http://schemas.openxmlformats.org/markup-compatibility/2006" xmlns:a14="http://schemas.microsoft.com/office/drawing/2010/main">
        <mc:Choice Requires="a14">
          <p:sp>
            <p:nvSpPr>
              <p:cNvPr id="3" name="ZoneTexte 2"/>
              <p:cNvSpPr txBox="1"/>
              <p:nvPr/>
            </p:nvSpPr>
            <p:spPr>
              <a:xfrm>
                <a:off x="5559629" y="2636912"/>
                <a:ext cx="2232248" cy="63478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fr-FR" i="1" smtClean="0">
                              <a:latin typeface="Cambria Math"/>
                            </a:rPr>
                          </m:ctrlPr>
                        </m:fPr>
                        <m:num>
                          <m:r>
                            <a:rPr lang="fr-FR" b="0" i="1" smtClean="0">
                              <a:latin typeface="Cambria Math"/>
                            </a:rPr>
                            <m:t>𝑎</m:t>
                          </m:r>
                          <m:r>
                            <a:rPr lang="fr-FR" b="0" i="1" smtClean="0">
                              <a:latin typeface="Cambria Math"/>
                            </a:rPr>
                            <m:t>+</m:t>
                          </m:r>
                          <m:r>
                            <a:rPr lang="fr-FR" b="0" i="1" smtClean="0">
                              <a:latin typeface="Cambria Math"/>
                            </a:rPr>
                            <m:t>𝑏</m:t>
                          </m:r>
                        </m:num>
                        <m:den>
                          <m:r>
                            <a:rPr lang="fr-FR" b="0" i="1" smtClean="0">
                              <a:latin typeface="Cambria Math"/>
                            </a:rPr>
                            <m:t>2</m:t>
                          </m:r>
                        </m:den>
                      </m:f>
                    </m:oMath>
                  </m:oMathPara>
                </a14:m>
                <a:endParaRPr lang="fr-FR" dirty="0"/>
              </a:p>
            </p:txBody>
          </p:sp>
        </mc:Choice>
        <mc:Fallback xmlns="">
          <p:sp>
            <p:nvSpPr>
              <p:cNvPr id="3" name="ZoneTexte 2"/>
              <p:cNvSpPr txBox="1">
                <a:spLocks noRot="1" noChangeAspect="1" noMove="1" noResize="1" noEditPoints="1" noAdjustHandles="1" noChangeArrowheads="1" noChangeShapeType="1" noTextEdit="1"/>
              </p:cNvSpPr>
              <p:nvPr/>
            </p:nvSpPr>
            <p:spPr>
              <a:xfrm>
                <a:off x="5559629" y="2636912"/>
                <a:ext cx="2232248" cy="634789"/>
              </a:xfrm>
              <a:prstGeom prst="rect">
                <a:avLst/>
              </a:prstGeom>
              <a:blipFill rotWithShape="1">
                <a:blip r:embed="rId2" cstate="print"/>
                <a:stretch>
                  <a:fillRect/>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4" name="Rectangle 3"/>
              <p:cNvSpPr/>
              <p:nvPr/>
            </p:nvSpPr>
            <p:spPr>
              <a:xfrm>
                <a:off x="6660232" y="3418552"/>
                <a:ext cx="1166088" cy="61645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fr-FR" i="1" smtClean="0">
                              <a:solidFill>
                                <a:srgbClr val="FF0000"/>
                              </a:solidFill>
                              <a:latin typeface="Cambria Math"/>
                            </a:rPr>
                          </m:ctrlPr>
                        </m:fPr>
                        <m:num>
                          <m:r>
                            <a:rPr lang="fr-FR" b="0" i="1" smtClean="0">
                              <a:solidFill>
                                <a:srgbClr val="FF0000"/>
                              </a:solidFill>
                              <a:latin typeface="Cambria Math"/>
                            </a:rPr>
                            <m:t>𝑎</m:t>
                          </m:r>
                          <m:r>
                            <a:rPr lang="fr-FR" b="0" i="1" smtClean="0">
                              <a:solidFill>
                                <a:srgbClr val="FF0000"/>
                              </a:solidFill>
                              <a:latin typeface="Cambria Math"/>
                            </a:rPr>
                            <m:t>+</m:t>
                          </m:r>
                          <m:r>
                            <a:rPr lang="fr-FR" b="0" i="1" smtClean="0">
                              <a:solidFill>
                                <a:srgbClr val="FF0000"/>
                              </a:solidFill>
                              <a:latin typeface="Cambria Math"/>
                            </a:rPr>
                            <m:t>𝑏</m:t>
                          </m:r>
                          <m:r>
                            <a:rPr lang="fr-FR" b="0" i="1" smtClean="0">
                              <a:solidFill>
                                <a:srgbClr val="FF0000"/>
                              </a:solidFill>
                              <a:latin typeface="Cambria Math"/>
                            </a:rPr>
                            <m:t>+</m:t>
                          </m:r>
                          <m:r>
                            <a:rPr lang="fr-FR" b="0" i="1" smtClean="0">
                              <a:solidFill>
                                <a:srgbClr val="FF0000"/>
                              </a:solidFill>
                              <a:latin typeface="Cambria Math"/>
                            </a:rPr>
                            <m:t>𝑐</m:t>
                          </m:r>
                        </m:num>
                        <m:den>
                          <m:r>
                            <a:rPr lang="fr-FR" b="0" i="1" smtClean="0">
                              <a:solidFill>
                                <a:srgbClr val="FF0000"/>
                              </a:solidFill>
                              <a:latin typeface="Cambria Math"/>
                            </a:rPr>
                            <m:t>3</m:t>
                          </m:r>
                        </m:den>
                      </m:f>
                    </m:oMath>
                  </m:oMathPara>
                </a14:m>
                <a:endParaRPr lang="fr-FR" dirty="0">
                  <a:solidFill>
                    <a:srgbClr val="FF0000"/>
                  </a:solidFill>
                </a:endParaRPr>
              </a:p>
            </p:txBody>
          </p:sp>
        </mc:Choice>
        <mc:Fallback xmlns="">
          <p:sp>
            <p:nvSpPr>
              <p:cNvPr id="4" name="Rectangle 3"/>
              <p:cNvSpPr>
                <a:spLocks noRot="1" noChangeAspect="1" noMove="1" noResize="1" noEditPoints="1" noAdjustHandles="1" noChangeArrowheads="1" noChangeShapeType="1" noTextEdit="1"/>
              </p:cNvSpPr>
              <p:nvPr/>
            </p:nvSpPr>
            <p:spPr>
              <a:xfrm>
                <a:off x="6660232" y="3418552"/>
                <a:ext cx="1166088" cy="616451"/>
              </a:xfrm>
              <a:prstGeom prst="rect">
                <a:avLst/>
              </a:prstGeom>
              <a:blipFill rotWithShape="1">
                <a:blip r:embed="rId3" cstate="print"/>
                <a:stretch>
                  <a:fillRect/>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5" name="ZoneTexte 4"/>
              <p:cNvSpPr txBox="1"/>
              <p:nvPr/>
            </p:nvSpPr>
            <p:spPr>
              <a:xfrm>
                <a:off x="2555776" y="4424542"/>
                <a:ext cx="2232248" cy="489814"/>
              </a:xfrm>
              <a:prstGeom prst="rect">
                <a:avLst/>
              </a:prstGeom>
              <a:noFill/>
            </p:spPr>
            <p:txBody>
              <a:bodyPr wrap="square" rtlCol="0">
                <a:spAutoFit/>
              </a:bodyPr>
              <a:lstStyle/>
              <a:p>
                <a:r>
                  <a:rPr lang="fr-FR" dirty="0" smtClean="0">
                    <a:solidFill>
                      <a:srgbClr val="FF0000"/>
                    </a:solidFill>
                  </a:rPr>
                  <a:t>  a + </a:t>
                </a:r>
                <a14:m>
                  <m:oMath xmlns:m="http://schemas.openxmlformats.org/officeDocument/2006/math">
                    <m:f>
                      <m:fPr>
                        <m:ctrlPr>
                          <a:rPr lang="fr-FR" i="1" smtClean="0">
                            <a:solidFill>
                              <a:srgbClr val="FF0000"/>
                            </a:solidFill>
                            <a:latin typeface="Cambria Math"/>
                          </a:rPr>
                        </m:ctrlPr>
                      </m:fPr>
                      <m:num>
                        <m:r>
                          <a:rPr lang="fr-FR" b="0" i="1" smtClean="0">
                            <a:solidFill>
                              <a:srgbClr val="FF0000"/>
                            </a:solidFill>
                            <a:latin typeface="Cambria Math"/>
                          </a:rPr>
                          <m:t>𝑏</m:t>
                        </m:r>
                        <m:r>
                          <a:rPr lang="fr-FR" b="0" i="1" smtClean="0">
                            <a:solidFill>
                              <a:srgbClr val="FF0000"/>
                            </a:solidFill>
                            <a:latin typeface="Cambria Math"/>
                          </a:rPr>
                          <m:t>+</m:t>
                        </m:r>
                        <m:r>
                          <a:rPr lang="fr-FR" b="0" i="1" smtClean="0">
                            <a:solidFill>
                              <a:srgbClr val="FF0000"/>
                            </a:solidFill>
                            <a:latin typeface="Cambria Math"/>
                          </a:rPr>
                          <m:t>𝑐</m:t>
                        </m:r>
                      </m:num>
                      <m:den>
                        <m:r>
                          <a:rPr lang="fr-FR" b="0" i="1" smtClean="0">
                            <a:solidFill>
                              <a:srgbClr val="FF0000"/>
                            </a:solidFill>
                            <a:latin typeface="Cambria Math"/>
                          </a:rPr>
                          <m:t>2</m:t>
                        </m:r>
                      </m:den>
                    </m:f>
                    <m:r>
                      <a:rPr lang="fr-FR" b="0" i="1" smtClean="0">
                        <a:solidFill>
                          <a:srgbClr val="FF0000"/>
                        </a:solidFill>
                        <a:latin typeface="Cambria Math"/>
                      </a:rPr>
                      <m:t>=65</m:t>
                    </m:r>
                  </m:oMath>
                </a14:m>
                <a:endParaRPr lang="fr-FR" b="0" dirty="0" smtClean="0">
                  <a:solidFill>
                    <a:srgbClr val="FF0000"/>
                  </a:solidFill>
                </a:endParaRPr>
              </a:p>
            </p:txBody>
          </p:sp>
        </mc:Choice>
        <mc:Fallback xmlns="">
          <p:sp>
            <p:nvSpPr>
              <p:cNvPr id="5" name="ZoneTexte 4"/>
              <p:cNvSpPr txBox="1">
                <a:spLocks noRot="1" noChangeAspect="1" noMove="1" noResize="1" noEditPoints="1" noAdjustHandles="1" noChangeArrowheads="1" noChangeShapeType="1" noTextEdit="1"/>
              </p:cNvSpPr>
              <p:nvPr/>
            </p:nvSpPr>
            <p:spPr>
              <a:xfrm>
                <a:off x="2555776" y="4424542"/>
                <a:ext cx="2232248" cy="489814"/>
              </a:xfrm>
              <a:prstGeom prst="rect">
                <a:avLst/>
              </a:prstGeom>
              <a:blipFill rotWithShape="1">
                <a:blip r:embed="rId4" cstate="print"/>
                <a:stretch>
                  <a:fillRect b="-8750"/>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6" name="ZoneTexte 5"/>
              <p:cNvSpPr txBox="1"/>
              <p:nvPr/>
            </p:nvSpPr>
            <p:spPr>
              <a:xfrm>
                <a:off x="2628675" y="4969196"/>
                <a:ext cx="2232248" cy="489814"/>
              </a:xfrm>
              <a:prstGeom prst="rect">
                <a:avLst/>
              </a:prstGeom>
              <a:noFill/>
            </p:spPr>
            <p:txBody>
              <a:bodyPr wrap="square" rtlCol="0">
                <a:spAutoFit/>
              </a:bodyPr>
              <a:lstStyle/>
              <a:p>
                <a14:m>
                  <m:oMath xmlns:m="http://schemas.openxmlformats.org/officeDocument/2006/math">
                    <m:r>
                      <a:rPr lang="fr-FR" b="0" i="1" smtClean="0">
                        <a:solidFill>
                          <a:srgbClr val="FF0000"/>
                        </a:solidFill>
                        <a:latin typeface="Cambria Math"/>
                      </a:rPr>
                      <m:t>𝑏</m:t>
                    </m:r>
                    <m:r>
                      <a:rPr lang="fr-FR" b="0" i="1" smtClean="0">
                        <a:solidFill>
                          <a:srgbClr val="FF0000"/>
                        </a:solidFill>
                        <a:latin typeface="Cambria Math"/>
                      </a:rPr>
                      <m:t>+ </m:t>
                    </m:r>
                    <m:f>
                      <m:fPr>
                        <m:ctrlPr>
                          <a:rPr lang="fr-FR" i="1" smtClean="0">
                            <a:solidFill>
                              <a:srgbClr val="FF0000"/>
                            </a:solidFill>
                            <a:latin typeface="Cambria Math"/>
                          </a:rPr>
                        </m:ctrlPr>
                      </m:fPr>
                      <m:num>
                        <m:r>
                          <a:rPr lang="fr-FR" b="0" i="1" smtClean="0">
                            <a:solidFill>
                              <a:srgbClr val="FF0000"/>
                            </a:solidFill>
                            <a:latin typeface="Cambria Math"/>
                          </a:rPr>
                          <m:t>𝑎</m:t>
                        </m:r>
                        <m:r>
                          <a:rPr lang="fr-FR" b="0" i="1" smtClean="0">
                            <a:solidFill>
                              <a:srgbClr val="FF0000"/>
                            </a:solidFill>
                            <a:latin typeface="Cambria Math"/>
                          </a:rPr>
                          <m:t>+</m:t>
                        </m:r>
                        <m:r>
                          <a:rPr lang="fr-FR" b="0" i="1" smtClean="0">
                            <a:solidFill>
                              <a:srgbClr val="FF0000"/>
                            </a:solidFill>
                            <a:latin typeface="Cambria Math"/>
                          </a:rPr>
                          <m:t>𝑐</m:t>
                        </m:r>
                      </m:num>
                      <m:den>
                        <m:r>
                          <a:rPr lang="fr-FR" b="0" i="1" smtClean="0">
                            <a:solidFill>
                              <a:srgbClr val="FF0000"/>
                            </a:solidFill>
                            <a:latin typeface="Cambria Math"/>
                          </a:rPr>
                          <m:t>2</m:t>
                        </m:r>
                      </m:den>
                    </m:f>
                  </m:oMath>
                </a14:m>
                <a:r>
                  <a:rPr lang="fr-FR" dirty="0" smtClean="0">
                    <a:solidFill>
                      <a:srgbClr val="FF0000"/>
                    </a:solidFill>
                  </a:rPr>
                  <a:t> = 69</a:t>
                </a:r>
                <a:endParaRPr lang="fr-FR" dirty="0">
                  <a:solidFill>
                    <a:srgbClr val="FF0000"/>
                  </a:solidFill>
                </a:endParaRPr>
              </a:p>
            </p:txBody>
          </p:sp>
        </mc:Choice>
        <mc:Fallback xmlns="">
          <p:sp>
            <p:nvSpPr>
              <p:cNvPr id="6" name="ZoneTexte 5"/>
              <p:cNvSpPr txBox="1">
                <a:spLocks noRot="1" noChangeAspect="1" noMove="1" noResize="1" noEditPoints="1" noAdjustHandles="1" noChangeArrowheads="1" noChangeShapeType="1" noTextEdit="1"/>
              </p:cNvSpPr>
              <p:nvPr/>
            </p:nvSpPr>
            <p:spPr>
              <a:xfrm>
                <a:off x="2628675" y="4969196"/>
                <a:ext cx="2232248" cy="489814"/>
              </a:xfrm>
              <a:prstGeom prst="rect">
                <a:avLst/>
              </a:prstGeom>
              <a:blipFill rotWithShape="1">
                <a:blip r:embed="rId5" cstate="print"/>
                <a:stretch>
                  <a:fillRect b="-3704"/>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7" name="ZoneTexte 6"/>
              <p:cNvSpPr txBox="1"/>
              <p:nvPr/>
            </p:nvSpPr>
            <p:spPr>
              <a:xfrm>
                <a:off x="2699792" y="5542776"/>
                <a:ext cx="2232248" cy="489814"/>
              </a:xfrm>
              <a:prstGeom prst="rect">
                <a:avLst/>
              </a:prstGeom>
              <a:noFill/>
            </p:spPr>
            <p:txBody>
              <a:bodyPr wrap="square" rtlCol="0">
                <a:spAutoFit/>
              </a:bodyPr>
              <a:lstStyle/>
              <a:p>
                <a:r>
                  <a:rPr lang="fr-FR" dirty="0" smtClean="0">
                    <a:solidFill>
                      <a:srgbClr val="FF0000"/>
                    </a:solidFill>
                  </a:rPr>
                  <a:t>c</a:t>
                </a:r>
                <a14:m>
                  <m:oMath xmlns:m="http://schemas.openxmlformats.org/officeDocument/2006/math">
                    <m:r>
                      <a:rPr lang="fr-FR" b="0" i="1" smtClean="0">
                        <a:solidFill>
                          <a:srgbClr val="FF0000"/>
                        </a:solidFill>
                        <a:latin typeface="Cambria Math"/>
                      </a:rPr>
                      <m:t>+ </m:t>
                    </m:r>
                    <m:f>
                      <m:fPr>
                        <m:ctrlPr>
                          <a:rPr lang="fr-FR" i="1" smtClean="0">
                            <a:solidFill>
                              <a:srgbClr val="FF0000"/>
                            </a:solidFill>
                            <a:latin typeface="Cambria Math"/>
                          </a:rPr>
                        </m:ctrlPr>
                      </m:fPr>
                      <m:num>
                        <m:r>
                          <a:rPr lang="fr-FR" b="0" i="1" smtClean="0">
                            <a:solidFill>
                              <a:srgbClr val="FF0000"/>
                            </a:solidFill>
                            <a:latin typeface="Cambria Math"/>
                          </a:rPr>
                          <m:t>𝑎</m:t>
                        </m:r>
                        <m:r>
                          <a:rPr lang="fr-FR" b="0" i="1" smtClean="0">
                            <a:solidFill>
                              <a:srgbClr val="FF0000"/>
                            </a:solidFill>
                            <a:latin typeface="Cambria Math"/>
                          </a:rPr>
                          <m:t>+</m:t>
                        </m:r>
                        <m:r>
                          <a:rPr lang="fr-FR" b="0" i="1" smtClean="0">
                            <a:solidFill>
                              <a:srgbClr val="FF0000"/>
                            </a:solidFill>
                            <a:latin typeface="Cambria Math"/>
                          </a:rPr>
                          <m:t>𝑏</m:t>
                        </m:r>
                      </m:num>
                      <m:den>
                        <m:r>
                          <a:rPr lang="fr-FR" b="0" i="1" smtClean="0">
                            <a:solidFill>
                              <a:srgbClr val="FF0000"/>
                            </a:solidFill>
                            <a:latin typeface="Cambria Math"/>
                          </a:rPr>
                          <m:t>2</m:t>
                        </m:r>
                      </m:den>
                    </m:f>
                  </m:oMath>
                </a14:m>
                <a:r>
                  <a:rPr lang="fr-FR" dirty="0" smtClean="0">
                    <a:solidFill>
                      <a:srgbClr val="FF0000"/>
                    </a:solidFill>
                  </a:rPr>
                  <a:t> = 76</a:t>
                </a:r>
                <a:endParaRPr lang="fr-FR" dirty="0">
                  <a:solidFill>
                    <a:srgbClr val="FF0000"/>
                  </a:solidFill>
                </a:endParaRPr>
              </a:p>
            </p:txBody>
          </p:sp>
        </mc:Choice>
        <mc:Fallback xmlns="">
          <p:sp>
            <p:nvSpPr>
              <p:cNvPr id="7" name="ZoneTexte 6"/>
              <p:cNvSpPr txBox="1">
                <a:spLocks noRot="1" noChangeAspect="1" noMove="1" noResize="1" noEditPoints="1" noAdjustHandles="1" noChangeArrowheads="1" noChangeShapeType="1" noTextEdit="1"/>
              </p:cNvSpPr>
              <p:nvPr/>
            </p:nvSpPr>
            <p:spPr>
              <a:xfrm>
                <a:off x="2699792" y="5542776"/>
                <a:ext cx="2232248" cy="489814"/>
              </a:xfrm>
              <a:prstGeom prst="rect">
                <a:avLst/>
              </a:prstGeom>
              <a:blipFill rotWithShape="1">
                <a:blip r:embed="rId6" cstate="print"/>
                <a:stretch>
                  <a:fillRect l="-2459" b="-7407"/>
                </a:stretch>
              </a:blipFill>
            </p:spPr>
            <p:txBody>
              <a:bodyPr/>
              <a:lstStyle/>
              <a:p>
                <a:r>
                  <a:rPr lang="fr-FR">
                    <a:noFill/>
                  </a:rPr>
                  <a:t> </a:t>
                </a:r>
              </a:p>
            </p:txBody>
          </p:sp>
        </mc:Fallback>
      </mc:AlternateContent>
    </p:spTree>
    <p:extLst>
      <p:ext uri="{BB962C8B-B14F-4D97-AF65-F5344CB8AC3E}">
        <p14:creationId xmlns:p14="http://schemas.microsoft.com/office/powerpoint/2010/main" val="29119512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699792" y="1559020"/>
            <a:ext cx="2412268" cy="2862322"/>
          </a:xfrm>
          <a:prstGeom prst="rect">
            <a:avLst/>
          </a:prstGeom>
          <a:noFill/>
        </p:spPr>
        <p:txBody>
          <a:bodyPr wrap="square" rtlCol="0">
            <a:spAutoFit/>
          </a:bodyPr>
          <a:lstStyle/>
          <a:p>
            <a:r>
              <a:rPr lang="fr-FR" b="1" u="sng" dirty="0" smtClean="0"/>
              <a:t>Autrement dit :</a:t>
            </a:r>
          </a:p>
          <a:p>
            <a:endParaRPr lang="fr-FR" b="1" u="sng" dirty="0"/>
          </a:p>
          <a:p>
            <a:r>
              <a:rPr lang="fr-FR" dirty="0" smtClean="0"/>
              <a:t>2a + b + c = 130</a:t>
            </a:r>
          </a:p>
          <a:p>
            <a:endParaRPr lang="fr-FR" dirty="0"/>
          </a:p>
          <a:p>
            <a:r>
              <a:rPr lang="fr-FR" dirty="0" smtClean="0"/>
              <a:t>2b + a + c = 138</a:t>
            </a:r>
          </a:p>
          <a:p>
            <a:endParaRPr lang="fr-FR" dirty="0"/>
          </a:p>
          <a:p>
            <a:r>
              <a:rPr lang="fr-FR" dirty="0" smtClean="0"/>
              <a:t>2c + a + b = 152</a:t>
            </a:r>
          </a:p>
          <a:p>
            <a:endParaRPr lang="fr-FR" dirty="0"/>
          </a:p>
          <a:p>
            <a:endParaRPr lang="fr-FR" dirty="0" smtClean="0"/>
          </a:p>
          <a:p>
            <a:endParaRPr lang="fr-FR" dirty="0"/>
          </a:p>
        </p:txBody>
      </p:sp>
    </p:spTree>
    <p:extLst>
      <p:ext uri="{BB962C8B-B14F-4D97-AF65-F5344CB8AC3E}">
        <p14:creationId xmlns:p14="http://schemas.microsoft.com/office/powerpoint/2010/main" val="27729862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699792" y="1559020"/>
            <a:ext cx="2412268" cy="2862322"/>
          </a:xfrm>
          <a:prstGeom prst="rect">
            <a:avLst/>
          </a:prstGeom>
          <a:noFill/>
        </p:spPr>
        <p:txBody>
          <a:bodyPr wrap="square" rtlCol="0">
            <a:spAutoFit/>
          </a:bodyPr>
          <a:lstStyle/>
          <a:p>
            <a:r>
              <a:rPr lang="fr-FR" b="1" u="sng" dirty="0" smtClean="0"/>
              <a:t>Autrement dit :</a:t>
            </a:r>
          </a:p>
          <a:p>
            <a:endParaRPr lang="fr-FR" b="1" u="sng" dirty="0"/>
          </a:p>
          <a:p>
            <a:r>
              <a:rPr lang="fr-FR" dirty="0" smtClean="0"/>
              <a:t>2a + b + c = 130</a:t>
            </a:r>
          </a:p>
          <a:p>
            <a:endParaRPr lang="fr-FR" dirty="0"/>
          </a:p>
          <a:p>
            <a:r>
              <a:rPr lang="fr-FR" dirty="0" smtClean="0"/>
              <a:t>2b + a + c = 138</a:t>
            </a:r>
          </a:p>
          <a:p>
            <a:endParaRPr lang="fr-FR" dirty="0"/>
          </a:p>
          <a:p>
            <a:r>
              <a:rPr lang="fr-FR" dirty="0" smtClean="0"/>
              <a:t>2c + a + b = 152</a:t>
            </a:r>
          </a:p>
          <a:p>
            <a:endParaRPr lang="fr-FR" dirty="0"/>
          </a:p>
          <a:p>
            <a:endParaRPr lang="fr-FR" dirty="0" smtClean="0"/>
          </a:p>
          <a:p>
            <a:endParaRPr lang="fr-FR" dirty="0"/>
          </a:p>
        </p:txBody>
      </p:sp>
      <p:sp>
        <p:nvSpPr>
          <p:cNvPr id="3" name="ZoneTexte 2"/>
          <p:cNvSpPr txBox="1"/>
          <p:nvPr/>
        </p:nvSpPr>
        <p:spPr>
          <a:xfrm>
            <a:off x="2299011" y="4137703"/>
            <a:ext cx="3213829" cy="369332"/>
          </a:xfrm>
          <a:prstGeom prst="rect">
            <a:avLst/>
          </a:prstGeom>
          <a:noFill/>
        </p:spPr>
        <p:txBody>
          <a:bodyPr wrap="none" rtlCol="0">
            <a:spAutoFit/>
          </a:bodyPr>
          <a:lstStyle/>
          <a:p>
            <a:r>
              <a:rPr lang="fr-FR" dirty="0" smtClean="0"/>
              <a:t>On ajoute membres à membres.</a:t>
            </a:r>
            <a:endParaRPr lang="fr-FR" dirty="0"/>
          </a:p>
        </p:txBody>
      </p:sp>
    </p:spTree>
    <p:extLst>
      <p:ext uri="{BB962C8B-B14F-4D97-AF65-F5344CB8AC3E}">
        <p14:creationId xmlns:p14="http://schemas.microsoft.com/office/powerpoint/2010/main" val="356591218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1643</TotalTime>
  <Words>1072</Words>
  <Application>Microsoft Office PowerPoint</Application>
  <PresentationFormat>Affichage à l'écran (4:3)</PresentationFormat>
  <Paragraphs>178</Paragraphs>
  <Slides>26</Slides>
  <Notes>0</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26</vt:i4>
      </vt:variant>
    </vt:vector>
  </HeadingPairs>
  <TitlesOfParts>
    <vt:vector size="28" baseType="lpstr">
      <vt:lpstr>Thème Office</vt:lpstr>
      <vt:lpstr>Image bitmap</vt:lpstr>
      <vt:lpstr>Vers les systèmes Exercices extraits de la Pépinière Académique 3ème, octobre 2012</vt:lpstr>
      <vt:lpstr>Exercice : Les moyennes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Exercice :Le paquet cadeau</vt:lpstr>
      <vt:lpstr>Présentation PowerPoint</vt:lpstr>
      <vt:lpstr>Présentation PowerPoint</vt:lpstr>
      <vt:lpstr>Exercice : Les légions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Exercice : Les légions</dc:title>
  <dc:creator>isabelle</dc:creator>
  <cp:lastModifiedBy>Windows User</cp:lastModifiedBy>
  <cp:revision>20</cp:revision>
  <dcterms:created xsi:type="dcterms:W3CDTF">2012-11-04T19:14:08Z</dcterms:created>
  <dcterms:modified xsi:type="dcterms:W3CDTF">2013-06-08T12:50:19Z</dcterms:modified>
</cp:coreProperties>
</file>