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74" r:id="rId3"/>
    <p:sldId id="284" r:id="rId4"/>
    <p:sldId id="285" r:id="rId5"/>
    <p:sldId id="286" r:id="rId6"/>
    <p:sldId id="280" r:id="rId7"/>
    <p:sldId id="28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5768CAB-363E-4BB7-9500-590844691AAB}">
          <p14:sldIdLst>
            <p14:sldId id="256"/>
            <p14:sldId id="274"/>
            <p14:sldId id="284"/>
            <p14:sldId id="285"/>
            <p14:sldId id="286"/>
            <p14:sldId id="280"/>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86" autoAdjust="0"/>
  </p:normalViewPr>
  <p:slideViewPr>
    <p:cSldViewPr>
      <p:cViewPr>
        <p:scale>
          <a:sx n="81" d="100"/>
          <a:sy n="81" d="100"/>
        </p:scale>
        <p:origin x="-832"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DE7DF-7215-BA4D-A892-14A4461F2407}" type="datetimeFigureOut">
              <a:rPr lang="fr-FR" smtClean="0"/>
              <a:t>06/02/19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2029C-C7B1-3F4B-AA33-0DAD69B91856}" type="slidenum">
              <a:rPr lang="fr-FR" smtClean="0"/>
              <a:t>‹#›</a:t>
            </a:fld>
            <a:endParaRPr lang="fr-FR"/>
          </a:p>
        </p:txBody>
      </p:sp>
    </p:spTree>
    <p:extLst>
      <p:ext uri="{BB962C8B-B14F-4D97-AF65-F5344CB8AC3E}">
        <p14:creationId xmlns:p14="http://schemas.microsoft.com/office/powerpoint/2010/main" val="500119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1</a:t>
            </a:fld>
            <a:endParaRPr lang="fr-FR"/>
          </a:p>
        </p:txBody>
      </p:sp>
    </p:spTree>
    <p:extLst>
      <p:ext uri="{BB962C8B-B14F-4D97-AF65-F5344CB8AC3E}">
        <p14:creationId xmlns:p14="http://schemas.microsoft.com/office/powerpoint/2010/main" val="186740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dirty="0" smtClean="0"/>
              <a:t>Dans le Vadémécum:</a:t>
            </a:r>
            <a:endParaRPr lang="fr-FR" dirty="0"/>
          </a:p>
          <a:p>
            <a:r>
              <a:rPr lang="fr-FR" sz="1200" b="1" i="0" u="none" strike="noStrike" kern="1200" baseline="0" dirty="0" smtClean="0">
                <a:solidFill>
                  <a:schemeClr val="tx1"/>
                </a:solidFill>
                <a:latin typeface="+mn-lt"/>
                <a:ea typeface="+mn-ea"/>
                <a:cs typeface="+mn-cs"/>
              </a:rPr>
              <a:t>Produire, échanger et mutualiser les compétences dans la confiance</a:t>
            </a:r>
            <a:r>
              <a:rPr lang="fr-FR" sz="1200" b="0" i="0" u="none" strike="noStrike" kern="1200" baseline="0" dirty="0" smtClean="0">
                <a:solidFill>
                  <a:schemeClr val="tx1"/>
                </a:solidFill>
                <a:latin typeface="+mn-lt"/>
                <a:ea typeface="+mn-ea"/>
                <a:cs typeface="+mn-cs"/>
              </a:rPr>
              <a:t>, permet évidemment d’enrichir les pratiques mais surtout de faire progresser à terme et dans la durée les élèves à travers le développement professionnel des équipes enseignantes. </a:t>
            </a:r>
          </a:p>
          <a:p>
            <a:r>
              <a:rPr lang="fr-FR" sz="1200" b="0" i="0" u="none" strike="noStrike" kern="1200" baseline="0" dirty="0" smtClean="0">
                <a:solidFill>
                  <a:schemeClr val="tx1"/>
                </a:solidFill>
                <a:latin typeface="+mn-lt"/>
                <a:ea typeface="+mn-ea"/>
                <a:cs typeface="+mn-cs"/>
              </a:rPr>
              <a:t>Voici des exemples d’actions qui pourront être menées en ce sens : </a:t>
            </a:r>
          </a:p>
          <a:p>
            <a:r>
              <a:rPr lang="fr-FR" sz="1200" b="0" i="0" u="none" strike="noStrike" kern="1200" baseline="0" dirty="0" smtClean="0">
                <a:solidFill>
                  <a:schemeClr val="tx1"/>
                </a:solidFill>
                <a:latin typeface="+mn-lt"/>
                <a:ea typeface="+mn-ea"/>
                <a:cs typeface="+mn-cs"/>
              </a:rPr>
              <a:t> Se former collectivement en collaboration avec l’enseignement supérieur sur des sujets mathématiques ou scientifiques – développer l’approche manipuler/verbaliser/abstraire à travers la modélisation, l’informatique ou les outils logiciels ; </a:t>
            </a:r>
          </a:p>
          <a:p>
            <a:r>
              <a:rPr lang="fr-FR" sz="1200" b="0" i="0" u="none" strike="noStrike" kern="1200" baseline="0" dirty="0" smtClean="0">
                <a:solidFill>
                  <a:schemeClr val="tx1"/>
                </a:solidFill>
                <a:latin typeface="+mn-lt"/>
                <a:ea typeface="+mn-ea"/>
                <a:cs typeface="+mn-cs"/>
              </a:rPr>
              <a:t> Partager les travaux, ressources et compétences de chacun – cours, exercices, supports, livres, films, vidéo, </a:t>
            </a:r>
            <a:r>
              <a:rPr lang="fr-FR" sz="1200" b="0" i="1" u="none" strike="noStrike" kern="1200" baseline="0" dirty="0" smtClean="0">
                <a:solidFill>
                  <a:schemeClr val="tx1"/>
                </a:solidFill>
                <a:latin typeface="+mn-lt"/>
                <a:ea typeface="+mn-ea"/>
                <a:cs typeface="+mn-cs"/>
              </a:rPr>
              <a:t>etc. </a:t>
            </a:r>
            <a:r>
              <a:rPr lang="fr-FR" sz="1200" b="0" i="0" u="none" strike="noStrike" kern="1200" baseline="0" dirty="0" smtClean="0">
                <a:solidFill>
                  <a:schemeClr val="tx1"/>
                </a:solidFill>
                <a:latin typeface="+mn-lt"/>
                <a:ea typeface="+mn-ea"/>
                <a:cs typeface="+mn-cs"/>
              </a:rPr>
              <a:t>; </a:t>
            </a:r>
          </a:p>
          <a:p>
            <a:r>
              <a:rPr lang="fr-FR" sz="1200" b="0" i="0" u="none" strike="noStrike" kern="1200" baseline="0" dirty="0" smtClean="0">
                <a:solidFill>
                  <a:schemeClr val="tx1"/>
                </a:solidFill>
                <a:latin typeface="+mn-lt"/>
                <a:ea typeface="+mn-ea"/>
                <a:cs typeface="+mn-cs"/>
              </a:rPr>
              <a:t> Préparer en fonction des besoins des séances collectives et s’observer mutuellement (</a:t>
            </a:r>
            <a:r>
              <a:rPr lang="fr-FR" sz="1200" b="0" i="1" u="none" strike="noStrike" kern="1200" baseline="0" dirty="0" err="1" smtClean="0">
                <a:solidFill>
                  <a:schemeClr val="tx1"/>
                </a:solidFill>
                <a:latin typeface="+mn-lt"/>
                <a:ea typeface="+mn-ea"/>
                <a:cs typeface="+mn-cs"/>
              </a:rPr>
              <a:t>lesson</a:t>
            </a:r>
            <a:r>
              <a:rPr lang="fr-FR" sz="1200" b="0" i="1" u="none" strike="noStrike" kern="1200" baseline="0" dirty="0" smtClean="0">
                <a:solidFill>
                  <a:schemeClr val="tx1"/>
                </a:solidFill>
                <a:latin typeface="+mn-lt"/>
                <a:ea typeface="+mn-ea"/>
                <a:cs typeface="+mn-cs"/>
              </a:rPr>
              <a:t> </a:t>
            </a:r>
            <a:r>
              <a:rPr lang="fr-FR" sz="1200" b="0" i="1" u="none" strike="noStrike" kern="1200" baseline="0" dirty="0" err="1" smtClean="0">
                <a:solidFill>
                  <a:schemeClr val="tx1"/>
                </a:solidFill>
                <a:latin typeface="+mn-lt"/>
                <a:ea typeface="+mn-ea"/>
                <a:cs typeface="+mn-cs"/>
              </a:rPr>
              <a:t>studies</a:t>
            </a:r>
            <a:r>
              <a:rPr lang="fr-FR" sz="1200" b="0" i="0" u="none" strike="noStrike" kern="1200" baseline="0" dirty="0" smtClean="0">
                <a:solidFill>
                  <a:schemeClr val="tx1"/>
                </a:solidFill>
                <a:latin typeface="+mn-lt"/>
                <a:ea typeface="+mn-ea"/>
                <a:cs typeface="+mn-cs"/>
              </a:rPr>
              <a:t>) – échanger sur les pratiques pédagogiques et les progressions didactiques ; </a:t>
            </a:r>
          </a:p>
          <a:p>
            <a:r>
              <a:rPr lang="fr-FR" sz="1200" b="0" i="0" u="none" strike="noStrike" kern="1200" baseline="0" dirty="0" smtClean="0">
                <a:solidFill>
                  <a:schemeClr val="tx1"/>
                </a:solidFill>
                <a:latin typeface="+mn-lt"/>
                <a:ea typeface="+mn-ea"/>
                <a:cs typeface="+mn-cs"/>
              </a:rPr>
              <a:t> Réaliser entre collègues, des exposés lors de séminaires internes – lectures, retours d’expériences scientifiques, travaux de production ; </a:t>
            </a:r>
          </a:p>
          <a:p>
            <a:r>
              <a:rPr lang="fr-FR" sz="1200" b="0" i="0" u="none" strike="noStrike" kern="1200" baseline="0" dirty="0" smtClean="0">
                <a:solidFill>
                  <a:schemeClr val="tx1"/>
                </a:solidFill>
                <a:latin typeface="+mn-lt"/>
                <a:ea typeface="+mn-ea"/>
                <a:cs typeface="+mn-cs"/>
              </a:rPr>
              <a:t> Aider les nouveaux arrivants, les stagiaires – lieu d’accueil et de travail pour les stagiaires de l’</a:t>
            </a:r>
            <a:r>
              <a:rPr lang="fr-FR" sz="1200" b="0" i="0" u="none" strike="noStrike" kern="1200" baseline="0" dirty="0" err="1" smtClean="0">
                <a:solidFill>
                  <a:schemeClr val="tx1"/>
                </a:solidFill>
                <a:latin typeface="+mn-lt"/>
                <a:ea typeface="+mn-ea"/>
                <a:cs typeface="+mn-cs"/>
              </a:rPr>
              <a:t>Espé</a:t>
            </a:r>
            <a:r>
              <a:rPr lang="fr-FR" sz="1200" b="0" i="0" u="none" strike="noStrike" kern="1200" baseline="0" dirty="0" smtClean="0">
                <a:solidFill>
                  <a:schemeClr val="tx1"/>
                </a:solidFill>
                <a:latin typeface="+mn-lt"/>
                <a:ea typeface="+mn-ea"/>
                <a:cs typeface="+mn-cs"/>
              </a:rPr>
              <a:t> dans le cadre de DU (pour les titulaires de Master) ; </a:t>
            </a:r>
          </a:p>
          <a:p>
            <a:r>
              <a:rPr lang="fr-FR" sz="1200" b="0" i="0" u="none" strike="noStrike" kern="1200" baseline="0" dirty="0" smtClean="0">
                <a:solidFill>
                  <a:schemeClr val="tx1"/>
                </a:solidFill>
                <a:latin typeface="+mn-lt"/>
                <a:ea typeface="+mn-ea"/>
                <a:cs typeface="+mn-cs"/>
              </a:rPr>
              <a:t> Recevoir dans le cadre de la formation de professeurs des écoles, des groupes intéressés par une réflexion ou des actions de liaison autour des savoirs disciplinaires, de la didactique ou de la pédagogie. </a:t>
            </a:r>
          </a:p>
          <a:p>
            <a:pPr marL="0" indent="0">
              <a:buFontTx/>
              <a:buNone/>
            </a:pPr>
            <a:endParaRPr lang="fr-FR" dirty="0" smtClean="0"/>
          </a:p>
          <a:p>
            <a:r>
              <a:rPr lang="fr-FR" sz="1200" b="0" i="0" u="none" strike="noStrike" kern="1200" baseline="0" dirty="0" smtClean="0">
                <a:solidFill>
                  <a:schemeClr val="tx1"/>
                </a:solidFill>
                <a:latin typeface="+mn-lt"/>
                <a:ea typeface="+mn-ea"/>
                <a:cs typeface="+mn-cs"/>
              </a:rPr>
              <a:t>Grâce à sa dynamique interne mais aussi à </a:t>
            </a:r>
            <a:r>
              <a:rPr lang="fr-FR" sz="1200" b="1" i="0" u="none" strike="noStrike" kern="1200" baseline="0" dirty="0" smtClean="0">
                <a:solidFill>
                  <a:schemeClr val="tx1"/>
                </a:solidFill>
                <a:latin typeface="+mn-lt"/>
                <a:ea typeface="+mn-ea"/>
                <a:cs typeface="+mn-cs"/>
              </a:rPr>
              <a:t>l’enrichissement extérieur permanent</a:t>
            </a:r>
            <a:r>
              <a:rPr lang="fr-FR" sz="1200" b="0" i="0" u="none" strike="noStrike" kern="1200" baseline="0" dirty="0" smtClean="0">
                <a:solidFill>
                  <a:schemeClr val="tx1"/>
                </a:solidFill>
                <a:latin typeface="+mn-lt"/>
                <a:ea typeface="+mn-ea"/>
                <a:cs typeface="+mn-cs"/>
              </a:rPr>
              <a:t>, le laboratoire a pour ambition de contribuer à une vie culturelle scientifique riche au travers d’événements divers : </a:t>
            </a:r>
          </a:p>
          <a:p>
            <a:r>
              <a:rPr lang="fr-FR" sz="1200" b="0" i="0" u="none" strike="noStrike" kern="1200" baseline="0" dirty="0" smtClean="0">
                <a:solidFill>
                  <a:schemeClr val="tx1"/>
                </a:solidFill>
                <a:latin typeface="+mn-lt"/>
                <a:ea typeface="+mn-ea"/>
                <a:cs typeface="+mn-cs"/>
              </a:rPr>
              <a:t> Organisation de conférences régulières avec des intervenants extérieurs – exposés de travaux mathématiques récents ouvrant des perspectives au niveau du lycée ou du 1er cycle ; </a:t>
            </a:r>
          </a:p>
          <a:p>
            <a:r>
              <a:rPr lang="fr-FR" sz="1200" b="0" i="0" u="none" strike="noStrike" kern="1200" baseline="0" dirty="0" smtClean="0">
                <a:solidFill>
                  <a:schemeClr val="tx1"/>
                </a:solidFill>
                <a:latin typeface="+mn-lt"/>
                <a:ea typeface="+mn-ea"/>
                <a:cs typeface="+mn-cs"/>
              </a:rPr>
              <a:t> Réalisation d’expositions ou des posters – recherche de doctorants, TPE6, TIPE7, ateliers périscolaires, Grand Oral8, clubs, </a:t>
            </a:r>
            <a:r>
              <a:rPr lang="fr-FR" sz="1200" b="0" i="1" u="none" strike="noStrike" kern="1200" baseline="0" dirty="0" smtClean="0">
                <a:solidFill>
                  <a:schemeClr val="tx1"/>
                </a:solidFill>
                <a:latin typeface="+mn-lt"/>
                <a:ea typeface="+mn-ea"/>
                <a:cs typeface="+mn-cs"/>
              </a:rPr>
              <a:t>etc. </a:t>
            </a:r>
            <a:r>
              <a:rPr lang="fr-FR" sz="1200" b="0" i="0" u="none" strike="noStrike" kern="1200" baseline="0" dirty="0" smtClean="0">
                <a:solidFill>
                  <a:schemeClr val="tx1"/>
                </a:solidFill>
                <a:latin typeface="+mn-lt"/>
                <a:ea typeface="+mn-ea"/>
                <a:cs typeface="+mn-cs"/>
              </a:rPr>
              <a:t>; </a:t>
            </a:r>
          </a:p>
          <a:p>
            <a:r>
              <a:rPr lang="fr-FR" sz="1200" b="0" i="0" u="none" strike="noStrike" kern="1200" baseline="0" dirty="0" smtClean="0">
                <a:solidFill>
                  <a:schemeClr val="tx1"/>
                </a:solidFill>
                <a:latin typeface="+mn-lt"/>
                <a:ea typeface="+mn-ea"/>
                <a:cs typeface="+mn-cs"/>
              </a:rPr>
              <a:t> Rencontres avec des acteurs du monde professionnel utilisant les mathématiques – artisanat, finance, </a:t>
            </a:r>
            <a:r>
              <a:rPr lang="fr-FR" sz="1200" b="0" i="0" u="none" strike="noStrike" kern="1200" baseline="0" dirty="0" err="1" smtClean="0">
                <a:solidFill>
                  <a:schemeClr val="tx1"/>
                </a:solidFill>
                <a:latin typeface="+mn-lt"/>
                <a:ea typeface="+mn-ea"/>
                <a:cs typeface="+mn-cs"/>
              </a:rPr>
              <a:t>start</a:t>
            </a:r>
            <a:r>
              <a:rPr lang="fr-FR" sz="1200" b="0" i="0" u="none" strike="noStrike" kern="1200" baseline="0" dirty="0" smtClean="0">
                <a:solidFill>
                  <a:schemeClr val="tx1"/>
                </a:solidFill>
                <a:latin typeface="+mn-lt"/>
                <a:ea typeface="+mn-ea"/>
                <a:cs typeface="+mn-cs"/>
              </a:rPr>
              <a:t> up, </a:t>
            </a:r>
            <a:r>
              <a:rPr lang="fr-FR" sz="1200" b="0" i="1" u="none" strike="noStrike" kern="1200" baseline="0" dirty="0" smtClean="0">
                <a:solidFill>
                  <a:schemeClr val="tx1"/>
                </a:solidFill>
                <a:latin typeface="+mn-lt"/>
                <a:ea typeface="+mn-ea"/>
                <a:cs typeface="+mn-cs"/>
              </a:rPr>
              <a:t>etc.. </a:t>
            </a:r>
          </a:p>
          <a:p>
            <a:endParaRPr lang="fr-FR" sz="1200" b="0" i="1"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Les laboratoires de mathématiques constituent une réelle opportunité de développer </a:t>
            </a:r>
            <a:r>
              <a:rPr lang="fr-FR" sz="1200" b="0" i="1" u="none" strike="noStrike" kern="1200" baseline="0" dirty="0" smtClean="0">
                <a:solidFill>
                  <a:schemeClr val="tx1"/>
                </a:solidFill>
                <a:latin typeface="+mn-lt"/>
                <a:ea typeface="+mn-ea"/>
                <a:cs typeface="+mn-cs"/>
              </a:rPr>
              <a:t>in situ </a:t>
            </a:r>
            <a:r>
              <a:rPr lang="fr-FR" sz="1200" b="0" i="0" u="none" strike="noStrike" kern="1200" baseline="0" dirty="0" smtClean="0">
                <a:solidFill>
                  <a:schemeClr val="tx1"/>
                </a:solidFill>
                <a:latin typeface="+mn-lt"/>
                <a:ea typeface="+mn-ea"/>
                <a:cs typeface="+mn-cs"/>
              </a:rPr>
              <a:t>et rapidement les </a:t>
            </a:r>
            <a:r>
              <a:rPr lang="fr-FR" sz="1200" b="1" i="0" u="none" strike="noStrike" kern="1200" baseline="0" dirty="0" smtClean="0">
                <a:solidFill>
                  <a:schemeClr val="tx1"/>
                </a:solidFill>
                <a:latin typeface="+mn-lt"/>
                <a:ea typeface="+mn-ea"/>
                <a:cs typeface="+mn-cs"/>
              </a:rPr>
              <a:t>compétences en science informatique </a:t>
            </a:r>
            <a:r>
              <a:rPr lang="fr-FR" sz="1200" b="0" i="0" u="none" strike="noStrike" kern="1200" baseline="0" dirty="0" smtClean="0">
                <a:solidFill>
                  <a:schemeClr val="tx1"/>
                </a:solidFill>
                <a:latin typeface="+mn-lt"/>
                <a:ea typeface="+mn-ea"/>
                <a:cs typeface="+mn-cs"/>
              </a:rPr>
              <a:t>des équipes de mathématiques et </a:t>
            </a:r>
            <a:r>
              <a:rPr lang="fr-FR" sz="1200" b="1" i="0" u="none" strike="noStrike" kern="1200" baseline="0" dirty="0" smtClean="0">
                <a:solidFill>
                  <a:schemeClr val="tx1"/>
                </a:solidFill>
                <a:latin typeface="+mn-lt"/>
                <a:ea typeface="+mn-ea"/>
                <a:cs typeface="+mn-cs"/>
              </a:rPr>
              <a:t>plus largement des enseignants du pôle scientifique</a:t>
            </a:r>
            <a:r>
              <a:rPr lang="fr-FR" sz="1200" b="0" i="0" u="none" strike="noStrike" kern="1200" baseline="0" dirty="0" smtClean="0">
                <a:solidFill>
                  <a:schemeClr val="tx1"/>
                </a:solidFill>
                <a:latin typeface="+mn-lt"/>
                <a:ea typeface="+mn-ea"/>
                <a:cs typeface="+mn-cs"/>
              </a:rPr>
              <a:t>. Cela est d’autant plus opportun que l’informatique prend toute sa place dans les programmes du lycée général, technologique ou professionnel. Mais plus largement, parce que l’informatique et l’Intelligence Artificielle prennent une place dominante dans l’organisation de nos sociétés, il semble inévitable que nos professeurs accompagnent cette transformation et l’utilisent pour enrichir leur enseignement et permettent à leurs élèves de s’approprier ces évolutions. L’informatique via la pensée algorithmique, l’IA avec ses questions mathématiques profondes sont des vecteurs puissants du renouvellement des mathématiques, car elles illustrent pleinement les interfaces scientifiques et didactiques – voir les différents passages du rapport Villani-Torossian sur ces questions. </a:t>
            </a:r>
          </a:p>
          <a:p>
            <a:r>
              <a:rPr lang="fr-FR" sz="1200" b="0" i="0" u="none" strike="noStrike" kern="1200" baseline="0" dirty="0" smtClean="0">
                <a:solidFill>
                  <a:schemeClr val="tx1"/>
                </a:solidFill>
                <a:latin typeface="+mn-lt"/>
                <a:ea typeface="+mn-ea"/>
                <a:cs typeface="+mn-cs"/>
              </a:rPr>
              <a:t>En particulier, cette liste n’étant pas exhaustive, le pôle informatique permettra notamment de : </a:t>
            </a:r>
          </a:p>
          <a:p>
            <a:r>
              <a:rPr lang="fr-FR" sz="1200" b="0" i="0" u="none" strike="noStrike" kern="1200" baseline="0" dirty="0" smtClean="0">
                <a:solidFill>
                  <a:schemeClr val="tx1"/>
                </a:solidFill>
                <a:latin typeface="+mn-lt"/>
                <a:ea typeface="+mn-ea"/>
                <a:cs typeface="+mn-cs"/>
              </a:rPr>
              <a:t> Assurer la formation continue des enseignants – algorithmique, Python, ... ; </a:t>
            </a:r>
          </a:p>
          <a:p>
            <a:r>
              <a:rPr lang="fr-FR" sz="1200" b="0" i="0" u="none" strike="noStrike" kern="1200" baseline="0" dirty="0" smtClean="0">
                <a:solidFill>
                  <a:schemeClr val="tx1"/>
                </a:solidFill>
                <a:latin typeface="+mn-lt"/>
                <a:ea typeface="+mn-ea"/>
                <a:cs typeface="+mn-cs"/>
              </a:rPr>
              <a:t> Développer des approches pertinentes et adaptées de la modélisation9 – échanges avec les enseignants des autres disciplines (physique, chimie, etc.) et les partenaires universitaires spécialistes ; </a:t>
            </a:r>
          </a:p>
          <a:p>
            <a:r>
              <a:rPr lang="fr-FR" sz="1200" b="0" i="0" u="none" strike="noStrike" kern="1200" baseline="0" dirty="0" smtClean="0">
                <a:solidFill>
                  <a:schemeClr val="tx1"/>
                </a:solidFill>
                <a:latin typeface="+mn-lt"/>
                <a:ea typeface="+mn-ea"/>
                <a:cs typeface="+mn-cs"/>
              </a:rPr>
              <a:t> Réaliser des expérimentations pédagogiques – utilisation d’impression 3D, réalité virtuelle, ... ; </a:t>
            </a:r>
          </a:p>
          <a:p>
            <a:r>
              <a:rPr lang="fr-FR" sz="1200" b="0" i="0" u="none" strike="noStrike" kern="1200" baseline="0" dirty="0" smtClean="0">
                <a:solidFill>
                  <a:schemeClr val="tx1"/>
                </a:solidFill>
                <a:latin typeface="+mn-lt"/>
                <a:ea typeface="+mn-ea"/>
                <a:cs typeface="+mn-cs"/>
              </a:rPr>
              <a:t> Construire un lieu d’expérimentation pour les élèves et étudiants – TPE, TIPE, Grand Oral. </a:t>
            </a:r>
          </a:p>
          <a:p>
            <a:endParaRPr lang="fr-FR" sz="1200" b="0" i="0" u="none" strike="noStrike" kern="1200" baseline="0" dirty="0" smtClean="0">
              <a:solidFill>
                <a:schemeClr val="tx1"/>
              </a:solidFill>
              <a:latin typeface="+mn-lt"/>
              <a:ea typeface="+mn-ea"/>
              <a:cs typeface="+mn-cs"/>
            </a:endParaRPr>
          </a:p>
          <a:p>
            <a:r>
              <a:rPr lang="fr-FR" sz="1200" b="1" i="0" u="none" strike="noStrike" kern="1200" baseline="0" dirty="0" smtClean="0">
                <a:solidFill>
                  <a:schemeClr val="tx1"/>
                </a:solidFill>
                <a:latin typeface="+mn-lt"/>
                <a:ea typeface="+mn-ea"/>
                <a:cs typeface="+mn-cs"/>
              </a:rPr>
              <a:t>Les productions </a:t>
            </a:r>
            <a:r>
              <a:rPr lang="fr-FR" sz="1200" b="0" i="0" u="none" strike="noStrike" kern="1200" baseline="0" dirty="0" smtClean="0">
                <a:solidFill>
                  <a:schemeClr val="tx1"/>
                </a:solidFill>
                <a:latin typeface="+mn-lt"/>
                <a:ea typeface="+mn-ea"/>
                <a:cs typeface="+mn-cs"/>
              </a:rPr>
              <a:t>sont des éléments essentiels de l’action du laboratoire. Elles peuvent aborder différentes thématiques, par exemple la modélisation pour laquelle très peu de ressources adaptées au secondaire existent à ce jour12. Ces productions ont vocation à être mutualisées à l’échelle locale et académique mais aussi au niveau national, via des sites comme Culture Maths ou </a:t>
            </a:r>
            <a:r>
              <a:rPr lang="fr-FR" sz="1200" b="0" i="0" u="none" strike="noStrike" kern="1200" baseline="0" dirty="0" err="1" smtClean="0">
                <a:solidFill>
                  <a:schemeClr val="tx1"/>
                </a:solidFill>
                <a:latin typeface="+mn-lt"/>
                <a:ea typeface="+mn-ea"/>
                <a:cs typeface="+mn-cs"/>
              </a:rPr>
              <a:t>Canopé</a:t>
            </a:r>
            <a:r>
              <a:rPr lang="fr-FR" sz="1200" b="0" i="0" u="none" strike="noStrike" kern="1200" baseline="0" dirty="0" smtClean="0">
                <a:solidFill>
                  <a:schemeClr val="tx1"/>
                </a:solidFill>
                <a:latin typeface="+mn-lt"/>
                <a:ea typeface="+mn-ea"/>
                <a:cs typeface="+mn-cs"/>
              </a:rPr>
              <a:t>. Ces productions, et plus largement l’activité du laboratoire, doivent être visibles et accessibles sur le site internet de l’établissement et ceux de l’académie. </a:t>
            </a:r>
          </a:p>
          <a:p>
            <a:r>
              <a:rPr lang="fr-FR" sz="1200" b="0" i="0" u="none" strike="noStrike" kern="1200" baseline="0" dirty="0" smtClean="0">
                <a:solidFill>
                  <a:schemeClr val="tx1"/>
                </a:solidFill>
                <a:latin typeface="+mn-lt"/>
                <a:ea typeface="+mn-ea"/>
                <a:cs typeface="+mn-cs"/>
              </a:rPr>
              <a:t>Ces productions peuvent prendre des formes variées : </a:t>
            </a:r>
          </a:p>
          <a:p>
            <a:r>
              <a:rPr lang="fr-FR" sz="1200" b="0" i="0" u="none" strike="noStrike" kern="1200" baseline="0" dirty="0" smtClean="0">
                <a:solidFill>
                  <a:schemeClr val="tx1"/>
                </a:solidFill>
                <a:latin typeface="+mn-lt"/>
                <a:ea typeface="+mn-ea"/>
                <a:cs typeface="+mn-cs"/>
              </a:rPr>
              <a:t> Production d’articles à contenus disciplinaire, didactique ou pédagogique (notamment grâce aux partenariats avec les Universités) ; </a:t>
            </a:r>
          </a:p>
          <a:p>
            <a:r>
              <a:rPr lang="fr-FR" sz="1200" b="0" i="0" u="none" strike="noStrike" kern="1200" baseline="0" dirty="0" smtClean="0">
                <a:solidFill>
                  <a:schemeClr val="tx1"/>
                </a:solidFill>
                <a:latin typeface="+mn-lt"/>
                <a:ea typeface="+mn-ea"/>
                <a:cs typeface="+mn-cs"/>
              </a:rPr>
              <a:t> Production de vidéos, ... ; </a:t>
            </a:r>
          </a:p>
          <a:p>
            <a:r>
              <a:rPr lang="fr-FR" sz="1200" b="0" i="0" u="none" strike="noStrike" kern="1200" baseline="0" dirty="0" smtClean="0">
                <a:solidFill>
                  <a:schemeClr val="tx1"/>
                </a:solidFill>
                <a:latin typeface="+mn-lt"/>
                <a:ea typeface="+mn-ea"/>
                <a:cs typeface="+mn-cs"/>
              </a:rPr>
              <a:t> Partage des contenus produits lors d’événements : séminaires, conférences, posters, expositions, … ; </a:t>
            </a:r>
          </a:p>
          <a:p>
            <a:r>
              <a:rPr lang="fr-FR" sz="1200" b="0" i="0" u="none" strike="noStrike" kern="1200" baseline="0" dirty="0" smtClean="0">
                <a:solidFill>
                  <a:schemeClr val="tx1"/>
                </a:solidFill>
                <a:latin typeface="+mn-lt"/>
                <a:ea typeface="+mn-ea"/>
                <a:cs typeface="+mn-cs"/>
              </a:rPr>
              <a:t> Partage sous diverses formes multimédia des expériences réalisées (en particulier des fichiers, exécutables et autres programmes produits). </a:t>
            </a:r>
          </a:p>
          <a:p>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pPr marL="0" indent="0">
              <a:buFontTx/>
              <a:buNone/>
            </a:pPr>
            <a:endParaRPr lang="fr-FR" dirty="0" smtClean="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2</a:t>
            </a:fld>
            <a:endParaRPr lang="fr-FR"/>
          </a:p>
        </p:txBody>
      </p:sp>
    </p:spTree>
    <p:extLst>
      <p:ext uri="{BB962C8B-B14F-4D97-AF65-F5344CB8AC3E}">
        <p14:creationId xmlns:p14="http://schemas.microsoft.com/office/powerpoint/2010/main" val="3800858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obtenir l’adresse:</a:t>
            </a:r>
          </a:p>
          <a:p>
            <a:r>
              <a:rPr lang="fr-FR" sz="1200" b="0" i="0" u="none" strike="noStrike" kern="1200" baseline="0" dirty="0" smtClean="0">
                <a:solidFill>
                  <a:schemeClr val="tx1"/>
                </a:solidFill>
                <a:latin typeface="+mn-lt"/>
                <a:ea typeface="+mn-ea"/>
                <a:cs typeface="+mn-cs"/>
              </a:rPr>
              <a:t>Pour cela, il suffit d'envoyer un message au laboratoire de mathématiques du Centre International de Valbonne à l'adresse </a:t>
            </a:r>
            <a:r>
              <a:rPr lang="fr-FR" sz="1200" b="1" i="0" u="none" strike="noStrike" kern="1200" baseline="0" dirty="0" err="1" smtClean="0">
                <a:solidFill>
                  <a:schemeClr val="tx1"/>
                </a:solidFill>
                <a:latin typeface="+mn-lt"/>
                <a:ea typeface="+mn-ea"/>
                <a:cs typeface="+mn-cs"/>
              </a:rPr>
              <a:t>nomdulabo-ver@labo-maths.fr</a:t>
            </a:r>
            <a:r>
              <a:rPr lang="fr-FR" sz="1200" b="1" i="0" u="none" strike="noStrike" kern="1200" baseline="0" dirty="0" smtClean="0">
                <a:solidFill>
                  <a:schemeClr val="tx1"/>
                </a:solidFill>
                <a:latin typeface="+mn-lt"/>
                <a:ea typeface="+mn-ea"/>
                <a:cs typeface="+mn-cs"/>
              </a:rPr>
              <a:t> </a:t>
            </a:r>
            <a:r>
              <a:rPr lang="fr-FR" sz="1200" b="0" i="0" u="none" strike="noStrike" kern="1200" baseline="0" dirty="0" smtClean="0">
                <a:solidFill>
                  <a:schemeClr val="tx1"/>
                </a:solidFill>
                <a:latin typeface="+mn-lt"/>
                <a:ea typeface="+mn-ea"/>
                <a:cs typeface="+mn-cs"/>
              </a:rPr>
              <a:t>indiquant : </a:t>
            </a:r>
          </a:p>
          <a:p>
            <a:r>
              <a:rPr lang="fr-FR" sz="1200" b="0" i="0" u="none" strike="noStrike" kern="1200" baseline="0" dirty="0" smtClean="0">
                <a:solidFill>
                  <a:schemeClr val="tx1"/>
                </a:solidFill>
                <a:latin typeface="+mn-lt"/>
                <a:ea typeface="+mn-ea"/>
                <a:cs typeface="+mn-cs"/>
              </a:rPr>
              <a:t>• le nom de l'alias mail demandé et au moins une adresse mail qui recevra les messages qui y sont transmis </a:t>
            </a:r>
          </a:p>
          <a:p>
            <a:r>
              <a:rPr lang="fr-FR" sz="1200" b="0" i="0" u="none" strike="noStrike" kern="1200" baseline="0" dirty="0" smtClean="0">
                <a:solidFill>
                  <a:schemeClr val="tx1"/>
                </a:solidFill>
                <a:latin typeface="+mn-lt"/>
                <a:ea typeface="+mn-ea"/>
                <a:cs typeface="+mn-cs"/>
              </a:rPr>
              <a:t>• le nom du laboratoire, le plus souvent il s'agit du nom du lycée hôte, ses coordonnées géographiques ou, à défaut, son adresse, le nom des référents, et éventuellement : une brève description du laboratoire et de ses actions, une adresse de site web, divers comptes sur les réseaux sociaux pour suivre le laboratoire, un logo, et plus généralement tout autre information que vous souhaiteriez voir figurer. </a:t>
            </a:r>
          </a:p>
          <a:p>
            <a:r>
              <a:rPr lang="fr-FR" sz="1200" b="0" i="0" u="none" strike="noStrike" kern="1200" baseline="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3</a:t>
            </a:fld>
            <a:endParaRPr lang="fr-FR"/>
          </a:p>
        </p:txBody>
      </p:sp>
    </p:spTree>
    <p:extLst>
      <p:ext uri="{BB962C8B-B14F-4D97-AF65-F5344CB8AC3E}">
        <p14:creationId xmlns:p14="http://schemas.microsoft.com/office/powerpoint/2010/main" val="128754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vade-mecum, national, fait 34 pages, le flyer, académie de Versailles, fait 2 pages</a:t>
            </a:r>
            <a:endParaRPr lang="fr-FR"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4</a:t>
            </a:fld>
            <a:endParaRPr lang="fr-FR"/>
          </a:p>
        </p:txBody>
      </p:sp>
    </p:spTree>
    <p:extLst>
      <p:ext uri="{BB962C8B-B14F-4D97-AF65-F5344CB8AC3E}">
        <p14:creationId xmlns:p14="http://schemas.microsoft.com/office/powerpoint/2010/main" val="3730997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5</a:t>
            </a:fld>
            <a:endParaRPr lang="fr-FR"/>
          </a:p>
        </p:txBody>
      </p:sp>
    </p:spTree>
    <p:extLst>
      <p:ext uri="{BB962C8B-B14F-4D97-AF65-F5344CB8AC3E}">
        <p14:creationId xmlns:p14="http://schemas.microsoft.com/office/powerpoint/2010/main" val="373099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1"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6</a:t>
            </a:fld>
            <a:endParaRPr lang="fr-FR"/>
          </a:p>
        </p:txBody>
      </p:sp>
    </p:spTree>
    <p:extLst>
      <p:ext uri="{BB962C8B-B14F-4D97-AF65-F5344CB8AC3E}">
        <p14:creationId xmlns:p14="http://schemas.microsoft.com/office/powerpoint/2010/main" val="3800858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1" dirty="0"/>
          </a:p>
        </p:txBody>
      </p:sp>
      <p:sp>
        <p:nvSpPr>
          <p:cNvPr id="4" name="Espace réservé du numéro de diapositive 3"/>
          <p:cNvSpPr>
            <a:spLocks noGrp="1"/>
          </p:cNvSpPr>
          <p:nvPr>
            <p:ph type="sldNum" sz="quarter" idx="10"/>
          </p:nvPr>
        </p:nvSpPr>
        <p:spPr/>
        <p:txBody>
          <a:bodyPr/>
          <a:lstStyle/>
          <a:p>
            <a:fld id="{BE92029C-C7B1-3F4B-AA33-0DAD69B91856}" type="slidenum">
              <a:rPr lang="fr-FR" smtClean="0"/>
              <a:t>7</a:t>
            </a:fld>
            <a:endParaRPr lang="fr-FR"/>
          </a:p>
        </p:txBody>
      </p:sp>
    </p:spTree>
    <p:extLst>
      <p:ext uri="{BB962C8B-B14F-4D97-AF65-F5344CB8AC3E}">
        <p14:creationId xmlns:p14="http://schemas.microsoft.com/office/powerpoint/2010/main" val="380085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F046CA5-75CE-4EB7-9A7E-F5E45EF3466D}" type="datetimeFigureOut">
              <a:rPr lang="fr-FR" smtClean="0"/>
              <a:t>06/02/19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9B1312-5ED4-4C2A-B4B3-4A0F62327021}" type="slidenum">
              <a:rPr lang="fr-FR" smtClean="0"/>
              <a:t>‹#›</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F046CA5-75CE-4EB7-9A7E-F5E45EF3466D}" type="datetimeFigureOut">
              <a:rPr lang="fr-FR" smtClean="0"/>
              <a:t>06/02/19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F046CA5-75CE-4EB7-9A7E-F5E45EF3466D}" type="datetimeFigureOut">
              <a:rPr lang="fr-FR" smtClean="0"/>
              <a:t>06/02/19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F046CA5-75CE-4EB7-9A7E-F5E45EF3466D}" type="datetimeFigureOut">
              <a:rPr lang="fr-FR" smtClean="0"/>
              <a:t>06/02/19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F046CA5-75CE-4EB7-9A7E-F5E45EF3466D}" type="datetimeFigureOut">
              <a:rPr lang="fr-FR" smtClean="0"/>
              <a:t>06/02/19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19B1312-5ED4-4C2A-B4B3-4A0F62327021}" type="slidenum">
              <a:rPr lang="fr-FR" smtClean="0"/>
              <a:t>‹#›</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F046CA5-75CE-4EB7-9A7E-F5E45EF3466D}" type="datetimeFigureOut">
              <a:rPr lang="fr-FR" smtClean="0"/>
              <a:t>06/02/19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F046CA5-75CE-4EB7-9A7E-F5E45EF3466D}" type="datetimeFigureOut">
              <a:rPr lang="fr-FR" smtClean="0"/>
              <a:t>06/02/19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19B1312-5ED4-4C2A-B4B3-4A0F62327021}" type="slidenum">
              <a:rPr lang="fr-FR" smtClean="0"/>
              <a:t>‹#›</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F046CA5-75CE-4EB7-9A7E-F5E45EF3466D}" type="datetimeFigureOut">
              <a:rPr lang="fr-FR" smtClean="0"/>
              <a:t>06/02/19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46CA5-75CE-4EB7-9A7E-F5E45EF3466D}" type="datetimeFigureOut">
              <a:rPr lang="fr-FR" smtClean="0"/>
              <a:t>06/02/19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F046CA5-75CE-4EB7-9A7E-F5E45EF3466D}" type="datetimeFigureOut">
              <a:rPr lang="fr-FR" smtClean="0"/>
              <a:t>06/02/19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19B1312-5ED4-4C2A-B4B3-4A0F62327021}" type="slidenum">
              <a:rPr lang="fr-FR" smtClean="0"/>
              <a:t>‹#›</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F046CA5-75CE-4EB7-9A7E-F5E45EF3466D}" type="datetimeFigureOut">
              <a:rPr lang="fr-FR" smtClean="0"/>
              <a:t>06/02/19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19B1312-5ED4-4C2A-B4B3-4A0F62327021}"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F046CA5-75CE-4EB7-9A7E-F5E45EF3466D}" type="datetimeFigureOut">
              <a:rPr lang="fr-FR" smtClean="0"/>
              <a:t>06/02/19</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9B1312-5ED4-4C2A-B4B3-4A0F62327021}"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slideLayout" Target="../slideLayouts/slideLayout1.xml"/><Relationship Id="rId6" Type="http://schemas.openxmlformats.org/officeDocument/2006/relationships/notesSlide" Target="../notesSlides/notesSlide1.xml"/><Relationship Id="rId7" Type="http://schemas.openxmlformats.org/officeDocument/2006/relationships/image" Target="../media/image2.jpeg"/><Relationship Id="rId8" Type="http://schemas.openxmlformats.org/officeDocument/2006/relationships/image" Target="../media/image3.png"/><Relationship Id="rId1" Type="http://schemas.openxmlformats.org/officeDocument/2006/relationships/tags" Target="../tags/tag1.xml"/><Relationship Id="rId2"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slideLayout" Target="../slideLayouts/slideLayout2.xml"/><Relationship Id="rId5" Type="http://schemas.openxmlformats.org/officeDocument/2006/relationships/notesSlide" Target="../notesSlides/notesSlide2.xml"/><Relationship Id="rId6" Type="http://schemas.openxmlformats.org/officeDocument/2006/relationships/image" Target="../media/image4.png"/><Relationship Id="rId1" Type="http://schemas.openxmlformats.org/officeDocument/2006/relationships/tags" Target="../tags/tag5.xml"/><Relationship Id="rId2"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5" Type="http://schemas.openxmlformats.org/officeDocument/2006/relationships/notesSlide" Target="../notesSlides/notesSlide3.xml"/><Relationship Id="rId6" Type="http://schemas.openxmlformats.org/officeDocument/2006/relationships/hyperlink" Target="http://labo-maths.fr/" TargetMode="External"/><Relationship Id="rId7" Type="http://schemas.openxmlformats.org/officeDocument/2006/relationships/hyperlink" Target="mailto:nomdulabo@labo-maths.fr" TargetMode="External"/><Relationship Id="rId8" Type="http://schemas.openxmlformats.org/officeDocument/2006/relationships/hyperlink" Target="mailto:civ@labo-maths.fr" TargetMode="External"/><Relationship Id="rId9" Type="http://schemas.openxmlformats.org/officeDocument/2006/relationships/image" Target="../media/image5.jpg"/><Relationship Id="rId1" Type="http://schemas.openxmlformats.org/officeDocument/2006/relationships/tags" Target="../tags/tag8.xml"/><Relationship Id="rId2"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tags" Target="../tags/tag14.xml"/><Relationship Id="rId5" Type="http://schemas.openxmlformats.org/officeDocument/2006/relationships/slideLayout" Target="../slideLayouts/slideLayout2.xml"/><Relationship Id="rId6" Type="http://schemas.openxmlformats.org/officeDocument/2006/relationships/notesSlide" Target="../notesSlides/notesSlide4.xml"/><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tags" Target="../tags/tag11.xml"/><Relationship Id="rId2"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xml"/><Relationship Id="rId1" Type="http://schemas.openxmlformats.org/officeDocument/2006/relationships/tags" Target="../tags/tag15.xml"/><Relationship Id="rId2" Type="http://schemas.openxmlformats.org/officeDocument/2006/relationships/tags" Target="../tags/tag1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1" Type="http://schemas.openxmlformats.org/officeDocument/2006/relationships/tags" Target="../tags/tag17.xml"/><Relationship Id="rId2"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1" Type="http://schemas.openxmlformats.org/officeDocument/2006/relationships/tags" Target="../tags/tag19.xml"/><Relationship Id="rId2"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5800" y="2204864"/>
            <a:ext cx="7848600" cy="1021953"/>
          </a:xfrm>
        </p:spPr>
        <p:txBody>
          <a:bodyPr/>
          <a:lstStyle/>
          <a:p>
            <a:r>
              <a:rPr lang="fr-FR" sz="2800" dirty="0" smtClean="0"/>
              <a:t>Laboratoire de Mathématiques</a:t>
            </a:r>
            <a:br>
              <a:rPr lang="fr-FR" sz="2800" dirty="0" smtClean="0"/>
            </a:br>
            <a:r>
              <a:rPr lang="fr-FR" sz="2800" dirty="0" smtClean="0"/>
              <a:t>plan</a:t>
            </a:r>
            <a:r>
              <a:rPr lang="fr-FR" sz="2800" dirty="0"/>
              <a:t> </a:t>
            </a:r>
            <a:r>
              <a:rPr lang="fr-FR" sz="2800" dirty="0" smtClean="0"/>
              <a:t>Villani-TOROSSIAN</a:t>
            </a:r>
            <a:endParaRPr lang="fr-FR" sz="2800" dirty="0"/>
          </a:p>
        </p:txBody>
      </p:sp>
      <p:sp>
        <p:nvSpPr>
          <p:cNvPr id="3" name="Sous-titre 2"/>
          <p:cNvSpPr>
            <a:spLocks noGrp="1"/>
          </p:cNvSpPr>
          <p:nvPr>
            <p:ph type="subTitle" idx="1"/>
            <p:custDataLst>
              <p:tags r:id="rId2"/>
            </p:custDataLst>
          </p:nvPr>
        </p:nvSpPr>
        <p:spPr>
          <a:xfrm>
            <a:off x="2347664" y="3645024"/>
            <a:ext cx="6400800" cy="2160240"/>
          </a:xfrm>
        </p:spPr>
        <p:txBody>
          <a:bodyPr>
            <a:normAutofit lnSpcReduction="10000"/>
          </a:bodyPr>
          <a:lstStyle/>
          <a:p>
            <a:pPr marL="457200" indent="-457200">
              <a:buFontTx/>
              <a:buChar char="-"/>
            </a:pPr>
            <a:r>
              <a:rPr lang="fr-FR" sz="2000" dirty="0" smtClean="0"/>
              <a:t>Le plan Mathématiques (VT) dans l’académie</a:t>
            </a:r>
          </a:p>
          <a:p>
            <a:pPr marL="457200" indent="-457200">
              <a:buFontTx/>
              <a:buChar char="-"/>
            </a:pPr>
            <a:r>
              <a:rPr lang="fr-FR" sz="2000" dirty="0" smtClean="0"/>
              <a:t>Le laboratoire de mathématiques</a:t>
            </a:r>
          </a:p>
          <a:p>
            <a:pPr marL="457200" indent="-457200">
              <a:buFontTx/>
              <a:buChar char="-"/>
            </a:pPr>
            <a:r>
              <a:rPr lang="fr-FR" sz="2000" dirty="0" smtClean="0"/>
              <a:t>Son cahier des charges</a:t>
            </a:r>
          </a:p>
          <a:p>
            <a:pPr marL="457200" indent="-457200">
              <a:buFontTx/>
              <a:buChar char="-"/>
            </a:pPr>
            <a:r>
              <a:rPr lang="fr-FR" sz="2000" dirty="0" smtClean="0"/>
              <a:t>Son enseignant référent</a:t>
            </a:r>
          </a:p>
          <a:p>
            <a:pPr marL="457200" indent="-457200">
              <a:buFontTx/>
              <a:buChar char="-"/>
            </a:pPr>
            <a:r>
              <a:rPr lang="fr-FR" sz="2000" dirty="0" smtClean="0"/>
              <a:t>Une feuille de route</a:t>
            </a:r>
          </a:p>
          <a:p>
            <a:pPr marL="457200" indent="-457200">
              <a:buFontTx/>
              <a:buChar char="-"/>
            </a:pPr>
            <a:r>
              <a:rPr lang="fr-FR" sz="2000" dirty="0" smtClean="0"/>
              <a:t>Un exemple de partenariat, les moyens</a:t>
            </a:r>
            <a:endParaRPr lang="fr-FR" sz="2000" dirty="0"/>
          </a:p>
        </p:txBody>
      </p:sp>
      <p:pic>
        <p:nvPicPr>
          <p:cNvPr id="5" name="Image 4" descr="Rapport_Villani_Torossian_Image.jpg"/>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179512" y="5445224"/>
            <a:ext cx="936104" cy="928945"/>
          </a:xfrm>
          <a:prstGeom prst="rect">
            <a:avLst/>
          </a:prstGeom>
        </p:spPr>
      </p:pic>
      <p:pic>
        <p:nvPicPr>
          <p:cNvPr id="6" name="Image 5" descr="Logo Versailles.png"/>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1259632" y="5447978"/>
            <a:ext cx="681593" cy="932706"/>
          </a:xfrm>
          <a:prstGeom prst="rect">
            <a:avLst/>
          </a:prstGeom>
        </p:spPr>
      </p:pic>
    </p:spTree>
    <p:extLst>
      <p:ext uri="{BB962C8B-B14F-4D97-AF65-F5344CB8AC3E}">
        <p14:creationId xmlns:p14="http://schemas.microsoft.com/office/powerpoint/2010/main" val="802372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457200" indent="-457200"/>
            <a:r>
              <a:rPr lang="fr-FR" sz="2800" dirty="0"/>
              <a:t>Le laboratoire de mathématiques</a:t>
            </a:r>
          </a:p>
        </p:txBody>
      </p:sp>
      <p:sp>
        <p:nvSpPr>
          <p:cNvPr id="3" name="Espace réservé du contenu 2"/>
          <p:cNvSpPr>
            <a:spLocks noGrp="1"/>
          </p:cNvSpPr>
          <p:nvPr>
            <p:ph idx="1"/>
            <p:custDataLst>
              <p:tags r:id="rId2"/>
            </p:custDataLst>
          </p:nvPr>
        </p:nvSpPr>
        <p:spPr/>
        <p:txBody>
          <a:bodyPr>
            <a:normAutofit/>
          </a:bodyPr>
          <a:lstStyle/>
          <a:p>
            <a:r>
              <a:rPr lang="fr-FR" sz="1800" dirty="0" smtClean="0"/>
              <a:t>Un lieu d’échanges de pratiques, de confiance mutuelle, de formation et d’expérimentations </a:t>
            </a:r>
            <a:r>
              <a:rPr lang="fr-FR" sz="1800" b="1" dirty="0" smtClean="0"/>
              <a:t>pour les enseignants de mathématiques</a:t>
            </a:r>
            <a:r>
              <a:rPr lang="fr-FR" sz="1800" dirty="0" smtClean="0"/>
              <a:t>.</a:t>
            </a:r>
          </a:p>
          <a:p>
            <a:endParaRPr lang="fr-FR" sz="1800" dirty="0" smtClean="0"/>
          </a:p>
          <a:p>
            <a:r>
              <a:rPr lang="fr-FR" sz="1800" dirty="0" smtClean="0"/>
              <a:t>Pour favoriser le </a:t>
            </a:r>
            <a:r>
              <a:rPr lang="fr-FR" sz="1800" b="1" dirty="0" smtClean="0"/>
              <a:t>développement et la mutualisation des compétences</a:t>
            </a:r>
            <a:r>
              <a:rPr lang="fr-FR" sz="1800" dirty="0" smtClean="0"/>
              <a:t>, de ressources et d’expériences, pour accroître l’efficience dans la formation de nos élèves.</a:t>
            </a:r>
          </a:p>
          <a:p>
            <a:endParaRPr lang="fr-FR" sz="1800" dirty="0" smtClean="0"/>
          </a:p>
          <a:p>
            <a:r>
              <a:rPr lang="fr-FR" sz="1800" dirty="0" smtClean="0"/>
              <a:t>Un lieu de </a:t>
            </a:r>
            <a:r>
              <a:rPr lang="fr-FR" sz="1800" b="1" dirty="0" smtClean="0"/>
              <a:t>liaison avec les collèges, le primaire</a:t>
            </a:r>
            <a:r>
              <a:rPr lang="fr-FR" sz="1800" dirty="0" smtClean="0"/>
              <a:t>, ouvert et </a:t>
            </a:r>
            <a:r>
              <a:rPr lang="fr-FR" sz="1800" b="1" dirty="0" smtClean="0"/>
              <a:t>enrichi de l’extérieur</a:t>
            </a:r>
            <a:r>
              <a:rPr lang="fr-FR" sz="1800" dirty="0" smtClean="0"/>
              <a:t>, par la recherche, le supérieur, les collectivités …</a:t>
            </a:r>
          </a:p>
          <a:p>
            <a:endParaRPr lang="fr-FR" sz="1800" i="1" dirty="0"/>
          </a:p>
          <a:p>
            <a:r>
              <a:rPr lang="fr-FR" sz="1800" dirty="0" smtClean="0"/>
              <a:t>Un lieu de référence, </a:t>
            </a:r>
            <a:r>
              <a:rPr lang="fr-FR" sz="1800" b="1" dirty="0" smtClean="0"/>
              <a:t>siège d’une expertise mathématique</a:t>
            </a:r>
          </a:p>
          <a:p>
            <a:pPr marL="0" indent="0">
              <a:buNone/>
            </a:pPr>
            <a:r>
              <a:rPr lang="fr-FR" sz="1800" dirty="0" smtClean="0"/>
              <a:t>    ouvert sur les autres disciplines.</a:t>
            </a:r>
          </a:p>
          <a:p>
            <a:endParaRPr lang="fr-FR" sz="1800" dirty="0" smtClean="0"/>
          </a:p>
          <a:p>
            <a:r>
              <a:rPr lang="fr-FR" sz="1800" b="1" dirty="0" smtClean="0"/>
              <a:t>Un lieu de production</a:t>
            </a:r>
            <a:r>
              <a:rPr lang="fr-FR" sz="1800" dirty="0" smtClean="0"/>
              <a:t>, pour une </a:t>
            </a:r>
            <a:r>
              <a:rPr lang="fr-FR" sz="1800" b="1" dirty="0" smtClean="0"/>
              <a:t>diffusion</a:t>
            </a:r>
          </a:p>
          <a:p>
            <a:pPr marL="0" indent="0">
              <a:buNone/>
            </a:pPr>
            <a:r>
              <a:rPr lang="fr-FR" sz="1800" dirty="0" smtClean="0"/>
              <a:t>   au service du développement professionnel de chacun.</a:t>
            </a:r>
          </a:p>
          <a:p>
            <a:pPr marL="0" indent="0">
              <a:buNone/>
            </a:pPr>
            <a:endParaRPr lang="fr-FR" spc="-100" dirty="0" smtClean="0">
              <a:solidFill>
                <a:srgbClr val="D2533C"/>
              </a:solidFill>
            </a:endParaRPr>
          </a:p>
        </p:txBody>
      </p:sp>
      <p:pic>
        <p:nvPicPr>
          <p:cNvPr id="4" name="Espace réservé du contenu 3"/>
          <p:cNvPicPr>
            <a:picLocks noChangeAspect="1"/>
          </p:cNvPicPr>
          <p:nvPr>
            <p:custDataLst>
              <p:tags r:id="rId3"/>
            </p:custDataLst>
          </p:nvPr>
        </p:nvPicPr>
        <p:blipFill rotWithShape="1">
          <a:blip r:embed="rId6"/>
          <a:srcRect l="10684" r="10101"/>
          <a:stretch/>
        </p:blipFill>
        <p:spPr>
          <a:xfrm>
            <a:off x="6372200" y="4559858"/>
            <a:ext cx="2554561" cy="2109502"/>
          </a:xfrm>
          <a:prstGeom prst="rect">
            <a:avLst/>
          </a:prstGeom>
        </p:spPr>
      </p:pic>
    </p:spTree>
    <p:extLst>
      <p:ext uri="{BB962C8B-B14F-4D97-AF65-F5344CB8AC3E}">
        <p14:creationId xmlns:p14="http://schemas.microsoft.com/office/powerpoint/2010/main" val="22358735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457200" indent="-457200"/>
            <a:r>
              <a:rPr lang="fr-FR" sz="2800" dirty="0"/>
              <a:t>Le laboratoire de mathématiques</a:t>
            </a:r>
          </a:p>
        </p:txBody>
      </p:sp>
      <p:sp>
        <p:nvSpPr>
          <p:cNvPr id="3" name="Espace réservé du contenu 2"/>
          <p:cNvSpPr>
            <a:spLocks noGrp="1"/>
          </p:cNvSpPr>
          <p:nvPr>
            <p:ph idx="1"/>
            <p:custDataLst>
              <p:tags r:id="rId2"/>
            </p:custDataLst>
          </p:nvPr>
        </p:nvSpPr>
        <p:spPr>
          <a:xfrm>
            <a:off x="457200" y="1412776"/>
            <a:ext cx="8229600" cy="4876800"/>
          </a:xfrm>
        </p:spPr>
        <p:txBody>
          <a:bodyPr/>
          <a:lstStyle/>
          <a:p>
            <a:r>
              <a:rPr lang="fr-FR" dirty="0" smtClean="0"/>
              <a:t>Une carte interactive </a:t>
            </a:r>
            <a:r>
              <a:rPr lang="fr-FR" dirty="0"/>
              <a:t>à l’adresse : </a:t>
            </a:r>
            <a:r>
              <a:rPr lang="fr-FR" dirty="0">
                <a:hlinkClick r:id="rId6"/>
              </a:rPr>
              <a:t>http://labo-maths.fr</a:t>
            </a:r>
            <a:r>
              <a:rPr lang="fr-FR" dirty="0" smtClean="0">
                <a:hlinkClick r:id="rId6"/>
              </a:rPr>
              <a:t>/</a:t>
            </a:r>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Une adresse mail dédiée </a:t>
            </a:r>
            <a:r>
              <a:rPr lang="fr-FR" dirty="0"/>
              <a:t>: </a:t>
            </a:r>
            <a:r>
              <a:rPr lang="fr-FR" dirty="0" smtClean="0">
                <a:hlinkClick r:id="rId7"/>
              </a:rPr>
              <a:t>nomdulabo.ver@labo-maths.fr</a:t>
            </a:r>
            <a:r>
              <a:rPr lang="fr-FR" dirty="0"/>
              <a:t/>
            </a:r>
            <a:br>
              <a:rPr lang="fr-FR" dirty="0"/>
            </a:br>
            <a:r>
              <a:rPr lang="fr-FR" dirty="0" smtClean="0"/>
              <a:t>à demander à l’adresse </a:t>
            </a:r>
            <a:r>
              <a:rPr lang="fr-FR" dirty="0" smtClean="0">
                <a:hlinkClick r:id="rId8"/>
              </a:rPr>
              <a:t>civ@labo-maths.fr</a:t>
            </a:r>
            <a:endParaRPr lang="fr-FR" dirty="0" smtClean="0"/>
          </a:p>
          <a:p>
            <a:endParaRPr lang="fr-FR" dirty="0" smtClean="0"/>
          </a:p>
          <a:p>
            <a:endParaRPr lang="fr-FR" dirty="0"/>
          </a:p>
        </p:txBody>
      </p:sp>
      <p:pic>
        <p:nvPicPr>
          <p:cNvPr id="4" name="Image 3" descr="Carte-Labo-maths_23-01-19.jpg"/>
          <p:cNvPicPr>
            <a:picLocks noChangeAspect="1"/>
          </p:cNvPicPr>
          <p:nvPr>
            <p:custDataLst>
              <p:tags r:id="rId3"/>
            </p:custDataLst>
          </p:nvPr>
        </p:nvPicPr>
        <p:blipFill>
          <a:blip r:embed="rId9">
            <a:extLst>
              <a:ext uri="{28A0092B-C50C-407E-A947-70E740481C1C}">
                <a14:useLocalDpi xmlns:a14="http://schemas.microsoft.com/office/drawing/2010/main" val="0"/>
              </a:ext>
            </a:extLst>
          </a:blip>
          <a:stretch>
            <a:fillRect/>
          </a:stretch>
        </p:blipFill>
        <p:spPr>
          <a:xfrm>
            <a:off x="2540000" y="1883028"/>
            <a:ext cx="3616176" cy="3514471"/>
          </a:xfrm>
          <a:prstGeom prst="rect">
            <a:avLst/>
          </a:prstGeom>
        </p:spPr>
      </p:pic>
    </p:spTree>
    <p:extLst>
      <p:ext uri="{BB962C8B-B14F-4D97-AF65-F5344CB8AC3E}">
        <p14:creationId xmlns:p14="http://schemas.microsoft.com/office/powerpoint/2010/main" val="19293856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z="2800" dirty="0">
                <a:solidFill>
                  <a:srgbClr val="D2533C"/>
                </a:solidFill>
              </a:rPr>
              <a:t>Le laboratoire de mathématiques</a:t>
            </a:r>
            <a:endParaRPr lang="fr-FR" dirty="0"/>
          </a:p>
        </p:txBody>
      </p:sp>
      <p:sp>
        <p:nvSpPr>
          <p:cNvPr id="3" name="Espace réservé du contenu 2"/>
          <p:cNvSpPr>
            <a:spLocks noGrp="1"/>
          </p:cNvSpPr>
          <p:nvPr>
            <p:ph idx="1"/>
            <p:custDataLst>
              <p:tags r:id="rId2"/>
            </p:custDataLst>
          </p:nvPr>
        </p:nvSpPr>
        <p:spPr/>
        <p:txBody>
          <a:bodyPr/>
          <a:lstStyle/>
          <a:p>
            <a:r>
              <a:rPr lang="fr-FR" dirty="0" smtClean="0"/>
              <a:t>Un vadémécum 		et 		un « flyer »</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pPr marL="0" indent="0">
              <a:buNone/>
            </a:pPr>
            <a:endParaRPr lang="fr-FR" dirty="0" smtClean="0"/>
          </a:p>
          <a:p>
            <a:endParaRPr lang="fr-FR" dirty="0"/>
          </a:p>
        </p:txBody>
      </p:sp>
      <p:pic>
        <p:nvPicPr>
          <p:cNvPr id="2050" name="Picture 2"/>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5364088" y="2060848"/>
            <a:ext cx="3136293" cy="442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395536" y="2119142"/>
            <a:ext cx="3384376" cy="436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49732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z="2800" dirty="0">
                <a:solidFill>
                  <a:srgbClr val="D2533C"/>
                </a:solidFill>
              </a:rPr>
              <a:t>Le laboratoire de mathématiques</a:t>
            </a:r>
            <a:endParaRPr lang="fr-FR" dirty="0"/>
          </a:p>
        </p:txBody>
      </p:sp>
      <p:sp>
        <p:nvSpPr>
          <p:cNvPr id="3" name="Espace réservé du contenu 2"/>
          <p:cNvSpPr>
            <a:spLocks noGrp="1"/>
          </p:cNvSpPr>
          <p:nvPr>
            <p:ph idx="1"/>
            <p:custDataLst>
              <p:tags r:id="rId2"/>
            </p:custDataLst>
          </p:nvPr>
        </p:nvSpPr>
        <p:spPr/>
        <p:txBody>
          <a:bodyPr/>
          <a:lstStyle/>
          <a:p>
            <a:r>
              <a:rPr lang="fr-FR" dirty="0" smtClean="0"/>
              <a:t>Apports/Travail avec le supérieur :</a:t>
            </a:r>
          </a:p>
          <a:p>
            <a:endParaRPr lang="fr-FR" dirty="0" smtClean="0"/>
          </a:p>
          <a:p>
            <a:pPr>
              <a:buFont typeface="Lucida Grande"/>
              <a:buChar char="-"/>
            </a:pPr>
            <a:r>
              <a:rPr lang="fr-FR" dirty="0" smtClean="0"/>
              <a:t>5 universités (des interventions déjà fléchées ou en cours),</a:t>
            </a:r>
          </a:p>
          <a:p>
            <a:pPr>
              <a:buFont typeface="Lucida Grande"/>
              <a:buChar char="-"/>
            </a:pPr>
            <a:endParaRPr lang="fr-FR" dirty="0" smtClean="0"/>
          </a:p>
          <a:p>
            <a:pPr>
              <a:buFont typeface="Lucida Grande"/>
              <a:buChar char="-"/>
            </a:pPr>
            <a:r>
              <a:rPr lang="fr-FR" dirty="0" smtClean="0"/>
              <a:t>INRIA, IHÉS, </a:t>
            </a:r>
            <a:r>
              <a:rPr lang="fr-FR" dirty="0" err="1" smtClean="0"/>
              <a:t>DigiCosme</a:t>
            </a:r>
            <a:r>
              <a:rPr lang="fr-FR" dirty="0" smtClean="0"/>
              <a:t>,</a:t>
            </a:r>
          </a:p>
          <a:p>
            <a:pPr>
              <a:buFont typeface="Lucida Grande"/>
              <a:buChar char="-"/>
            </a:pPr>
            <a:endParaRPr lang="fr-FR" dirty="0" smtClean="0"/>
          </a:p>
          <a:p>
            <a:pPr>
              <a:buFont typeface="Lucida Grande"/>
              <a:buChar char="-"/>
            </a:pPr>
            <a:r>
              <a:rPr lang="fr-FR" dirty="0" smtClean="0"/>
              <a:t>IUT …</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pPr marL="0" indent="0">
              <a:buNone/>
            </a:pPr>
            <a:endParaRPr lang="fr-FR" dirty="0" smtClean="0"/>
          </a:p>
          <a:p>
            <a:endParaRPr lang="fr-FR" dirty="0"/>
          </a:p>
        </p:txBody>
      </p:sp>
    </p:spTree>
    <p:extLst>
      <p:ext uri="{BB962C8B-B14F-4D97-AF65-F5344CB8AC3E}">
        <p14:creationId xmlns:p14="http://schemas.microsoft.com/office/powerpoint/2010/main" val="13525403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457200" indent="-457200"/>
            <a:r>
              <a:rPr lang="fr-FR" sz="2800" dirty="0"/>
              <a:t>Un enseignant référent</a:t>
            </a:r>
          </a:p>
        </p:txBody>
      </p:sp>
      <p:sp>
        <p:nvSpPr>
          <p:cNvPr id="9" name="Espace réservé du contenu 2"/>
          <p:cNvSpPr>
            <a:spLocks noGrp="1"/>
          </p:cNvSpPr>
          <p:nvPr>
            <p:ph idx="1"/>
            <p:custDataLst>
              <p:tags r:id="rId2"/>
            </p:custDataLst>
          </p:nvPr>
        </p:nvSpPr>
        <p:spPr>
          <a:xfrm>
            <a:off x="457200" y="1600200"/>
            <a:ext cx="8229600" cy="4876800"/>
          </a:xfrm>
        </p:spPr>
        <p:txBody>
          <a:bodyPr>
            <a:normAutofit/>
          </a:bodyPr>
          <a:lstStyle/>
          <a:p>
            <a:r>
              <a:rPr lang="fr-FR" sz="2000" dirty="0" smtClean="0"/>
              <a:t>Coordonner les actions, l’organisation (temps </a:t>
            </a:r>
            <a:r>
              <a:rPr lang="fr-FR" sz="2000" dirty="0"/>
              <a:t>de réflexion </a:t>
            </a:r>
            <a:r>
              <a:rPr lang="fr-FR" sz="2000" dirty="0" smtClean="0"/>
              <a:t>collectif, conférences</a:t>
            </a:r>
            <a:r>
              <a:rPr lang="fr-FR" sz="2000" dirty="0"/>
              <a:t>, rencontres, </a:t>
            </a:r>
            <a:r>
              <a:rPr lang="fr-FR" sz="2000" dirty="0" smtClean="0"/>
              <a:t>sorties, productions, boite mail …).</a:t>
            </a:r>
          </a:p>
          <a:p>
            <a:endParaRPr lang="fr-FR" sz="2000" dirty="0"/>
          </a:p>
          <a:p>
            <a:r>
              <a:rPr lang="fr-FR" sz="2000" dirty="0" smtClean="0"/>
              <a:t>Gérer les moyens matériels (une heure </a:t>
            </a:r>
            <a:r>
              <a:rPr lang="fr-FR" sz="2000" smtClean="0"/>
              <a:t>blanche, lieu</a:t>
            </a:r>
            <a:r>
              <a:rPr lang="fr-FR" sz="2000" dirty="0" smtClean="0"/>
              <a:t>, équipements, financement …).</a:t>
            </a:r>
          </a:p>
          <a:p>
            <a:endParaRPr lang="fr-FR" sz="2000" dirty="0"/>
          </a:p>
          <a:p>
            <a:r>
              <a:rPr lang="fr-FR" sz="2000" dirty="0" smtClean="0"/>
              <a:t>Fédérer les </a:t>
            </a:r>
            <a:r>
              <a:rPr lang="fr-FR" sz="2000" dirty="0"/>
              <a:t>ressources humaines </a:t>
            </a:r>
            <a:r>
              <a:rPr lang="fr-FR" sz="2000" dirty="0" smtClean="0"/>
              <a:t>(équipes locales, partenariats extérieurs).</a:t>
            </a:r>
          </a:p>
          <a:p>
            <a:endParaRPr lang="fr-FR" sz="2000" dirty="0" smtClean="0"/>
          </a:p>
          <a:p>
            <a:r>
              <a:rPr lang="fr-FR" sz="2000" dirty="0" smtClean="0"/>
              <a:t>Gérer un tableau de bord.</a:t>
            </a:r>
          </a:p>
          <a:p>
            <a:endParaRPr lang="fr-FR" sz="2000" dirty="0"/>
          </a:p>
          <a:p>
            <a:r>
              <a:rPr lang="fr-FR" sz="2000" dirty="0" smtClean="0"/>
              <a:t>Une décharge horaire ?</a:t>
            </a:r>
          </a:p>
        </p:txBody>
      </p:sp>
    </p:spTree>
    <p:extLst>
      <p:ext uri="{BB962C8B-B14F-4D97-AF65-F5344CB8AC3E}">
        <p14:creationId xmlns:p14="http://schemas.microsoft.com/office/powerpoint/2010/main" val="24174404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457200" indent="-457200"/>
            <a:r>
              <a:rPr lang="fr-FR" sz="2800" dirty="0"/>
              <a:t>Une feuille de route</a:t>
            </a:r>
          </a:p>
        </p:txBody>
      </p:sp>
      <p:sp>
        <p:nvSpPr>
          <p:cNvPr id="9" name="Espace réservé du contenu 2"/>
          <p:cNvSpPr>
            <a:spLocks noGrp="1"/>
          </p:cNvSpPr>
          <p:nvPr>
            <p:ph idx="1"/>
            <p:custDataLst>
              <p:tags r:id="rId2"/>
            </p:custDataLst>
          </p:nvPr>
        </p:nvSpPr>
        <p:spPr>
          <a:xfrm>
            <a:off x="457200" y="1600200"/>
            <a:ext cx="8229600" cy="4876800"/>
          </a:xfrm>
        </p:spPr>
        <p:txBody>
          <a:bodyPr>
            <a:normAutofit/>
          </a:bodyPr>
          <a:lstStyle/>
          <a:p>
            <a:r>
              <a:rPr lang="fr-FR" sz="2000" dirty="0" smtClean="0"/>
              <a:t>Identifier un enseignant référent.</a:t>
            </a:r>
          </a:p>
          <a:p>
            <a:endParaRPr lang="fr-FR" sz="2000" dirty="0" smtClean="0"/>
          </a:p>
          <a:p>
            <a:r>
              <a:rPr lang="fr-FR" sz="2000" dirty="0" smtClean="0"/>
              <a:t>Identifications des projets et des besoins.</a:t>
            </a:r>
          </a:p>
          <a:p>
            <a:endParaRPr lang="fr-FR" sz="2000" dirty="0" smtClean="0"/>
          </a:p>
          <a:p>
            <a:r>
              <a:rPr lang="fr-FR" sz="2000" dirty="0" smtClean="0"/>
              <a:t>Estimation des moyens.</a:t>
            </a:r>
          </a:p>
          <a:p>
            <a:endParaRPr lang="fr-FR" sz="2000" dirty="0"/>
          </a:p>
          <a:p>
            <a:r>
              <a:rPr lang="fr-FR" sz="2000" dirty="0" smtClean="0"/>
              <a:t>Établir des contacts avec les partenaires :</a:t>
            </a:r>
          </a:p>
          <a:p>
            <a:pPr>
              <a:buFont typeface="Lucida Grande"/>
              <a:buChar char="-"/>
            </a:pPr>
            <a:r>
              <a:rPr lang="fr-FR" sz="1600" dirty="0" smtClean="0"/>
              <a:t> la Recherche (</a:t>
            </a:r>
            <a:r>
              <a:rPr lang="fr-FR" sz="1600" dirty="0" err="1" smtClean="0"/>
              <a:t>ESPé</a:t>
            </a:r>
            <a:r>
              <a:rPr lang="fr-FR" sz="1600" dirty="0" smtClean="0"/>
              <a:t>, INRIA, IHÉS, </a:t>
            </a:r>
            <a:r>
              <a:rPr lang="fr-FR" sz="1600" dirty="0" err="1" smtClean="0"/>
              <a:t>Labex</a:t>
            </a:r>
            <a:r>
              <a:rPr lang="fr-FR" sz="1600" dirty="0" smtClean="0"/>
              <a:t> </a:t>
            </a:r>
            <a:r>
              <a:rPr lang="fr-FR" sz="1600" dirty="0" err="1" smtClean="0"/>
              <a:t>DigiCosme</a:t>
            </a:r>
            <a:r>
              <a:rPr lang="fr-FR" sz="1600" dirty="0" smtClean="0"/>
              <a:t>,…) ;</a:t>
            </a:r>
          </a:p>
          <a:p>
            <a:pPr>
              <a:buFont typeface="Lucida Grande"/>
              <a:buChar char="-"/>
            </a:pPr>
            <a:r>
              <a:rPr lang="fr-FR" sz="1600" dirty="0"/>
              <a:t> </a:t>
            </a:r>
            <a:r>
              <a:rPr lang="fr-FR" sz="1600" dirty="0" smtClean="0"/>
              <a:t>le Supérieur (Universités, CPGE, STS, IUT…) ;</a:t>
            </a:r>
          </a:p>
          <a:p>
            <a:pPr>
              <a:buFont typeface="Lucida Grande"/>
              <a:buChar char="-"/>
            </a:pPr>
            <a:r>
              <a:rPr lang="fr-FR" sz="1600" dirty="0"/>
              <a:t> </a:t>
            </a:r>
            <a:r>
              <a:rPr lang="fr-FR" sz="1600" dirty="0" smtClean="0"/>
              <a:t>les collectivités, les associations ;</a:t>
            </a:r>
          </a:p>
          <a:p>
            <a:endParaRPr lang="fr-FR" sz="2000" dirty="0"/>
          </a:p>
          <a:p>
            <a:r>
              <a:rPr lang="fr-FR" sz="2000" dirty="0" smtClean="0"/>
              <a:t>Rédaction d’un cahier des charges.</a:t>
            </a:r>
          </a:p>
        </p:txBody>
      </p:sp>
    </p:spTree>
    <p:extLst>
      <p:ext uri="{BB962C8B-B14F-4D97-AF65-F5344CB8AC3E}">
        <p14:creationId xmlns:p14="http://schemas.microsoft.com/office/powerpoint/2010/main" val="282875884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1838</TotalTime>
  <Words>1247</Words>
  <Application>Microsoft Macintosh PowerPoint</Application>
  <PresentationFormat>Présentation à l'écran (4:3)</PresentationFormat>
  <Paragraphs>123</Paragraphs>
  <Slides>7</Slides>
  <Notes>7</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Clarté</vt:lpstr>
      <vt:lpstr>Laboratoire de Mathématiques plan Villani-TOROSSIAN</vt:lpstr>
      <vt:lpstr>Le laboratoire de mathématiques</vt:lpstr>
      <vt:lpstr>Le laboratoire de mathématiques</vt:lpstr>
      <vt:lpstr>Le laboratoire de mathématiques</vt:lpstr>
      <vt:lpstr>Le laboratoire de mathématiques</vt:lpstr>
      <vt:lpstr>Un enseignant référent</vt:lpstr>
      <vt:lpstr>Une feuille de route</vt:lpstr>
    </vt:vector>
  </TitlesOfParts>
  <Company>DSI-Rectorat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Evelyne Roudneff</dc:creator>
  <cp:lastModifiedBy>Jean-François REMETTER</cp:lastModifiedBy>
  <cp:revision>187</cp:revision>
  <cp:lastPrinted>2018-09-24T08:37:57Z</cp:lastPrinted>
  <dcterms:created xsi:type="dcterms:W3CDTF">2018-04-20T13:17:27Z</dcterms:created>
  <dcterms:modified xsi:type="dcterms:W3CDTF">2019-02-06T19:22:39Z</dcterms:modified>
</cp:coreProperties>
</file>