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2" r:id="rId6"/>
    <p:sldId id="268" r:id="rId7"/>
    <p:sldId id="263" r:id="rId8"/>
    <p:sldId id="264" r:id="rId9"/>
    <p:sldId id="266" r:id="rId10"/>
    <p:sldId id="267" r:id="rId11"/>
    <p:sldId id="269" r:id="rId1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201" autoAdjust="0"/>
  </p:normalViewPr>
  <p:slideViewPr>
    <p:cSldViewPr snapToGrid="0" snapToObjects="1">
      <p:cViewPr varScale="1">
        <p:scale>
          <a:sx n="59" d="100"/>
          <a:sy n="59" d="100"/>
        </p:scale>
        <p:origin x="-16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9D8D29-9C2F-5C41-9310-04E3A9AA16C4}" type="datetimeFigureOut">
              <a:rPr lang="fr-FR" smtClean="0"/>
              <a:pPr/>
              <a:t>09/09/2013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66EECA-E1FC-4745-9CB1-4A2779248A1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3009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L’enseignement des mathématiques au collège et au lycée a pour but de donner à chaque élève la culture </a:t>
            </a:r>
          </a:p>
          <a:p>
            <a:r>
              <a:rPr lang="fr-FR" dirty="0" smtClean="0"/>
              <a:t>mathématique indispensable pour sa vie de citoyen et les bases nécessaires à son projet de poursuite d’études. </a:t>
            </a:r>
          </a:p>
          <a:p>
            <a:r>
              <a:rPr lang="fr-FR" dirty="0" smtClean="0"/>
              <a:t>Le cycle terminal de la série STMG permet l’acquisition d’un bagage mathématique qui favorise une adaptation aux </a:t>
            </a:r>
          </a:p>
          <a:p>
            <a:r>
              <a:rPr lang="fr-FR" dirty="0" smtClean="0"/>
              <a:t>différents cursus accessibles aux élèves, en développant leur sens critique vis-à-vis des informations chiffrées et leur </a:t>
            </a:r>
          </a:p>
          <a:p>
            <a:r>
              <a:rPr lang="fr-FR" dirty="0" smtClean="0"/>
              <a:t>capacité à mobiliser des méthodes mathématiques appropriées au traitement de situations issues des domaines de </a:t>
            </a:r>
          </a:p>
          <a:p>
            <a:r>
              <a:rPr lang="fr-FR" dirty="0" smtClean="0"/>
              <a:t>l’économie et de la gestion.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6EECA-E1FC-4745-9CB1-4A2779248A18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61445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6EECA-E1FC-4745-9CB1-4A2779248A18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46711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L’utilisation de logiciels, d’outils de visualisation et de simulation, de calcul (formel ou scientifique) et de programmation change profondément la nature de l’enseignement en favorisant une démarche d’investigation.</a:t>
            </a:r>
          </a:p>
          <a:p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 particulier, le tableur est un moyen puissant d’appropriation des notions du programme, et son utilisation doit être privilégiée. 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Dans le programme,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 trouve un paragraphe qui concerne les feuilles automatisées de calcul qui doivent être utilisées « en contexte, tout au long de l’année dans les différents champs du programme ».</a:t>
            </a:r>
            <a:endParaRPr lang="fr-FR" dirty="0" smtClean="0">
              <a:effectLst/>
            </a:endParaRPr>
          </a:p>
          <a:p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L’utilisation des outils logiciels intervient selon trois modalités : </a:t>
            </a:r>
          </a:p>
          <a:p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 le professeur, en classe, avec un dispositif de visualisation collective ;</a:t>
            </a:r>
          </a:p>
          <a:p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 les enlevés, sous forme de travaux pratiques de mathématiques ; </a:t>
            </a:r>
          </a:p>
          <a:p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dans le cadre du travail personnel des élèves hors de la classe. </a:t>
            </a:r>
          </a:p>
          <a:p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algorithmes sont à pratiquer régulièrement, certaines activités s’y prêtant particulièrement sont signalées par le losange.</a:t>
            </a:r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6EECA-E1FC-4745-9CB1-4A2779248A18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73762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Il faut faire attention dès la seconde au</a:t>
            </a:r>
            <a:r>
              <a:rPr lang="fr-FR" baseline="0" dirty="0" smtClean="0"/>
              <a:t>x « préconisations » pour l’achat de la calculatrice.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6EECA-E1FC-4745-9CB1-4A2779248A18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73287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Ce sont les nouveautés de l’année</a:t>
            </a:r>
            <a:r>
              <a:rPr lang="fr-FR" baseline="0" dirty="0" smtClean="0"/>
              <a:t> 2012.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Expression du terme</a:t>
            </a:r>
            <a:r>
              <a:rPr lang="fr-FR" baseline="0" dirty="0" smtClean="0"/>
              <a:t> général des suites arithmétiques ou géométriques en TERMINALE</a:t>
            </a:r>
          </a:p>
          <a:p>
            <a:endParaRPr lang="fr-FR" baseline="0" dirty="0" smtClean="0"/>
          </a:p>
          <a:p>
            <a:r>
              <a:rPr lang="fr-FR" baseline="0" dirty="0" smtClean="0"/>
              <a:t>On s’est restreint à ces deux types de fonctions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6EECA-E1FC-4745-9CB1-4A2779248A18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16641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Les</a:t>
            </a:r>
            <a:r>
              <a:rPr lang="fr-FR" baseline="0" dirty="0" smtClean="0"/>
              <a:t> ressources, disponibles sur </a:t>
            </a:r>
            <a:r>
              <a:rPr lang="fr-FR" baseline="0" dirty="0" err="1" smtClean="0"/>
              <a:t>Eduscol</a:t>
            </a:r>
            <a:r>
              <a:rPr lang="fr-FR" baseline="0" dirty="0" smtClean="0"/>
              <a:t> donnent des exemples d’activités, elles doivent être retravaillées avant utilisation avec les élèves. </a:t>
            </a:r>
          </a:p>
          <a:p>
            <a:r>
              <a:rPr lang="fr-FR" baseline="0" dirty="0" smtClean="0"/>
              <a:t>Certaines sont intéressantes, d’autres manquent de pertinence et de rigueur.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6EECA-E1FC-4745-9CB1-4A2779248A18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76528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6EECA-E1FC-4745-9CB1-4A2779248A18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01567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Objectif :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Consolider l'utilisation des fonctions dans le cadre de résolutions de problèmes, en lien avec les </a:t>
            </a:r>
            <a:endParaRPr lang="fr-FR" dirty="0" smtClean="0">
              <a:effectLst/>
            </a:endParaRP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enseignements technologiques. </a:t>
            </a:r>
          </a:p>
          <a:p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retrouve la détermination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l’équation réduite d’une tangente.</a:t>
            </a:r>
          </a:p>
          <a:p>
            <a:endParaRPr lang="fr-FR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fonctions logarithmes népériens et exponentielles ne sont plus étudiées.</a:t>
            </a:r>
            <a:endParaRPr lang="fr-FR" dirty="0" smtClean="0">
              <a:effectLst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6EECA-E1FC-4745-9CB1-4A2779248A18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40425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Conditionnement</a:t>
            </a:r>
            <a:r>
              <a:rPr lang="fr-FR" baseline="0" dirty="0" smtClean="0"/>
              <a:t> : disparition de la notion d’événements indépendants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6EECA-E1FC-4745-9CB1-4A2779248A18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21145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La</a:t>
            </a:r>
            <a:r>
              <a:rPr lang="fr-FR" baseline="0" dirty="0" smtClean="0"/>
              <a:t> loi normale peut être introduite à partir de la loi binomiale à l’aide d’un logiciel. </a:t>
            </a:r>
          </a:p>
          <a:p>
            <a:endParaRPr lang="fr-FR" baseline="0" dirty="0" smtClean="0"/>
          </a:p>
          <a:p>
            <a:r>
              <a:rPr lang="fr-FR" baseline="0" dirty="0" smtClean="0"/>
              <a:t>Bien sûr, l’expression de la fonction de densité n’est pas un attendu du programme.</a:t>
            </a:r>
          </a:p>
          <a:p>
            <a:endParaRPr lang="fr-FR" baseline="0" dirty="0" smtClean="0"/>
          </a:p>
          <a:p>
            <a:r>
              <a:rPr lang="fr-FR" baseline="0" dirty="0" smtClean="0"/>
              <a:t>Essayer de trouver des exemples issus des autres disciplines.</a:t>
            </a:r>
          </a:p>
          <a:p>
            <a:endParaRPr lang="fr-FR" baseline="0" dirty="0" smtClean="0"/>
          </a:p>
          <a:p>
            <a:r>
              <a:rPr lang="fr-FR" baseline="0" dirty="0" smtClean="0"/>
              <a:t>Oral : le seul intervalle à connaître est mu – 2sigma, mu + 2 </a:t>
            </a:r>
            <a:r>
              <a:rPr lang="fr-FR" baseline="0" dirty="0" smtClean="0">
                <a:latin typeface="Symbol" charset="2"/>
                <a:cs typeface="Symbol" charset="2"/>
              </a:rPr>
              <a:t>sigma mais on proposer d’autres exemples de seuils.</a:t>
            </a:r>
            <a:endParaRPr lang="fr-FR" dirty="0">
              <a:latin typeface="Symbol" charset="2"/>
              <a:cs typeface="Symbol" charset="2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6EECA-E1FC-4745-9CB1-4A2779248A18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7761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929C7-570F-E344-AC22-1381C7B5812F}" type="datetimeFigureOut">
              <a:rPr lang="fr-FR" smtClean="0"/>
              <a:pPr/>
              <a:t>09/09/2013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5DBF-7010-9B46-B9D8-C1AF6FF57EF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0483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929C7-570F-E344-AC22-1381C7B5812F}" type="datetimeFigureOut">
              <a:rPr lang="fr-FR" smtClean="0"/>
              <a:pPr/>
              <a:t>09/09/2013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5DBF-7010-9B46-B9D8-C1AF6FF57EF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5155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929C7-570F-E344-AC22-1381C7B5812F}" type="datetimeFigureOut">
              <a:rPr lang="fr-FR" smtClean="0"/>
              <a:pPr/>
              <a:t>09/09/2013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5DBF-7010-9B46-B9D8-C1AF6FF57EF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6935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929C7-570F-E344-AC22-1381C7B5812F}" type="datetimeFigureOut">
              <a:rPr lang="fr-FR" smtClean="0"/>
              <a:pPr/>
              <a:t>09/09/2013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5DBF-7010-9B46-B9D8-C1AF6FF57EF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0986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929C7-570F-E344-AC22-1381C7B5812F}" type="datetimeFigureOut">
              <a:rPr lang="fr-FR" smtClean="0"/>
              <a:pPr/>
              <a:t>09/09/2013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5DBF-7010-9B46-B9D8-C1AF6FF57EF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7064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929C7-570F-E344-AC22-1381C7B5812F}" type="datetimeFigureOut">
              <a:rPr lang="fr-FR" smtClean="0"/>
              <a:pPr/>
              <a:t>09/09/2013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5DBF-7010-9B46-B9D8-C1AF6FF57EF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982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929C7-570F-E344-AC22-1381C7B5812F}" type="datetimeFigureOut">
              <a:rPr lang="fr-FR" smtClean="0"/>
              <a:pPr/>
              <a:t>09/09/2013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5DBF-7010-9B46-B9D8-C1AF6FF57EF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429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929C7-570F-E344-AC22-1381C7B5812F}" type="datetimeFigureOut">
              <a:rPr lang="fr-FR" smtClean="0"/>
              <a:pPr/>
              <a:t>09/09/2013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5DBF-7010-9B46-B9D8-C1AF6FF57EF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1057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929C7-570F-E344-AC22-1381C7B5812F}" type="datetimeFigureOut">
              <a:rPr lang="fr-FR" smtClean="0"/>
              <a:pPr/>
              <a:t>09/09/2013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5DBF-7010-9B46-B9D8-C1AF6FF57EF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7969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929C7-570F-E344-AC22-1381C7B5812F}" type="datetimeFigureOut">
              <a:rPr lang="fr-FR" smtClean="0"/>
              <a:pPr/>
              <a:t>09/09/2013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5DBF-7010-9B46-B9D8-C1AF6FF57EF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0585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929C7-570F-E344-AC22-1381C7B5812F}" type="datetimeFigureOut">
              <a:rPr lang="fr-FR" smtClean="0"/>
              <a:pPr/>
              <a:t>09/09/2013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5DBF-7010-9B46-B9D8-C1AF6FF57EF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7850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929C7-570F-E344-AC22-1381C7B5812F}" type="datetimeFigureOut">
              <a:rPr lang="fr-FR" smtClean="0"/>
              <a:pPr/>
              <a:t>09/09/2013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55DBF-7010-9B46-B9D8-C1AF6FF57EF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4774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Objectif général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Les compétences à développer :</a:t>
            </a:r>
          </a:p>
          <a:p>
            <a:r>
              <a:rPr lang="fr-FR" dirty="0" smtClean="0"/>
              <a:t>mettre en œuvre une recherche de façon autonome ; </a:t>
            </a:r>
          </a:p>
          <a:p>
            <a:r>
              <a:rPr lang="fr-FR" dirty="0" smtClean="0"/>
              <a:t>mener des raisonnements ; </a:t>
            </a:r>
          </a:p>
          <a:p>
            <a:r>
              <a:rPr lang="fr-FR" dirty="0" smtClean="0"/>
              <a:t>avoir une attitude critique vis-à-vis des résultats attendus ; </a:t>
            </a:r>
          </a:p>
          <a:p>
            <a:r>
              <a:rPr lang="fr-FR" dirty="0" smtClean="0"/>
              <a:t>communiquer à l’écrit et à l’oral.</a:t>
            </a:r>
          </a:p>
        </p:txBody>
      </p:sp>
    </p:spTree>
    <p:extLst>
      <p:ext uri="{BB962C8B-B14F-4D97-AF65-F5344CB8AC3E}">
        <p14:creationId xmlns:p14="http://schemas.microsoft.com/office/powerpoint/2010/main" val="318521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52369"/>
            <a:ext cx="8229600" cy="4875010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fr-FR" dirty="0" smtClean="0"/>
              <a:t>loi normale d’espérance </a:t>
            </a:r>
            <a:r>
              <a:rPr lang="fr-FR" dirty="0" smtClean="0">
                <a:latin typeface="Symbol" charset="2"/>
                <a:cs typeface="Symbol" charset="2"/>
              </a:rPr>
              <a:t>m</a:t>
            </a:r>
            <a:r>
              <a:rPr lang="fr-FR" dirty="0" smtClean="0"/>
              <a:t> et d’écart type </a:t>
            </a:r>
            <a:r>
              <a:rPr lang="fr-FR" dirty="0" smtClean="0">
                <a:latin typeface="Symbol" charset="2"/>
                <a:cs typeface="Symbol" charset="2"/>
              </a:rPr>
              <a:t>s </a:t>
            </a:r>
            <a:r>
              <a:rPr lang="fr-FR" dirty="0" smtClean="0"/>
              <a:t>: </a:t>
            </a:r>
          </a:p>
          <a:p>
            <a:pPr marL="641350">
              <a:buFont typeface="Wingdings" charset="2"/>
              <a:buChar char="§"/>
            </a:pPr>
            <a:r>
              <a:rPr lang="fr-FR" dirty="0" smtClean="0"/>
              <a:t>allure de la courbe de densité de la loi,</a:t>
            </a:r>
          </a:p>
          <a:p>
            <a:pPr marL="641350">
              <a:buFont typeface="Wingdings" charset="2"/>
              <a:buChar char="§"/>
            </a:pPr>
            <a:r>
              <a:rPr lang="fr-FR" dirty="0" smtClean="0"/>
              <a:t>symétrie,</a:t>
            </a:r>
          </a:p>
          <a:p>
            <a:pPr marL="641350">
              <a:buFont typeface="Wingdings" charset="2"/>
              <a:buChar char="§"/>
            </a:pPr>
            <a:r>
              <a:rPr lang="fr-FR" dirty="0"/>
              <a:t>i</a:t>
            </a:r>
            <a:r>
              <a:rPr lang="fr-FR" dirty="0" smtClean="0"/>
              <a:t>ntervalle de fluctuation d’une variable aléatoire suivant une loi normale,</a:t>
            </a:r>
          </a:p>
          <a:p>
            <a:pPr marL="641350">
              <a:buFont typeface="Wingdings" charset="2"/>
              <a:buChar char="§"/>
            </a:pPr>
            <a:r>
              <a:rPr lang="fr-FR" dirty="0"/>
              <a:t>é</a:t>
            </a:r>
            <a:r>
              <a:rPr lang="fr-FR" dirty="0" smtClean="0"/>
              <a:t>chantillonnage : intervalle de fluctuation d’une fréquence et prise de décision,</a:t>
            </a:r>
          </a:p>
          <a:p>
            <a:pPr marL="641350">
              <a:buFont typeface="Wingdings" charset="2"/>
              <a:buChar char="§"/>
            </a:pPr>
            <a:r>
              <a:rPr lang="fr-FR" dirty="0"/>
              <a:t>e</a:t>
            </a:r>
            <a:r>
              <a:rPr lang="fr-FR" dirty="0" smtClean="0"/>
              <a:t>stimation : intervalle de confiance d’une proportion.</a:t>
            </a:r>
          </a:p>
          <a:p>
            <a:pPr>
              <a:buFont typeface="Wingdings" charset="2"/>
              <a:buChar char="§"/>
            </a:pPr>
            <a:endParaRPr lang="fr-FR" dirty="0" smtClean="0"/>
          </a:p>
          <a:p>
            <a:pPr>
              <a:buFont typeface="Wingdings" charset="2"/>
              <a:buChar char="§"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901669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Épreuve du baccalauréat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3100" dirty="0" smtClean="0"/>
              <a:t>BO n°1 - 5 janvier 2013</a:t>
            </a:r>
            <a:endParaRPr lang="fr-FR" sz="31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Durée de l’épreuve : 3 heures</a:t>
            </a:r>
          </a:p>
          <a:p>
            <a:r>
              <a:rPr lang="fr-FR" dirty="0" smtClean="0"/>
              <a:t>Coefficient 3</a:t>
            </a:r>
          </a:p>
          <a:p>
            <a:r>
              <a:rPr lang="fr-FR" dirty="0" smtClean="0"/>
              <a:t>3 ou 4 exercices notés entre 3 et 10 points</a:t>
            </a:r>
          </a:p>
          <a:p>
            <a:pPr algn="just"/>
            <a:r>
              <a:rPr lang="fr-FR" dirty="0"/>
              <a:t>L'épreuve est destinée à évaluer la façon dont les candidats ont atteint les grands objectifs de formation mathématique visés par le programme de la série STMG :</a:t>
            </a:r>
          </a:p>
          <a:p>
            <a:pPr lvl="1"/>
            <a:r>
              <a:rPr lang="fr-FR" dirty="0" smtClean="0"/>
              <a:t>acquérir </a:t>
            </a:r>
            <a:r>
              <a:rPr lang="fr-FR" dirty="0"/>
              <a:t>des connaissances et les organiser </a:t>
            </a:r>
            <a:r>
              <a:rPr lang="fr-FR" dirty="0" smtClean="0"/>
              <a:t>;</a:t>
            </a:r>
            <a:endParaRPr lang="fr-FR" dirty="0"/>
          </a:p>
          <a:p>
            <a:pPr lvl="1"/>
            <a:r>
              <a:rPr lang="fr-FR" dirty="0" smtClean="0"/>
              <a:t>mettre </a:t>
            </a:r>
            <a:r>
              <a:rPr lang="fr-FR" dirty="0"/>
              <a:t>en </a:t>
            </a:r>
            <a:r>
              <a:rPr lang="fr-FR" dirty="0" smtClean="0"/>
              <a:t>œuvre </a:t>
            </a:r>
            <a:r>
              <a:rPr lang="fr-FR" dirty="0"/>
              <a:t>une recherche de façon autonome ;</a:t>
            </a:r>
          </a:p>
          <a:p>
            <a:pPr lvl="1"/>
            <a:r>
              <a:rPr lang="fr-FR" dirty="0" smtClean="0"/>
              <a:t>mener </a:t>
            </a:r>
            <a:r>
              <a:rPr lang="fr-FR" dirty="0"/>
              <a:t>des raisonnements ;</a:t>
            </a:r>
          </a:p>
          <a:p>
            <a:pPr lvl="1"/>
            <a:r>
              <a:rPr lang="fr-FR" dirty="0" smtClean="0"/>
              <a:t>avoir </a:t>
            </a:r>
            <a:r>
              <a:rPr lang="fr-FR" dirty="0"/>
              <a:t>une attitude critique ;</a:t>
            </a:r>
          </a:p>
          <a:p>
            <a:pPr lvl="1"/>
            <a:r>
              <a:rPr lang="fr-FR" dirty="0" smtClean="0"/>
              <a:t>communiquer </a:t>
            </a:r>
            <a:r>
              <a:rPr lang="fr-FR" dirty="0"/>
              <a:t>à </a:t>
            </a:r>
            <a:r>
              <a:rPr lang="fr-FR" dirty="0" smtClean="0"/>
              <a:t>l'écrit.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0541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Diversité de l’activité de l’élève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Les </a:t>
            </a:r>
            <a:r>
              <a:rPr lang="fr-FR" dirty="0" smtClean="0"/>
              <a:t>élèves </a:t>
            </a:r>
            <a:r>
              <a:rPr lang="fr-FR" dirty="0"/>
              <a:t>sont </a:t>
            </a:r>
            <a:r>
              <a:rPr lang="fr-FR" dirty="0" smtClean="0"/>
              <a:t>entraînés </a:t>
            </a:r>
            <a:r>
              <a:rPr lang="fr-FR" dirty="0"/>
              <a:t>à : </a:t>
            </a:r>
            <a:endParaRPr lang="fr-FR" dirty="0" smtClean="0">
              <a:effectLst/>
            </a:endParaRPr>
          </a:p>
          <a:p>
            <a:pPr lvl="1">
              <a:buFont typeface="Arial"/>
              <a:buChar char="•"/>
            </a:pPr>
            <a:r>
              <a:rPr lang="fr-FR" dirty="0" smtClean="0"/>
              <a:t>chercher</a:t>
            </a:r>
            <a:r>
              <a:rPr lang="fr-FR" dirty="0"/>
              <a:t>, </a:t>
            </a:r>
            <a:r>
              <a:rPr lang="fr-FR" dirty="0" smtClean="0"/>
              <a:t>expérimenter</a:t>
            </a:r>
            <a:r>
              <a:rPr lang="fr-FR" dirty="0"/>
              <a:t>, </a:t>
            </a:r>
            <a:r>
              <a:rPr lang="fr-FR" dirty="0" smtClean="0"/>
              <a:t>modéliser</a:t>
            </a:r>
            <a:r>
              <a:rPr lang="fr-FR" dirty="0"/>
              <a:t>, en particulier à l’aide d’outils logiciels ; </a:t>
            </a:r>
            <a:endParaRPr lang="fr-FR" dirty="0" smtClean="0">
              <a:effectLst/>
            </a:endParaRPr>
          </a:p>
          <a:p>
            <a:pPr lvl="1">
              <a:buFont typeface="Arial"/>
              <a:buChar char="•"/>
            </a:pPr>
            <a:r>
              <a:rPr lang="fr-FR" dirty="0" smtClean="0"/>
              <a:t>choisir </a:t>
            </a:r>
            <a:r>
              <a:rPr lang="fr-FR" dirty="0"/>
              <a:t>et appliquer des techniques de calcul ; </a:t>
            </a:r>
            <a:endParaRPr lang="fr-FR" dirty="0" smtClean="0">
              <a:effectLst/>
            </a:endParaRPr>
          </a:p>
          <a:p>
            <a:pPr lvl="1">
              <a:buFont typeface="Arial"/>
              <a:buChar char="•"/>
            </a:pPr>
            <a:r>
              <a:rPr lang="fr-FR" dirty="0" smtClean="0"/>
              <a:t>mettre </a:t>
            </a:r>
            <a:r>
              <a:rPr lang="fr-FR" dirty="0"/>
              <a:t>en œuvre des algorithmes </a:t>
            </a:r>
            <a:r>
              <a:rPr lang="fr-FR" dirty="0" smtClean="0"/>
              <a:t>(◊) ; </a:t>
            </a:r>
            <a:endParaRPr lang="fr-FR" dirty="0" smtClean="0">
              <a:effectLst/>
            </a:endParaRPr>
          </a:p>
          <a:p>
            <a:pPr lvl="1">
              <a:buFont typeface="Arial"/>
              <a:buChar char="•"/>
            </a:pPr>
            <a:r>
              <a:rPr lang="fr-FR" dirty="0"/>
              <a:t>r</a:t>
            </a:r>
            <a:r>
              <a:rPr lang="fr-FR" dirty="0" smtClean="0"/>
              <a:t>aisonner </a:t>
            </a:r>
            <a:r>
              <a:rPr lang="fr-FR" dirty="0"/>
              <a:t>et </a:t>
            </a:r>
            <a:r>
              <a:rPr lang="fr-FR" dirty="0" smtClean="0"/>
              <a:t>interpréter, </a:t>
            </a:r>
            <a:r>
              <a:rPr lang="fr-FR" dirty="0"/>
              <a:t>valider, exploiter des </a:t>
            </a:r>
            <a:r>
              <a:rPr lang="fr-FR" dirty="0" smtClean="0"/>
              <a:t>résultats </a:t>
            </a:r>
            <a:r>
              <a:rPr lang="fr-FR" dirty="0"/>
              <a:t>; </a:t>
            </a:r>
            <a:endParaRPr lang="fr-FR" dirty="0" smtClean="0">
              <a:effectLst/>
            </a:endParaRPr>
          </a:p>
          <a:p>
            <a:pPr lvl="1">
              <a:buFont typeface="Arial"/>
              <a:buChar char="•"/>
            </a:pPr>
            <a:r>
              <a:rPr lang="fr-FR" dirty="0" smtClean="0"/>
              <a:t>expliquer </a:t>
            </a:r>
            <a:r>
              <a:rPr lang="fr-FR" dirty="0"/>
              <a:t>oralement une </a:t>
            </a:r>
            <a:r>
              <a:rPr lang="fr-FR" dirty="0" smtClean="0"/>
              <a:t>démarche, </a:t>
            </a:r>
            <a:r>
              <a:rPr lang="fr-FR" dirty="0"/>
              <a:t>communiquer un </a:t>
            </a:r>
            <a:r>
              <a:rPr lang="fr-FR" dirty="0" smtClean="0"/>
              <a:t>résultat </a:t>
            </a:r>
            <a:r>
              <a:rPr lang="fr-FR" dirty="0"/>
              <a:t>par oral ou par </a:t>
            </a:r>
            <a:r>
              <a:rPr lang="fr-FR" dirty="0" smtClean="0"/>
              <a:t>écrit. </a:t>
            </a:r>
            <a:endParaRPr lang="fr-FR" dirty="0" smtClean="0">
              <a:effectLst/>
            </a:endParaRP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8060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fr-FR" dirty="0" smtClean="0"/>
              <a:t>« Un modèle </a:t>
            </a:r>
            <a:r>
              <a:rPr lang="fr-FR" dirty="0"/>
              <a:t>de calculatrice programmable, avec </a:t>
            </a:r>
            <a:r>
              <a:rPr lang="fr-FR" dirty="0" smtClean="0"/>
              <a:t>écran </a:t>
            </a:r>
            <a:r>
              <a:rPr lang="fr-FR" dirty="0"/>
              <a:t>graphique, comportant les fonctions statistiques à deux variables et </a:t>
            </a:r>
            <a:r>
              <a:rPr lang="fr-FR" dirty="0" smtClean="0"/>
              <a:t>l’accès </a:t>
            </a:r>
            <a:r>
              <a:rPr lang="fr-FR" dirty="0"/>
              <a:t>aux lois de </a:t>
            </a:r>
            <a:r>
              <a:rPr lang="fr-FR" dirty="0" smtClean="0"/>
              <a:t>probabilité́ </a:t>
            </a:r>
            <a:r>
              <a:rPr lang="fr-FR" dirty="0"/>
              <a:t>du programme du cycle terminal, permet de mettre en œuvre ces exigences</a:t>
            </a:r>
            <a:r>
              <a:rPr lang="fr-FR" dirty="0" smtClean="0"/>
              <a:t>. » </a:t>
            </a:r>
            <a:endParaRPr lang="fr-FR" dirty="0" smtClean="0">
              <a:effectLst/>
            </a:endParaRP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7118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En première : depuis la rentrée 2012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637548"/>
            <a:ext cx="8394995" cy="4525963"/>
          </a:xfrm>
        </p:spPr>
        <p:txBody>
          <a:bodyPr>
            <a:normAutofit fontScale="25000" lnSpcReduction="20000"/>
          </a:bodyPr>
          <a:lstStyle/>
          <a:p>
            <a:pPr>
              <a:buFontTx/>
              <a:buChar char="•"/>
            </a:pPr>
            <a:r>
              <a:rPr lang="fr-FR" sz="11200" dirty="0" smtClean="0"/>
              <a:t>Suites : </a:t>
            </a:r>
          </a:p>
          <a:p>
            <a:pPr>
              <a:buFontTx/>
              <a:buChar char="-"/>
            </a:pPr>
            <a:r>
              <a:rPr lang="fr-FR" sz="11200" dirty="0" smtClean="0"/>
              <a:t>différents modes de génération d’une suite, </a:t>
            </a:r>
          </a:p>
          <a:p>
            <a:pPr>
              <a:buFontTx/>
              <a:buChar char="-"/>
            </a:pPr>
            <a:r>
              <a:rPr lang="fr-FR" sz="11200" dirty="0" smtClean="0"/>
              <a:t>définition par récurrence des suites arithmétiques et géométriques ;</a:t>
            </a:r>
          </a:p>
          <a:p>
            <a:pPr>
              <a:buFontTx/>
              <a:buChar char="-"/>
            </a:pPr>
            <a:endParaRPr lang="fr-FR" sz="11200" dirty="0" smtClean="0"/>
          </a:p>
          <a:p>
            <a:pPr>
              <a:buFontTx/>
              <a:buChar char="•"/>
            </a:pPr>
            <a:r>
              <a:rPr lang="fr-FR" sz="11200" dirty="0" smtClean="0"/>
              <a:t>Fonctions :</a:t>
            </a:r>
          </a:p>
          <a:p>
            <a:pPr>
              <a:buFontTx/>
              <a:buChar char="-"/>
            </a:pPr>
            <a:r>
              <a:rPr lang="fr-FR" sz="11200" dirty="0" smtClean="0"/>
              <a:t>fonctions polynômes de degré deux, </a:t>
            </a:r>
          </a:p>
          <a:p>
            <a:pPr>
              <a:buFontTx/>
              <a:buChar char="-"/>
            </a:pPr>
            <a:r>
              <a:rPr lang="fr-FR" sz="11200" dirty="0"/>
              <a:t>d</a:t>
            </a:r>
            <a:r>
              <a:rPr lang="fr-FR" sz="11200" dirty="0" smtClean="0"/>
              <a:t>érivation des fonctions polynômes de degrés 2 ou 3,</a:t>
            </a:r>
          </a:p>
          <a:p>
            <a:pPr>
              <a:buFontTx/>
              <a:buChar char="-"/>
            </a:pPr>
            <a:r>
              <a:rPr lang="fr-FR" sz="11200" dirty="0" smtClean="0"/>
              <a:t>application à l’étude des variations de ces fonctions,</a:t>
            </a:r>
          </a:p>
          <a:p>
            <a:pPr>
              <a:buFontTx/>
              <a:buChar char="-"/>
            </a:pPr>
            <a:r>
              <a:rPr lang="fr-FR" sz="11200" dirty="0" smtClean="0"/>
              <a:t>nombre dérivé, tangentes ;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8560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statistique : pas de changement par rapport au programme de 2005 ;</a:t>
            </a:r>
          </a:p>
          <a:p>
            <a:r>
              <a:rPr lang="fr-FR" dirty="0" smtClean="0"/>
              <a:t>probabilités :</a:t>
            </a:r>
          </a:p>
          <a:p>
            <a:pPr>
              <a:buFontTx/>
              <a:buChar char="-"/>
            </a:pPr>
            <a:r>
              <a:rPr lang="fr-FR" dirty="0"/>
              <a:t>s</a:t>
            </a:r>
            <a:r>
              <a:rPr lang="fr-FR" dirty="0" smtClean="0"/>
              <a:t>chéma de Bernoulli,</a:t>
            </a:r>
          </a:p>
          <a:p>
            <a:pPr>
              <a:buFontTx/>
              <a:buChar char="-"/>
            </a:pPr>
            <a:r>
              <a:rPr lang="fr-FR" dirty="0" smtClean="0"/>
              <a:t>loi binomiale, </a:t>
            </a:r>
          </a:p>
          <a:p>
            <a:pPr>
              <a:buFontTx/>
              <a:buChar char="-"/>
            </a:pPr>
            <a:r>
              <a:rPr lang="fr-FR" dirty="0" smtClean="0"/>
              <a:t>Échantillonnage : intervalle de fluctuation et prise de décision ; </a:t>
            </a:r>
          </a:p>
          <a:p>
            <a:pPr marL="0" indent="0">
              <a:buNone/>
            </a:pPr>
            <a:r>
              <a:rPr lang="fr-FR" dirty="0" smtClean="0"/>
              <a:t>* Information chiffrée : pas de changement.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1137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Des ressources pour le lycée technologique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pPr>
              <a:lnSpc>
                <a:spcPct val="200000"/>
              </a:lnSpc>
            </a:pPr>
            <a:r>
              <a:rPr lang="fr-FR" dirty="0" smtClean="0"/>
              <a:t>Suites</a:t>
            </a:r>
          </a:p>
          <a:p>
            <a:pPr>
              <a:lnSpc>
                <a:spcPct val="200000"/>
              </a:lnSpc>
            </a:pPr>
            <a:r>
              <a:rPr lang="fr-FR" dirty="0" smtClean="0"/>
              <a:t>Dérivation</a:t>
            </a:r>
          </a:p>
          <a:p>
            <a:pPr>
              <a:lnSpc>
                <a:spcPct val="200000"/>
              </a:lnSpc>
            </a:pPr>
            <a:r>
              <a:rPr lang="fr-FR" dirty="0" smtClean="0"/>
              <a:t>Probabilités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5083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La terminale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b="1" dirty="0" smtClean="0"/>
              <a:t>Information chiffrée :</a:t>
            </a:r>
          </a:p>
          <a:p>
            <a:pPr>
              <a:buFontTx/>
              <a:buChar char="-"/>
            </a:pPr>
            <a:r>
              <a:rPr lang="fr-FR" dirty="0" smtClean="0"/>
              <a:t>les indices simples en base 100 : aucun changement, </a:t>
            </a:r>
          </a:p>
          <a:p>
            <a:pPr>
              <a:buFontTx/>
              <a:buChar char="-"/>
            </a:pPr>
            <a:r>
              <a:rPr lang="fr-FR" dirty="0" smtClean="0"/>
              <a:t>racine </a:t>
            </a:r>
            <a:r>
              <a:rPr lang="fr-FR" i="1" dirty="0" err="1" smtClean="0">
                <a:latin typeface="Times New Roman"/>
                <a:cs typeface="Times New Roman"/>
              </a:rPr>
              <a:t>n</a:t>
            </a:r>
            <a:r>
              <a:rPr lang="fr-FR" dirty="0" err="1" smtClean="0"/>
              <a:t>-ième</a:t>
            </a:r>
            <a:r>
              <a:rPr lang="fr-FR" smtClean="0"/>
              <a:t>, </a:t>
            </a:r>
            <a:r>
              <a:rPr lang="fr-FR" dirty="0" smtClean="0"/>
              <a:t>notation </a:t>
            </a:r>
            <a:r>
              <a:rPr lang="fr-FR" i="1" dirty="0" smtClean="0">
                <a:latin typeface="Times New Roman"/>
                <a:cs typeface="Times New Roman"/>
              </a:rPr>
              <a:t>a</a:t>
            </a:r>
            <a:r>
              <a:rPr lang="fr-FR" baseline="30000" dirty="0" smtClean="0"/>
              <a:t>1/</a:t>
            </a:r>
            <a:r>
              <a:rPr lang="fr-FR" i="1" baseline="30000" dirty="0" smtClean="0">
                <a:latin typeface="Times New Roman"/>
                <a:cs typeface="Times New Roman"/>
              </a:rPr>
              <a:t>n</a:t>
            </a:r>
            <a:r>
              <a:rPr lang="fr-FR" dirty="0" smtClean="0"/>
              <a:t> : sans lien avec la fonction exponentielle ;</a:t>
            </a:r>
          </a:p>
          <a:p>
            <a:pPr marL="0" indent="0">
              <a:buNone/>
            </a:pPr>
            <a:endParaRPr lang="fr-FR" dirty="0" smtClean="0"/>
          </a:p>
          <a:p>
            <a:pPr>
              <a:buFontTx/>
              <a:buChar char="•"/>
            </a:pPr>
            <a:r>
              <a:rPr lang="fr-FR" b="1" dirty="0" smtClean="0"/>
              <a:t>Suites arithmétiques et géométriques : </a:t>
            </a:r>
            <a:r>
              <a:rPr lang="fr-FR" dirty="0" smtClean="0"/>
              <a:t>expression du terme général et comparaison de suites ;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41245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08046"/>
            <a:ext cx="8229600" cy="4525963"/>
          </a:xfrm>
        </p:spPr>
        <p:txBody>
          <a:bodyPr/>
          <a:lstStyle/>
          <a:p>
            <a:r>
              <a:rPr lang="fr-FR" b="1" dirty="0" smtClean="0"/>
              <a:t>Dérivation :</a:t>
            </a:r>
            <a:r>
              <a:rPr lang="fr-FR" dirty="0" smtClean="0"/>
              <a:t> l’objectif est d’étendre l’étude de la dérivation au cas des fonctions polynômes ou rationnelles </a:t>
            </a:r>
          </a:p>
          <a:p>
            <a:pPr>
              <a:buFontTx/>
              <a:buChar char="-"/>
            </a:pPr>
            <a:r>
              <a:rPr lang="fr-FR" dirty="0" smtClean="0"/>
              <a:t>fonctions puissances </a:t>
            </a:r>
            <a:r>
              <a:rPr lang="fr-FR" i="1" dirty="0" err="1" smtClean="0">
                <a:latin typeface="Times New Roman"/>
                <a:cs typeface="Times New Roman"/>
              </a:rPr>
              <a:t>n</a:t>
            </a:r>
            <a:r>
              <a:rPr lang="fr-FR" dirty="0" err="1" smtClean="0"/>
              <a:t>-ièmes</a:t>
            </a:r>
            <a:r>
              <a:rPr lang="fr-FR" dirty="0" smtClean="0"/>
              <a:t>, </a:t>
            </a:r>
          </a:p>
          <a:p>
            <a:pPr>
              <a:buFontTx/>
              <a:buChar char="-"/>
            </a:pPr>
            <a:r>
              <a:rPr lang="fr-FR" dirty="0"/>
              <a:t>f</a:t>
            </a:r>
            <a:r>
              <a:rPr lang="fr-FR" dirty="0" smtClean="0"/>
              <a:t>onction inverse, </a:t>
            </a:r>
          </a:p>
          <a:p>
            <a:pPr>
              <a:buFontTx/>
              <a:buChar char="-"/>
            </a:pPr>
            <a:r>
              <a:rPr lang="fr-FR" dirty="0" smtClean="0"/>
              <a:t>opérations, </a:t>
            </a:r>
          </a:p>
          <a:p>
            <a:pPr>
              <a:buFontTx/>
              <a:buChar char="-"/>
            </a:pPr>
            <a:r>
              <a:rPr lang="fr-FR" dirty="0" smtClean="0"/>
              <a:t>application à l’étude des variations,</a:t>
            </a:r>
          </a:p>
          <a:p>
            <a:pPr>
              <a:buFontTx/>
              <a:buChar char="-"/>
            </a:pPr>
            <a:r>
              <a:rPr lang="fr-FR" dirty="0" smtClean="0"/>
              <a:t>tangente à une courbe ;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10859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14676"/>
            <a:ext cx="8229600" cy="4525963"/>
          </a:xfrm>
        </p:spPr>
        <p:txBody>
          <a:bodyPr/>
          <a:lstStyle/>
          <a:p>
            <a:r>
              <a:rPr lang="fr-FR" b="1" dirty="0" smtClean="0"/>
              <a:t>statistique à deux variables : </a:t>
            </a:r>
          </a:p>
          <a:p>
            <a:pPr>
              <a:buFontTx/>
              <a:buChar char="-"/>
            </a:pPr>
            <a:r>
              <a:rPr lang="fr-FR" dirty="0" smtClean="0"/>
              <a:t>nuage de points,</a:t>
            </a:r>
          </a:p>
          <a:p>
            <a:pPr>
              <a:buFontTx/>
              <a:buChar char="-"/>
            </a:pPr>
            <a:r>
              <a:rPr lang="fr-FR" dirty="0" smtClean="0"/>
              <a:t>ajustement affine réalisé graphiquement ou à la calculatrice ;</a:t>
            </a:r>
          </a:p>
          <a:p>
            <a:pPr>
              <a:buFontTx/>
              <a:buChar char="•"/>
            </a:pPr>
            <a:r>
              <a:rPr lang="fr-FR" b="1" dirty="0" smtClean="0"/>
              <a:t>probabilités :</a:t>
            </a:r>
            <a:r>
              <a:rPr lang="fr-FR" dirty="0" smtClean="0"/>
              <a:t> </a:t>
            </a:r>
          </a:p>
          <a:p>
            <a:pPr>
              <a:buFontTx/>
              <a:buChar char="-"/>
            </a:pPr>
            <a:r>
              <a:rPr lang="fr-FR" dirty="0" smtClean="0"/>
              <a:t>conditionnement par un événement de probabilité non nulle, arbre pondéré (construction, lecture),</a:t>
            </a:r>
          </a:p>
          <a:p>
            <a:pPr marL="0" indent="0">
              <a:buNone/>
            </a:pPr>
            <a:endParaRPr lang="fr-FR" dirty="0" smtClean="0"/>
          </a:p>
          <a:p>
            <a:pPr>
              <a:buFontTx/>
              <a:buChar char="-"/>
            </a:pPr>
            <a:endParaRPr lang="fr-FR" dirty="0" smtClean="0"/>
          </a:p>
          <a:p>
            <a:pPr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3806403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2163</TotalTime>
  <Words>813</Words>
  <Application>Microsoft Office PowerPoint</Application>
  <PresentationFormat>Affichage à l'écran (4:3)</PresentationFormat>
  <Paragraphs>120</Paragraphs>
  <Slides>11</Slides>
  <Notes>10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Objectif général</vt:lpstr>
      <vt:lpstr>Diversité de l’activité de l’élève</vt:lpstr>
      <vt:lpstr>Présentation PowerPoint</vt:lpstr>
      <vt:lpstr>En première : depuis la rentrée 2012</vt:lpstr>
      <vt:lpstr>Présentation PowerPoint</vt:lpstr>
      <vt:lpstr>Des ressources pour le lycée technologique</vt:lpstr>
      <vt:lpstr>La terminale</vt:lpstr>
      <vt:lpstr>Présentation PowerPoint</vt:lpstr>
      <vt:lpstr>Présentation PowerPoint</vt:lpstr>
      <vt:lpstr>Présentation PowerPoint</vt:lpstr>
      <vt:lpstr>Épreuve du baccalauréat BO n°1 - 5 janvier 2013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Yann Egly</dc:creator>
  <cp:lastModifiedBy>Evelyne ROUDNEFF</cp:lastModifiedBy>
  <cp:revision>39</cp:revision>
  <dcterms:created xsi:type="dcterms:W3CDTF">2013-09-04T12:40:50Z</dcterms:created>
  <dcterms:modified xsi:type="dcterms:W3CDTF">2013-09-09T16:26:19Z</dcterms:modified>
</cp:coreProperties>
</file>