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"/>
  </p:notesMasterIdLst>
  <p:sldIdLst>
    <p:sldId id="267" r:id="rId2"/>
    <p:sldId id="268" r:id="rId3"/>
    <p:sldId id="269" r:id="rId4"/>
    <p:sldId id="270" r:id="rId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12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D15068-6CF5-4EA3-B085-251A2AED02DC}" type="datetimeFigureOut">
              <a:rPr lang="fr-FR" smtClean="0"/>
              <a:t>11/01/2019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6A43C9-321B-4018-B35D-2524E52600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7451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61F676-E88F-4D94-9799-2EC1DB6300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E0B43DD-1F80-418F-B966-B272F51718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5456EA7-BBBF-45AF-8C27-C8010C09A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CF4EB-0CC2-4B01-B192-153CB83D5F24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11/01/2019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D1FCCCF-3087-48D8-985A-96B023DF4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A5F3905-D903-4BC7-91FC-F49431C93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60908-13DA-403C-BD0C-B46EAE41B42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290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D9D469-4141-4385-8DD8-FF0466CD1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A6D727B-4405-4A49-813E-129F2DD080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D8E707C-261F-475B-8CBB-E90A0BA2B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CF4EB-0CC2-4B01-B192-153CB83D5F24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11/01/2019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760AF56-9992-487E-BDC1-3DE29007F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708AE5F-4AC9-4EFF-A292-12C72C833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60908-13DA-403C-BD0C-B46EAE41B42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74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8BDDA95-2DEA-4D3A-8DA9-1B137FC8D0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BC65474-2392-4144-8108-BE9F5F7439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5474917-D576-4F8E-8CAD-26AE561C1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CF4EB-0CC2-4B01-B192-153CB83D5F24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11/01/2019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5701544-A769-4B68-A04F-54457810E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AC41ECC-4445-431A-9CC5-7C4D46FF2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60908-13DA-403C-BD0C-B46EAE41B42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167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F59E84-7059-4894-A9BE-CC10770B1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75BE9BF-B1C8-4A78-AEA2-4D1A715DC7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8051D8A-EC96-48AD-A893-2D81B2860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CF4EB-0CC2-4B01-B192-153CB83D5F24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11/01/2019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03653EB-5400-474F-A48C-EB2D0C512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34C0007-012E-4165-95F4-21343911D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60908-13DA-403C-BD0C-B46EAE41B42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429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BB9B10-90F7-4E82-ABB7-ED3444575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DD8B22F-11AF-4376-9E7A-DFEFA25024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200980D-EB54-4241-896A-FA62ECECF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CF4EB-0CC2-4B01-B192-153CB83D5F24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11/01/2019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E5CFF00-F312-4F55-85E2-7EB02E04A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ED3D05D-23BD-417F-AD84-71BC5BD63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60908-13DA-403C-BD0C-B46EAE41B42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495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A06206-D618-4A4F-A4B6-D08CE9CDD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BFDF029-1224-4B9E-A616-B48B025F74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4846B62-8F91-4C28-8E33-9F231D75E1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0547F3B-8863-401C-B75C-AB645BB35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CF4EB-0CC2-4B01-B192-153CB83D5F24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11/01/2019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50FBF8F-61C7-4488-991D-C4C88CE1C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55F85D1-F6EA-4E43-8E3F-797DA53B0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60908-13DA-403C-BD0C-B46EAE41B42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822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9B703A-47CB-44E1-AC48-CF219FC05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8021E69-FFDD-442D-9961-7BF89E4934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07A0474-3F7A-4856-8142-2A43738EF8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0C58D03-8DA0-464C-B31E-269D67DD6E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6184930-81CD-4C0A-8047-E8A92936C7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EFCCC24-4358-46A3-9C84-28E285CFD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CF4EB-0CC2-4B01-B192-153CB83D5F24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11/01/2019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9D4BDB5-CE85-452E-B743-4FA148D77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8C0AAA5-0F91-44D8-BDB0-4AA5AB16A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60908-13DA-403C-BD0C-B46EAE41B42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63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9A0B23-EA63-4938-90D5-037D26600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62F5B03-5AE0-4059-86E2-64D58FB6F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CF4EB-0CC2-4B01-B192-153CB83D5F24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11/01/2019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25F356B-1D99-464B-84A6-B36900C56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78E8965-B85D-40EB-84A3-6746DDB8C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60908-13DA-403C-BD0C-B46EAE41B42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302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0E65286-876A-48DC-B48F-A770B45BC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CF4EB-0CC2-4B01-B192-153CB83D5F24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11/01/2019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495F60A-12EA-4BC6-BE4E-50C5A35D9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9BE0F42-D2E1-44EA-A4C4-26C16D43C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60908-13DA-403C-BD0C-B46EAE41B42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102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1983AC-85A4-4690-8E7F-C51725EFE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74B5252-2481-4BE8-903B-BDC8366303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BFE02A9-A867-4D8B-8DE2-0DB96EB5D1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A2A4A1B-0CFA-4523-AA96-2D9A9E3BC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CF4EB-0CC2-4B01-B192-153CB83D5F24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11/01/2019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4881BFE-9CC2-4A49-A962-66262642B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D6B1505-A3FF-486D-81FD-DF74C08F3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60908-13DA-403C-BD0C-B46EAE41B42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611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D7AB85-A0EB-47AC-9A55-3936A3E2D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AF132539-971C-48AA-9BC3-4F64478E31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C05E16A-F979-4471-AE17-59C0A48D15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80976BD-1097-49A2-8126-3D45378AC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CF4EB-0CC2-4B01-B192-153CB83D5F24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11/01/2019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181E122-1BC3-4C1F-A319-FC5473C4E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946C076-4261-49D5-BEE1-8CA28EEF6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60908-13DA-403C-BD0C-B46EAE41B42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673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9316250-78D8-46AC-9C75-57576FEB1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F1D4387-7BE6-4CC9-8F01-27BDA271A6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04893E4-3B3C-4ACD-A2B5-8B1BF059CA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CF4EB-0CC2-4B01-B192-153CB83D5F24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11/01/2019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F76BE83-3C03-4A62-97FB-14B5B365DA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B5B2A41-0461-415D-97FD-B3B0776BB8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60908-13DA-403C-BD0C-B46EAE41B42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101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image" Target="../media/image11.png"/><Relationship Id="rId10" Type="http://schemas.openxmlformats.org/officeDocument/2006/relationships/image" Target="../media/image23.svg"/><Relationship Id="rId4" Type="http://schemas.openxmlformats.org/officeDocument/2006/relationships/image" Target="../media/image10.emf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B022CE-A840-4688-A571-1240B81131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C00000"/>
                </a:solidFill>
              </a:rPr>
              <a:t>Sciences Numériques et Technologie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D17FBC0-8E47-48C6-99B8-69676CC7C0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4172489"/>
            <a:ext cx="6858000" cy="1655762"/>
          </a:xfrm>
        </p:spPr>
        <p:txBody>
          <a:bodyPr/>
          <a:lstStyle/>
          <a:p>
            <a:r>
              <a:rPr lang="fr-FR" dirty="0"/>
              <a:t>Classe de seconde, enseignement commun</a:t>
            </a:r>
          </a:p>
        </p:txBody>
      </p:sp>
    </p:spTree>
    <p:extLst>
      <p:ext uri="{BB962C8B-B14F-4D97-AF65-F5344CB8AC3E}">
        <p14:creationId xmlns:p14="http://schemas.microsoft.com/office/powerpoint/2010/main" val="4156611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543545D-7AF9-4535-B657-47A6EC7A0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50" y="301860"/>
            <a:ext cx="7886700" cy="758359"/>
          </a:xfrm>
        </p:spPr>
        <p:txBody>
          <a:bodyPr/>
          <a:lstStyle/>
          <a:p>
            <a:r>
              <a:rPr lang="fr-FR" b="1" dirty="0">
                <a:solidFill>
                  <a:srgbClr val="C00000"/>
                </a:solidFill>
              </a:rPr>
              <a:t>Objectifs, principes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8A5F3B1-91F6-445B-B186-8572F2E5FE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253330"/>
            <a:ext cx="8640959" cy="5127997"/>
          </a:xfrm>
        </p:spPr>
        <p:txBody>
          <a:bodyPr>
            <a:normAutofit lnSpcReduction="10000"/>
          </a:bodyPr>
          <a:lstStyle/>
          <a:p>
            <a:pPr algn="just"/>
            <a:r>
              <a:rPr lang="fr-FR" dirty="0" smtClean="0"/>
              <a:t>L'objectif </a:t>
            </a:r>
            <a:r>
              <a:rPr lang="fr-FR" dirty="0"/>
              <a:t>est de permettre aux élèves d'appréhender les principaux concepts des sciences numériques et de comprendre le poids croissant du numérique et les enjeux qui en découlent</a:t>
            </a:r>
            <a:r>
              <a:rPr lang="fr-FR" dirty="0" smtClean="0"/>
              <a:t>. Chaque </a:t>
            </a:r>
            <a:r>
              <a:rPr lang="fr-FR" dirty="0"/>
              <a:t>discipline peut se saisir des problématiques liées au numérique et à son utilisation. Il n'y a donc pas de fléchage disciplinaire (</a:t>
            </a:r>
            <a:r>
              <a:rPr lang="fr-FR" b="1" dirty="0"/>
              <a:t>les enseignants de toutes les disciplines peuvent le prendre en charge</a:t>
            </a:r>
            <a:r>
              <a:rPr lang="fr-FR" dirty="0"/>
              <a:t>).</a:t>
            </a:r>
          </a:p>
          <a:p>
            <a:r>
              <a:rPr lang="fr-FR" dirty="0"/>
              <a:t>La pratique de la </a:t>
            </a:r>
            <a:r>
              <a:rPr lang="fr-FR" b="1" dirty="0"/>
              <a:t>programmation</a:t>
            </a:r>
            <a:r>
              <a:rPr lang="fr-FR" dirty="0"/>
              <a:t> s’effectue </a:t>
            </a:r>
            <a:r>
              <a:rPr lang="fr-FR" dirty="0" smtClean="0"/>
              <a:t>dans la continuité de l’enseignement dispensé en collège en mathématiques et en technologie à </a:t>
            </a:r>
            <a:r>
              <a:rPr lang="fr-FR" dirty="0"/>
              <a:t>travers les activités liées aux thèmes du </a:t>
            </a:r>
            <a:r>
              <a:rPr lang="fr-FR" dirty="0" smtClean="0"/>
              <a:t>programme.</a:t>
            </a:r>
          </a:p>
          <a:p>
            <a:r>
              <a:rPr lang="fr-FR" dirty="0" smtClean="0"/>
              <a:t>Cet enseignement doit donner lieu à un travail collaboratif </a:t>
            </a:r>
            <a:r>
              <a:rPr lang="fr-FR" smtClean="0"/>
              <a:t>inter disciplinaire.</a:t>
            </a:r>
            <a:endParaRPr lang="fr-FR" dirty="0" smtClean="0"/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39841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4FC028-4566-4FEA-B11D-FCF21BB82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61" y="122813"/>
            <a:ext cx="8464015" cy="587676"/>
          </a:xfrm>
        </p:spPr>
        <p:txBody>
          <a:bodyPr>
            <a:normAutofit fontScale="90000"/>
          </a:bodyPr>
          <a:lstStyle/>
          <a:p>
            <a:r>
              <a:rPr lang="fr-FR" dirty="0">
                <a:solidFill>
                  <a:srgbClr val="C00000"/>
                </a:solidFill>
              </a:rPr>
              <a:t>Les grands axes de contenu : 7 thèmes</a:t>
            </a:r>
          </a:p>
        </p:txBody>
      </p:sp>
      <p:sp>
        <p:nvSpPr>
          <p:cNvPr id="11" name="Hexagone 10">
            <a:extLst>
              <a:ext uri="{FF2B5EF4-FFF2-40B4-BE49-F238E27FC236}">
                <a16:creationId xmlns:a16="http://schemas.microsoft.com/office/drawing/2014/main" id="{85A17EBF-4144-4B98-A8F2-90D8EA8D5000}"/>
              </a:ext>
            </a:extLst>
          </p:cNvPr>
          <p:cNvSpPr/>
          <p:nvPr/>
        </p:nvSpPr>
        <p:spPr>
          <a:xfrm>
            <a:off x="3587297" y="2748175"/>
            <a:ext cx="1566000" cy="1692000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prstClr val="white"/>
                </a:solidFill>
              </a:rPr>
              <a:t>Internet</a:t>
            </a:r>
          </a:p>
        </p:txBody>
      </p:sp>
      <p:sp>
        <p:nvSpPr>
          <p:cNvPr id="12" name="Hexagone 11">
            <a:extLst>
              <a:ext uri="{FF2B5EF4-FFF2-40B4-BE49-F238E27FC236}">
                <a16:creationId xmlns:a16="http://schemas.microsoft.com/office/drawing/2014/main" id="{5A4ED764-ACE6-45D0-BA60-434274CA704D}"/>
              </a:ext>
            </a:extLst>
          </p:cNvPr>
          <p:cNvSpPr/>
          <p:nvPr/>
        </p:nvSpPr>
        <p:spPr>
          <a:xfrm>
            <a:off x="2226129" y="3693995"/>
            <a:ext cx="1566000" cy="1692000"/>
          </a:xfrm>
          <a:prstGeom prst="hexagon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prstClr val="white"/>
                </a:solidFill>
              </a:rPr>
              <a:t>Web</a:t>
            </a:r>
          </a:p>
        </p:txBody>
      </p:sp>
      <p:sp>
        <p:nvSpPr>
          <p:cNvPr id="13" name="Hexagone 12">
            <a:extLst>
              <a:ext uri="{FF2B5EF4-FFF2-40B4-BE49-F238E27FC236}">
                <a16:creationId xmlns:a16="http://schemas.microsoft.com/office/drawing/2014/main" id="{DCD6AA70-6099-42C4-A488-9EB9472B83FD}"/>
              </a:ext>
            </a:extLst>
          </p:cNvPr>
          <p:cNvSpPr/>
          <p:nvPr/>
        </p:nvSpPr>
        <p:spPr>
          <a:xfrm>
            <a:off x="2225345" y="1801269"/>
            <a:ext cx="1566000" cy="1692000"/>
          </a:xfrm>
          <a:prstGeom prst="hexago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prstClr val="white"/>
                </a:solidFill>
              </a:rPr>
              <a:t>Réseaux sociaux</a:t>
            </a:r>
          </a:p>
        </p:txBody>
      </p:sp>
      <p:sp>
        <p:nvSpPr>
          <p:cNvPr id="14" name="Hexagone 13">
            <a:extLst>
              <a:ext uri="{FF2B5EF4-FFF2-40B4-BE49-F238E27FC236}">
                <a16:creationId xmlns:a16="http://schemas.microsoft.com/office/drawing/2014/main" id="{0A1D0DE8-36BD-47B0-A594-4D7F6AEFD927}"/>
              </a:ext>
            </a:extLst>
          </p:cNvPr>
          <p:cNvSpPr/>
          <p:nvPr/>
        </p:nvSpPr>
        <p:spPr>
          <a:xfrm>
            <a:off x="4942195" y="1771471"/>
            <a:ext cx="1566000" cy="1692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prstClr val="white"/>
                </a:solidFill>
              </a:rPr>
              <a:t>Localisation, cartographie et mobilité</a:t>
            </a:r>
          </a:p>
        </p:txBody>
      </p:sp>
      <p:sp>
        <p:nvSpPr>
          <p:cNvPr id="15" name="Hexagone 14">
            <a:extLst>
              <a:ext uri="{FF2B5EF4-FFF2-40B4-BE49-F238E27FC236}">
                <a16:creationId xmlns:a16="http://schemas.microsoft.com/office/drawing/2014/main" id="{618038A2-559A-4565-96BF-AEA64967445A}"/>
              </a:ext>
            </a:extLst>
          </p:cNvPr>
          <p:cNvSpPr/>
          <p:nvPr/>
        </p:nvSpPr>
        <p:spPr>
          <a:xfrm>
            <a:off x="3491880" y="4635069"/>
            <a:ext cx="1661417" cy="1692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prstClr val="white"/>
                </a:solidFill>
              </a:rPr>
              <a:t>Photo numérique</a:t>
            </a:r>
          </a:p>
        </p:txBody>
      </p:sp>
      <p:sp>
        <p:nvSpPr>
          <p:cNvPr id="16" name="Hexagone 15">
            <a:extLst>
              <a:ext uri="{FF2B5EF4-FFF2-40B4-BE49-F238E27FC236}">
                <a16:creationId xmlns:a16="http://schemas.microsoft.com/office/drawing/2014/main" id="{137E6577-2704-4BB0-847F-17F4C9388C0C}"/>
              </a:ext>
            </a:extLst>
          </p:cNvPr>
          <p:cNvSpPr/>
          <p:nvPr/>
        </p:nvSpPr>
        <p:spPr>
          <a:xfrm>
            <a:off x="3491880" y="861281"/>
            <a:ext cx="1728192" cy="1692000"/>
          </a:xfrm>
          <a:prstGeom prst="hexago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prstClr val="white"/>
                </a:solidFill>
              </a:rPr>
              <a:t>Données structurées et leur traitement</a:t>
            </a:r>
          </a:p>
        </p:txBody>
      </p:sp>
      <p:sp>
        <p:nvSpPr>
          <p:cNvPr id="17" name="Hexagone 16">
            <a:extLst>
              <a:ext uri="{FF2B5EF4-FFF2-40B4-BE49-F238E27FC236}">
                <a16:creationId xmlns:a16="http://schemas.microsoft.com/office/drawing/2014/main" id="{F61D700E-04C0-4206-AD22-25D6ECBBFD37}"/>
              </a:ext>
            </a:extLst>
          </p:cNvPr>
          <p:cNvSpPr/>
          <p:nvPr/>
        </p:nvSpPr>
        <p:spPr>
          <a:xfrm>
            <a:off x="4942195" y="3658365"/>
            <a:ext cx="1566000" cy="1692000"/>
          </a:xfrm>
          <a:prstGeom prst="hexag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prstClr val="white"/>
                </a:solidFill>
              </a:rPr>
              <a:t>Informatique embarquée, objets connectés</a:t>
            </a:r>
          </a:p>
        </p:txBody>
      </p:sp>
      <p:sp>
        <p:nvSpPr>
          <p:cNvPr id="18" name="Bulle narrative : rectangle à coins arrondis 17">
            <a:extLst>
              <a:ext uri="{FF2B5EF4-FFF2-40B4-BE49-F238E27FC236}">
                <a16:creationId xmlns:a16="http://schemas.microsoft.com/office/drawing/2014/main" id="{CDD99483-AD50-488E-9B21-44451F1F43C9}"/>
              </a:ext>
            </a:extLst>
          </p:cNvPr>
          <p:cNvSpPr/>
          <p:nvPr/>
        </p:nvSpPr>
        <p:spPr>
          <a:xfrm>
            <a:off x="6151125" y="820556"/>
            <a:ext cx="2776814" cy="587677"/>
          </a:xfrm>
          <a:prstGeom prst="wedgeRoundRectCallout">
            <a:avLst>
              <a:gd name="adj1" fmla="val -84030"/>
              <a:gd name="adj2" fmla="val 93409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prstClr val="white"/>
                </a:solidFill>
              </a:rPr>
              <a:t>Formats, recherche, filtres, tri, cloud</a:t>
            </a:r>
          </a:p>
        </p:txBody>
      </p:sp>
      <p:sp>
        <p:nvSpPr>
          <p:cNvPr id="19" name="Bulle narrative : rectangle à coins arrondis 18">
            <a:extLst>
              <a:ext uri="{FF2B5EF4-FFF2-40B4-BE49-F238E27FC236}">
                <a16:creationId xmlns:a16="http://schemas.microsoft.com/office/drawing/2014/main" id="{184778F8-5DFC-481B-99C1-38D1D260E8A1}"/>
              </a:ext>
            </a:extLst>
          </p:cNvPr>
          <p:cNvSpPr/>
          <p:nvPr/>
        </p:nvSpPr>
        <p:spPr>
          <a:xfrm>
            <a:off x="6817659" y="2323635"/>
            <a:ext cx="2151526" cy="884820"/>
          </a:xfrm>
          <a:prstGeom prst="wedgeRoundRectCallout">
            <a:avLst>
              <a:gd name="adj1" fmla="val -61198"/>
              <a:gd name="adj2" fmla="val 188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prstClr val="white"/>
                </a:solidFill>
              </a:rPr>
              <a:t>Coordonnées GPS, cartes numériques, itinéraires</a:t>
            </a:r>
          </a:p>
        </p:txBody>
      </p:sp>
      <p:sp>
        <p:nvSpPr>
          <p:cNvPr id="20" name="Bulle narrative : rectangle à coins arrondis 19">
            <a:extLst>
              <a:ext uri="{FF2B5EF4-FFF2-40B4-BE49-F238E27FC236}">
                <a16:creationId xmlns:a16="http://schemas.microsoft.com/office/drawing/2014/main" id="{C0A9D73F-4FAE-482B-BB5E-8BAC55B96803}"/>
              </a:ext>
            </a:extLst>
          </p:cNvPr>
          <p:cNvSpPr/>
          <p:nvPr/>
        </p:nvSpPr>
        <p:spPr>
          <a:xfrm>
            <a:off x="6602502" y="5056529"/>
            <a:ext cx="2366683" cy="748735"/>
          </a:xfrm>
          <a:prstGeom prst="wedgeRoundRectCallout">
            <a:avLst>
              <a:gd name="adj1" fmla="val -52287"/>
              <a:gd name="adj2" fmla="val -138461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prstClr val="white"/>
                </a:solidFill>
              </a:rPr>
              <a:t>Capteurs, IHM, commande d’actionneurs</a:t>
            </a:r>
          </a:p>
        </p:txBody>
      </p:sp>
      <p:sp>
        <p:nvSpPr>
          <p:cNvPr id="21" name="Bulle narrative : rectangle à coins arrondis 20">
            <a:extLst>
              <a:ext uri="{FF2B5EF4-FFF2-40B4-BE49-F238E27FC236}">
                <a16:creationId xmlns:a16="http://schemas.microsoft.com/office/drawing/2014/main" id="{BCF37D5A-076A-42B5-896D-BF71152BBC35}"/>
              </a:ext>
            </a:extLst>
          </p:cNvPr>
          <p:cNvSpPr/>
          <p:nvPr/>
        </p:nvSpPr>
        <p:spPr>
          <a:xfrm>
            <a:off x="174818" y="4384340"/>
            <a:ext cx="1930179" cy="1208363"/>
          </a:xfrm>
          <a:prstGeom prst="wedgeRoundRectCallout">
            <a:avLst>
              <a:gd name="adj1" fmla="val 53914"/>
              <a:gd name="adj2" fmla="val -37101"/>
              <a:gd name="adj3" fmla="val 1666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prstClr val="white"/>
                </a:solidFill>
              </a:rPr>
              <a:t>Moteurs de recherche, HTTP, HTML et CSS, sécurité et notions juridiques</a:t>
            </a:r>
          </a:p>
        </p:txBody>
      </p:sp>
      <p:sp>
        <p:nvSpPr>
          <p:cNvPr id="22" name="Bulle narrative : rectangle à coins arrondis 21">
            <a:extLst>
              <a:ext uri="{FF2B5EF4-FFF2-40B4-BE49-F238E27FC236}">
                <a16:creationId xmlns:a16="http://schemas.microsoft.com/office/drawing/2014/main" id="{6E5CFE29-ACED-4A37-8A6E-2359DF783B91}"/>
              </a:ext>
            </a:extLst>
          </p:cNvPr>
          <p:cNvSpPr/>
          <p:nvPr/>
        </p:nvSpPr>
        <p:spPr>
          <a:xfrm>
            <a:off x="174818" y="3208455"/>
            <a:ext cx="2183662" cy="837607"/>
          </a:xfrm>
          <a:prstGeom prst="wedgeRoundRectCallout">
            <a:avLst>
              <a:gd name="adj1" fmla="val 103876"/>
              <a:gd name="adj2" fmla="val 14085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prstClr val="white"/>
                </a:solidFill>
              </a:rPr>
              <a:t>Adressage IP, DNS, trafic de données, réseaux pair-à-pair</a:t>
            </a:r>
          </a:p>
        </p:txBody>
      </p:sp>
      <p:sp>
        <p:nvSpPr>
          <p:cNvPr id="23" name="Bulle narrative : rectangle à coins arrondis 22">
            <a:extLst>
              <a:ext uri="{FF2B5EF4-FFF2-40B4-BE49-F238E27FC236}">
                <a16:creationId xmlns:a16="http://schemas.microsoft.com/office/drawing/2014/main" id="{679B8A28-7FB5-40EF-A9C3-54667A87CFF5}"/>
              </a:ext>
            </a:extLst>
          </p:cNvPr>
          <p:cNvSpPr/>
          <p:nvPr/>
        </p:nvSpPr>
        <p:spPr>
          <a:xfrm>
            <a:off x="216064" y="1006118"/>
            <a:ext cx="1878311" cy="1402326"/>
          </a:xfrm>
          <a:prstGeom prst="wedgeRoundRectCallout">
            <a:avLst>
              <a:gd name="adj1" fmla="val 54123"/>
              <a:gd name="adj2" fmla="val 65791"/>
              <a:gd name="adj3" fmla="val 166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prstClr val="white"/>
                </a:solidFill>
              </a:rPr>
              <a:t>Caractéristiques, notion de graphe, identité numérique et cyberviolence</a:t>
            </a:r>
          </a:p>
        </p:txBody>
      </p:sp>
      <p:sp>
        <p:nvSpPr>
          <p:cNvPr id="24" name="Bulle narrative : rectangle à coins arrondis 23">
            <a:extLst>
              <a:ext uri="{FF2B5EF4-FFF2-40B4-BE49-F238E27FC236}">
                <a16:creationId xmlns:a16="http://schemas.microsoft.com/office/drawing/2014/main" id="{A629463C-7893-4C60-80CA-DA937DA83794}"/>
              </a:ext>
            </a:extLst>
          </p:cNvPr>
          <p:cNvSpPr/>
          <p:nvPr/>
        </p:nvSpPr>
        <p:spPr>
          <a:xfrm>
            <a:off x="995082" y="5959629"/>
            <a:ext cx="2038146" cy="719950"/>
          </a:xfrm>
          <a:prstGeom prst="wedgeRoundRectCallout">
            <a:avLst>
              <a:gd name="adj1" fmla="val 73447"/>
              <a:gd name="adj2" fmla="val -123205"/>
              <a:gd name="adj3" fmla="val 16667"/>
            </a:avLst>
          </a:prstGeom>
        </p:spPr>
        <p:style>
          <a:lnRef idx="2">
            <a:schemeClr val="dk1">
              <a:shade val="50000"/>
            </a:schemeClr>
          </a:lnRef>
          <a:fillRef idx="1002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prstClr val="white"/>
                </a:solidFill>
              </a:rPr>
              <a:t>Pixels, métadonnées, résolution et traitement</a:t>
            </a:r>
          </a:p>
        </p:txBody>
      </p:sp>
      <p:pic>
        <p:nvPicPr>
          <p:cNvPr id="26" name="Graphique 25" descr="Appareil photo">
            <a:extLst>
              <a:ext uri="{FF2B5EF4-FFF2-40B4-BE49-F238E27FC236}">
                <a16:creationId xmlns:a16="http://schemas.microsoft.com/office/drawing/2014/main" id="{D11E6C20-9A01-4658-AEC7-7D9FA4C979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59413" y="4670707"/>
            <a:ext cx="412588" cy="550117"/>
          </a:xfrm>
          <a:prstGeom prst="rect">
            <a:avLst/>
          </a:prstGeom>
        </p:spPr>
      </p:pic>
      <p:pic>
        <p:nvPicPr>
          <p:cNvPr id="28" name="Graphique 27" descr="Robot">
            <a:extLst>
              <a:ext uri="{FF2B5EF4-FFF2-40B4-BE49-F238E27FC236}">
                <a16:creationId xmlns:a16="http://schemas.microsoft.com/office/drawing/2014/main" id="{ECFF8F27-607C-47B2-A557-F5AFF9EFA1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54906" y="4070778"/>
            <a:ext cx="470344" cy="627125"/>
          </a:xfrm>
          <a:prstGeom prst="rect">
            <a:avLst/>
          </a:prstGeom>
        </p:spPr>
      </p:pic>
      <p:pic>
        <p:nvPicPr>
          <p:cNvPr id="30" name="Graphique 29" descr="Réseau">
            <a:extLst>
              <a:ext uri="{FF2B5EF4-FFF2-40B4-BE49-F238E27FC236}">
                <a16:creationId xmlns:a16="http://schemas.microsoft.com/office/drawing/2014/main" id="{7DDC1A27-40D2-46D1-AEE7-7BC4A368812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969959" y="2789630"/>
            <a:ext cx="479530" cy="639373"/>
          </a:xfrm>
          <a:prstGeom prst="rect">
            <a:avLst/>
          </a:prstGeom>
        </p:spPr>
      </p:pic>
      <p:pic>
        <p:nvPicPr>
          <p:cNvPr id="34" name="Graphique 33" descr="Internet">
            <a:extLst>
              <a:ext uri="{FF2B5EF4-FFF2-40B4-BE49-F238E27FC236}">
                <a16:creationId xmlns:a16="http://schemas.microsoft.com/office/drawing/2014/main" id="{6BBFC78E-321D-4E98-8DB9-168046D4675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761513" y="3732500"/>
            <a:ext cx="470344" cy="627125"/>
          </a:xfrm>
          <a:prstGeom prst="rect">
            <a:avLst/>
          </a:prstGeom>
        </p:spPr>
      </p:pic>
      <p:pic>
        <p:nvPicPr>
          <p:cNvPr id="36" name="Graphique 35" descr="Carte avec repère">
            <a:extLst>
              <a:ext uri="{FF2B5EF4-FFF2-40B4-BE49-F238E27FC236}">
                <a16:creationId xmlns:a16="http://schemas.microsoft.com/office/drawing/2014/main" id="{7B810E2E-1578-431B-8FF6-9AC081539F3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725196" y="1707284"/>
            <a:ext cx="440758" cy="587677"/>
          </a:xfrm>
          <a:prstGeom prst="rect">
            <a:avLst/>
          </a:prstGeom>
        </p:spPr>
      </p:pic>
      <p:pic>
        <p:nvPicPr>
          <p:cNvPr id="38" name="Graphique 37" descr="Utilisateurs">
            <a:extLst>
              <a:ext uri="{FF2B5EF4-FFF2-40B4-BE49-F238E27FC236}">
                <a16:creationId xmlns:a16="http://schemas.microsoft.com/office/drawing/2014/main" id="{5DFCB492-7EBA-483D-8DCE-0F5A94327B1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817751" y="1802959"/>
            <a:ext cx="473264" cy="631018"/>
          </a:xfrm>
          <a:prstGeom prst="rect">
            <a:avLst/>
          </a:prstGeom>
        </p:spPr>
      </p:pic>
      <p:pic>
        <p:nvPicPr>
          <p:cNvPr id="40" name="Graphique 39" descr="Liste de vérification">
            <a:extLst>
              <a:ext uri="{FF2B5EF4-FFF2-40B4-BE49-F238E27FC236}">
                <a16:creationId xmlns:a16="http://schemas.microsoft.com/office/drawing/2014/main" id="{6D579FCD-E467-41D3-AFE9-3ACA033FA7A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784544" y="1204933"/>
            <a:ext cx="368753" cy="491671"/>
          </a:xfrm>
          <a:prstGeom prst="rect">
            <a:avLst/>
          </a:prstGeom>
        </p:spPr>
      </p:pic>
      <p:sp>
        <p:nvSpPr>
          <p:cNvPr id="41" name="ZoneTexte 40">
            <a:extLst>
              <a:ext uri="{FF2B5EF4-FFF2-40B4-BE49-F238E27FC236}">
                <a16:creationId xmlns:a16="http://schemas.microsoft.com/office/drawing/2014/main" id="{4A5A6E9D-C915-48DF-9D93-392B29066E61}"/>
              </a:ext>
            </a:extLst>
          </p:cNvPr>
          <p:cNvSpPr txBox="1"/>
          <p:nvPr/>
        </p:nvSpPr>
        <p:spPr>
          <a:xfrm>
            <a:off x="5842747" y="6033248"/>
            <a:ext cx="2837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prstClr val="black"/>
                </a:solidFill>
              </a:rPr>
              <a:t>Environ 4 semaines par thème</a:t>
            </a:r>
          </a:p>
        </p:txBody>
      </p:sp>
    </p:spTree>
    <p:extLst>
      <p:ext uri="{BB962C8B-B14F-4D97-AF65-F5344CB8AC3E}">
        <p14:creationId xmlns:p14="http://schemas.microsoft.com/office/powerpoint/2010/main" val="2991960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4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263A50-51EC-49ED-8D86-51DEBBF51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5" y="40675"/>
            <a:ext cx="8823396" cy="812825"/>
          </a:xfrm>
        </p:spPr>
        <p:txBody>
          <a:bodyPr>
            <a:normAutofit/>
          </a:bodyPr>
          <a:lstStyle/>
          <a:p>
            <a:r>
              <a:rPr lang="fr-FR" sz="3600" b="1" dirty="0"/>
              <a:t>Un exemple : </a:t>
            </a:r>
            <a:r>
              <a:rPr lang="fr-FR" sz="3600" b="1" dirty="0" smtClean="0"/>
              <a:t>géolocalisation </a:t>
            </a:r>
            <a:r>
              <a:rPr lang="fr-FR" sz="3600" b="1" dirty="0"/>
              <a:t>et métadonnées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6141EBE7-940B-4326-A24B-21C7E65046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504" y="893000"/>
            <a:ext cx="2063097" cy="1474334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5D2ED0FD-D25F-41E3-A10E-9D20FF09E03E}"/>
              </a:ext>
            </a:extLst>
          </p:cNvPr>
          <p:cNvSpPr txBox="1"/>
          <p:nvPr/>
        </p:nvSpPr>
        <p:spPr>
          <a:xfrm>
            <a:off x="2170601" y="910296"/>
            <a:ext cx="19880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prstClr val="black"/>
                </a:solidFill>
              </a:rPr>
              <a:t>Un ami vous envoie une photo par mail : « Devine où je suis ! »</a:t>
            </a:r>
          </a:p>
        </p:txBody>
      </p:sp>
      <p:sp>
        <p:nvSpPr>
          <p:cNvPr id="6" name="Flèche : bas 5">
            <a:extLst>
              <a:ext uri="{FF2B5EF4-FFF2-40B4-BE49-F238E27FC236}">
                <a16:creationId xmlns:a16="http://schemas.microsoft.com/office/drawing/2014/main" id="{E2303AEC-FBDF-425A-92A6-B5DF155EC42F}"/>
              </a:ext>
            </a:extLst>
          </p:cNvPr>
          <p:cNvSpPr/>
          <p:nvPr/>
        </p:nvSpPr>
        <p:spPr>
          <a:xfrm>
            <a:off x="397958" y="2716306"/>
            <a:ext cx="249754" cy="10500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A324313-7793-4CA9-B909-E316F0E24F9E}"/>
              </a:ext>
            </a:extLst>
          </p:cNvPr>
          <p:cNvSpPr txBox="1"/>
          <p:nvPr/>
        </p:nvSpPr>
        <p:spPr>
          <a:xfrm>
            <a:off x="724017" y="2590053"/>
            <a:ext cx="12583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prstClr val="black"/>
                </a:solidFill>
              </a:rPr>
              <a:t>Extraction des métadonnées de la photo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90D8AEA-31C3-4BFA-BCCA-AC18D32977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688" y="4141694"/>
            <a:ext cx="1258349" cy="1534790"/>
          </a:xfrm>
          <a:prstGeom prst="rect">
            <a:avLst/>
          </a:prstGeom>
        </p:spPr>
      </p:pic>
      <p:sp>
        <p:nvSpPr>
          <p:cNvPr id="9" name="Flèche : bas 8">
            <a:extLst>
              <a:ext uri="{FF2B5EF4-FFF2-40B4-BE49-F238E27FC236}">
                <a16:creationId xmlns:a16="http://schemas.microsoft.com/office/drawing/2014/main" id="{CA6EE21E-1649-49C1-AB92-7EB03DCE1D40}"/>
              </a:ext>
            </a:extLst>
          </p:cNvPr>
          <p:cNvSpPr/>
          <p:nvPr/>
        </p:nvSpPr>
        <p:spPr>
          <a:xfrm rot="16200000">
            <a:off x="2155685" y="5821470"/>
            <a:ext cx="248664" cy="8994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B565A058-4021-45E8-85DA-F9306C592B09}"/>
              </a:ext>
            </a:extLst>
          </p:cNvPr>
          <p:cNvSpPr txBox="1"/>
          <p:nvPr/>
        </p:nvSpPr>
        <p:spPr>
          <a:xfrm>
            <a:off x="3275856" y="6395542"/>
            <a:ext cx="2014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prstClr val="black"/>
                </a:solidFill>
              </a:rPr>
              <a:t>Coordonnées GPS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13038066-1A3F-4AF2-9D36-474016257A3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4344"/>
          <a:stretch/>
        </p:blipFill>
        <p:spPr>
          <a:xfrm>
            <a:off x="2977952" y="6153153"/>
            <a:ext cx="2695655" cy="248661"/>
          </a:xfrm>
          <a:prstGeom prst="rect">
            <a:avLst/>
          </a:prstGeom>
        </p:spPr>
      </p:pic>
      <p:sp>
        <p:nvSpPr>
          <p:cNvPr id="12" name="Flèche : bas 11">
            <a:extLst>
              <a:ext uri="{FF2B5EF4-FFF2-40B4-BE49-F238E27FC236}">
                <a16:creationId xmlns:a16="http://schemas.microsoft.com/office/drawing/2014/main" id="{52D7CAAB-65F2-41BF-8B00-10813DDC198D}"/>
              </a:ext>
            </a:extLst>
          </p:cNvPr>
          <p:cNvSpPr/>
          <p:nvPr/>
        </p:nvSpPr>
        <p:spPr>
          <a:xfrm rot="16200000">
            <a:off x="6265626" y="5892088"/>
            <a:ext cx="248661" cy="7582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952A0BF0-59AB-4312-BB45-7C45127A6B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2958" y="5640600"/>
            <a:ext cx="1885366" cy="833632"/>
          </a:xfrm>
          <a:prstGeom prst="rect">
            <a:avLst/>
          </a:prstGeom>
        </p:spPr>
      </p:pic>
      <p:sp>
        <p:nvSpPr>
          <p:cNvPr id="14" name="Flèche : bas 13">
            <a:extLst>
              <a:ext uri="{FF2B5EF4-FFF2-40B4-BE49-F238E27FC236}">
                <a16:creationId xmlns:a16="http://schemas.microsoft.com/office/drawing/2014/main" id="{59F762FB-CF4C-444A-A67A-A68AFEE43A5A}"/>
              </a:ext>
            </a:extLst>
          </p:cNvPr>
          <p:cNvSpPr/>
          <p:nvPr/>
        </p:nvSpPr>
        <p:spPr>
          <a:xfrm rot="10800000">
            <a:off x="7426967" y="3328717"/>
            <a:ext cx="173828" cy="174808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8DB722B6-4275-4D0A-AADC-BDA986B878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08305" y="1021121"/>
            <a:ext cx="1442110" cy="1914007"/>
          </a:xfrm>
          <a:prstGeom prst="rect">
            <a:avLst/>
          </a:prstGeom>
        </p:spPr>
      </p:pic>
      <p:sp>
        <p:nvSpPr>
          <p:cNvPr id="17" name="Flèche : bas 16">
            <a:extLst>
              <a:ext uri="{FF2B5EF4-FFF2-40B4-BE49-F238E27FC236}">
                <a16:creationId xmlns:a16="http://schemas.microsoft.com/office/drawing/2014/main" id="{9262F71C-AD8B-43C3-A0E8-EDD6A3BA6507}"/>
              </a:ext>
            </a:extLst>
          </p:cNvPr>
          <p:cNvSpPr/>
          <p:nvPr/>
        </p:nvSpPr>
        <p:spPr>
          <a:xfrm rot="5400000">
            <a:off x="5620231" y="164423"/>
            <a:ext cx="259714" cy="21889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8" name="Flèche : bas 17">
            <a:extLst>
              <a:ext uri="{FF2B5EF4-FFF2-40B4-BE49-F238E27FC236}">
                <a16:creationId xmlns:a16="http://schemas.microsoft.com/office/drawing/2014/main" id="{5C4E8E2B-7C68-463E-BDA5-D2FA20918B6E}"/>
              </a:ext>
            </a:extLst>
          </p:cNvPr>
          <p:cNvSpPr/>
          <p:nvPr/>
        </p:nvSpPr>
        <p:spPr>
          <a:xfrm>
            <a:off x="2348202" y="2180514"/>
            <a:ext cx="174763" cy="9233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714BA4DC-09B3-4CF7-8462-7948072B535D}"/>
              </a:ext>
            </a:extLst>
          </p:cNvPr>
          <p:cNvSpPr txBox="1"/>
          <p:nvPr/>
        </p:nvSpPr>
        <p:spPr>
          <a:xfrm>
            <a:off x="2667605" y="2167421"/>
            <a:ext cx="19880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prstClr val="black"/>
                </a:solidFill>
              </a:rPr>
              <a:t>… mais aussi la date, l’heure, la marque et le modèle du smartphone, …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564270A8-F46B-42E2-8EFC-9B6BB5B520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67792" y="3520635"/>
            <a:ext cx="2108407" cy="1011308"/>
          </a:xfrm>
          <a:prstGeom prst="rect">
            <a:avLst/>
          </a:prstGeom>
        </p:spPr>
      </p:pic>
      <p:sp>
        <p:nvSpPr>
          <p:cNvPr id="22" name="Flèche : bas 21">
            <a:extLst>
              <a:ext uri="{FF2B5EF4-FFF2-40B4-BE49-F238E27FC236}">
                <a16:creationId xmlns:a16="http://schemas.microsoft.com/office/drawing/2014/main" id="{BF544A3B-BBE1-419C-9272-2DF957CC762B}"/>
              </a:ext>
            </a:extLst>
          </p:cNvPr>
          <p:cNvSpPr/>
          <p:nvPr/>
        </p:nvSpPr>
        <p:spPr>
          <a:xfrm rot="16200000">
            <a:off x="4034287" y="3523495"/>
            <a:ext cx="248660" cy="9940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33ADB0E5-158B-4495-AC41-5892A454C1E1}"/>
              </a:ext>
            </a:extLst>
          </p:cNvPr>
          <p:cNvSpPr txBox="1"/>
          <p:nvPr/>
        </p:nvSpPr>
        <p:spPr>
          <a:xfrm>
            <a:off x="4845850" y="1454224"/>
            <a:ext cx="1923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prstClr val="black"/>
                </a:solidFill>
              </a:rPr>
              <a:t>On trouve la position exacte de notre ami …</a:t>
            </a:r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AC0B298F-4615-4C44-AE85-4C4282D53D4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30276" y="3573258"/>
            <a:ext cx="1677492" cy="1653998"/>
          </a:xfrm>
          <a:prstGeom prst="rect">
            <a:avLst/>
          </a:prstGeom>
        </p:spPr>
      </p:pic>
      <p:sp>
        <p:nvSpPr>
          <p:cNvPr id="29" name="ZoneTexte 28">
            <a:extLst>
              <a:ext uri="{FF2B5EF4-FFF2-40B4-BE49-F238E27FC236}">
                <a16:creationId xmlns:a16="http://schemas.microsoft.com/office/drawing/2014/main" id="{30B47470-6BAE-45F1-A629-C64DECCF0DE5}"/>
              </a:ext>
            </a:extLst>
          </p:cNvPr>
          <p:cNvSpPr txBox="1"/>
          <p:nvPr/>
        </p:nvSpPr>
        <p:spPr>
          <a:xfrm>
            <a:off x="375486" y="5755884"/>
            <a:ext cx="13974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prstClr val="black"/>
                </a:solidFill>
              </a:rPr>
              <a:t>A l’aide d’un programme en Python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DCDE8D66-D8D7-4756-866E-B8C858A89F06}"/>
              </a:ext>
            </a:extLst>
          </p:cNvPr>
          <p:cNvSpPr txBox="1"/>
          <p:nvPr/>
        </p:nvSpPr>
        <p:spPr>
          <a:xfrm>
            <a:off x="7668344" y="3471864"/>
            <a:ext cx="126255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prstClr val="black"/>
                </a:solidFill>
              </a:rPr>
              <a:t>Situer sur une carte numérique la position récupérée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E76D0A59-FCF1-4E15-BD31-693F6EB977A1}"/>
              </a:ext>
            </a:extLst>
          </p:cNvPr>
          <p:cNvSpPr txBox="1"/>
          <p:nvPr/>
        </p:nvSpPr>
        <p:spPr>
          <a:xfrm>
            <a:off x="5673607" y="5201485"/>
            <a:ext cx="16346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prstClr val="black"/>
                </a:solidFill>
              </a:rPr>
              <a:t>Principe de la géolocalisation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683016B1-653D-4DDA-AD4C-5CFF2DC8BADE}"/>
              </a:ext>
            </a:extLst>
          </p:cNvPr>
          <p:cNvSpPr txBox="1"/>
          <p:nvPr/>
        </p:nvSpPr>
        <p:spPr>
          <a:xfrm>
            <a:off x="3661613" y="4141695"/>
            <a:ext cx="12583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prstClr val="black"/>
                </a:solidFill>
              </a:rPr>
              <a:t>Que vais-je faire de ces informations ?</a:t>
            </a:r>
          </a:p>
        </p:txBody>
      </p: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33D32A22-5EB2-4925-AF32-03B925F1292C}"/>
              </a:ext>
            </a:extLst>
          </p:cNvPr>
          <p:cNvGrpSpPr/>
          <p:nvPr/>
        </p:nvGrpSpPr>
        <p:grpSpPr>
          <a:xfrm>
            <a:off x="7983226" y="1154481"/>
            <a:ext cx="472748" cy="699796"/>
            <a:chOff x="10644300" y="1154481"/>
            <a:chExt cx="630331" cy="699796"/>
          </a:xfrm>
        </p:grpSpPr>
        <p:pic>
          <p:nvPicPr>
            <p:cNvPr id="24" name="Graphique 23" descr="Eau">
              <a:extLst>
                <a:ext uri="{FF2B5EF4-FFF2-40B4-BE49-F238E27FC236}">
                  <a16:creationId xmlns:a16="http://schemas.microsoft.com/office/drawing/2014/main" id="{711DB9F9-5B3D-4A44-92C1-3EB7B382190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 rot="10800000">
              <a:off x="10644300" y="1154481"/>
              <a:ext cx="630331" cy="699796"/>
            </a:xfrm>
            <a:prstGeom prst="rect">
              <a:avLst/>
            </a:prstGeom>
          </p:spPr>
        </p:pic>
        <p:sp>
          <p:nvSpPr>
            <p:cNvPr id="33" name="Ellipse 32">
              <a:extLst>
                <a:ext uri="{FF2B5EF4-FFF2-40B4-BE49-F238E27FC236}">
                  <a16:creationId xmlns:a16="http://schemas.microsoft.com/office/drawing/2014/main" id="{D0A677D1-50FC-48BA-9BE7-F7F6CBDB2AD5}"/>
                </a:ext>
              </a:extLst>
            </p:cNvPr>
            <p:cNvSpPr/>
            <p:nvPr/>
          </p:nvSpPr>
          <p:spPr>
            <a:xfrm>
              <a:off x="10874187" y="1343921"/>
              <a:ext cx="162000" cy="1620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</p:grpSp>
      <p:sp>
        <p:nvSpPr>
          <p:cNvPr id="35" name="ZoneTexte 34">
            <a:extLst>
              <a:ext uri="{FF2B5EF4-FFF2-40B4-BE49-F238E27FC236}">
                <a16:creationId xmlns:a16="http://schemas.microsoft.com/office/drawing/2014/main" id="{05102E07-431B-4403-B1F9-D324C4D39164}"/>
              </a:ext>
            </a:extLst>
          </p:cNvPr>
          <p:cNvSpPr txBox="1"/>
          <p:nvPr/>
        </p:nvSpPr>
        <p:spPr>
          <a:xfrm>
            <a:off x="5487923" y="4573095"/>
            <a:ext cx="1688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prstClr val="black"/>
                </a:solidFill>
              </a:rPr>
              <a:t>Cyberviolence</a:t>
            </a:r>
          </a:p>
        </p:txBody>
      </p:sp>
    </p:spTree>
    <p:extLst>
      <p:ext uri="{BB962C8B-B14F-4D97-AF65-F5344CB8AC3E}">
        <p14:creationId xmlns:p14="http://schemas.microsoft.com/office/powerpoint/2010/main" val="2224950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9" grpId="0" animBg="1"/>
      <p:bldP spid="10" grpId="0"/>
      <p:bldP spid="12" grpId="0" animBg="1"/>
      <p:bldP spid="14" grpId="0" animBg="1"/>
      <p:bldP spid="17" grpId="0" animBg="1"/>
      <p:bldP spid="18" grpId="0" animBg="1"/>
      <p:bldP spid="19" grpId="0"/>
      <p:bldP spid="22" grpId="0" animBg="1"/>
      <p:bldP spid="25" grpId="0"/>
      <p:bldP spid="29" grpId="0"/>
      <p:bldP spid="30" grpId="0"/>
      <p:bldP spid="31" grpId="0"/>
      <p:bldP spid="32" grpId="0"/>
      <p:bldP spid="35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159</TotalTime>
  <Words>292</Words>
  <Application>Microsoft Office PowerPoint</Application>
  <PresentationFormat>Affichage à l'écran (4:3)</PresentationFormat>
  <Paragraphs>33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Thème Office</vt:lpstr>
      <vt:lpstr>Sciences Numériques et Technologie</vt:lpstr>
      <vt:lpstr>Objectifs, principes</vt:lpstr>
      <vt:lpstr>Les grands axes de contenu : 7 thèmes</vt:lpstr>
      <vt:lpstr>Un exemple : géolocalisation et métadonnées</vt:lpstr>
    </vt:vector>
  </TitlesOfParts>
  <Company>DSI-Rectorat de Versailles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Enseignement spécialité mathématiques</dc:title>
  <dc:creator>Evelyne Roudneff</dc:creator>
  <cp:lastModifiedBy>Michel Vignolles</cp:lastModifiedBy>
  <cp:revision>19</cp:revision>
  <dcterms:created xsi:type="dcterms:W3CDTF">2019-01-03T14:05:05Z</dcterms:created>
  <dcterms:modified xsi:type="dcterms:W3CDTF">2019-01-11T10:04:36Z</dcterms:modified>
</cp:coreProperties>
</file>