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4" r:id="rId3"/>
    <p:sldId id="265" r:id="rId4"/>
    <p:sldId id="257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0A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75" autoAdjust="0"/>
  </p:normalViewPr>
  <p:slideViewPr>
    <p:cSldViewPr>
      <p:cViewPr varScale="1">
        <p:scale>
          <a:sx n="63" d="100"/>
          <a:sy n="6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5C1C9-5B81-43CA-99A9-751E89A5B71E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D8E10-2D81-4CD8-AFAA-647A589E37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Cette diapositive d’introduction reprend le début de deux paragraphes du programme de 1</a:t>
            </a:r>
            <a:r>
              <a:rPr lang="fr-FR" baseline="30000" dirty="0" smtClean="0"/>
              <a:t>ère</a:t>
            </a:r>
            <a:r>
              <a:rPr lang="fr-FR" baseline="0" dirty="0" smtClean="0"/>
              <a:t> S. Ces débuts sont presque identiques à ceux des paragraphes correspondants en STI2D/STL. Il manque naturellement la description du type de problèmes qu’on souhaite résoudre avec la statistique et les probabilités.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D8E10-2D81-4CD8-AFAA-647A589E37E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9BDD3-9FBE-45B1-BDD8-CEE5DB996B8A}" type="datetimeFigureOut">
              <a:rPr lang="fr-FR" smtClean="0"/>
              <a:pPr/>
              <a:t>24/02/2011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F6F0F-A279-4122-ADB7-35DCA79AE2F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12167"/>
          </a:xfrm>
        </p:spPr>
        <p:txBody>
          <a:bodyPr>
            <a:normAutofit/>
          </a:bodyPr>
          <a:lstStyle/>
          <a:p>
            <a:r>
              <a:rPr lang="fr-FR" sz="5400" dirty="0" smtClean="0">
                <a:solidFill>
                  <a:srgbClr val="C00000"/>
                </a:solidFill>
              </a:rPr>
              <a:t>Résolution de problèmes</a:t>
            </a:r>
            <a:endParaRPr lang="fr-FR" sz="5400" dirty="0">
              <a:solidFill>
                <a:srgbClr val="C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568952" cy="468052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dirty="0" smtClean="0">
                <a:solidFill>
                  <a:srgbClr val="C00000"/>
                </a:solidFill>
              </a:rPr>
              <a:t>Analyse :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1"/>
                </a:solidFill>
              </a:rPr>
              <a:t>«</a:t>
            </a:r>
            <a:r>
              <a:rPr lang="fr-FR" dirty="0" smtClean="0"/>
              <a:t> </a:t>
            </a:r>
            <a:r>
              <a:rPr lang="fr-FR" dirty="0" smtClean="0">
                <a:solidFill>
                  <a:schemeClr val="tx1"/>
                </a:solidFill>
              </a:rPr>
              <a:t>Le </a:t>
            </a:r>
            <a:r>
              <a:rPr lang="fr-FR" dirty="0">
                <a:solidFill>
                  <a:schemeClr val="tx1"/>
                </a:solidFill>
              </a:rPr>
              <a:t>programme s’inscrit, comme celui de la classe de seconde, dans le cadre de la résolution de problèmes. Les situations proposées répondent à des problématiques clairement identifiées d’origine purement mathématique ou en lien avec d’autres disciplines</a:t>
            </a:r>
            <a:r>
              <a:rPr lang="fr-FR" dirty="0" smtClean="0">
                <a:solidFill>
                  <a:schemeClr val="tx1"/>
                </a:solidFill>
              </a:rPr>
              <a:t>. » </a:t>
            </a:r>
          </a:p>
          <a:p>
            <a:pPr algn="l"/>
            <a:endParaRPr lang="fr-FR" dirty="0" smtClean="0"/>
          </a:p>
          <a:p>
            <a:pPr algn="l"/>
            <a:r>
              <a:rPr lang="fr-FR" dirty="0" smtClean="0">
                <a:solidFill>
                  <a:srgbClr val="C00000"/>
                </a:solidFill>
              </a:rPr>
              <a:t>Géométrie : </a:t>
            </a:r>
            <a:r>
              <a:rPr lang="fr-FR" dirty="0" smtClean="0">
                <a:solidFill>
                  <a:schemeClr val="tx1"/>
                </a:solidFill>
              </a:rPr>
              <a:t>«</a:t>
            </a:r>
            <a:r>
              <a:rPr lang="fr-FR" dirty="0" smtClean="0">
                <a:solidFill>
                  <a:srgbClr val="C00000"/>
                </a:solidFill>
              </a:rPr>
              <a:t> </a:t>
            </a:r>
            <a:r>
              <a:rPr lang="fr-FR" dirty="0" smtClean="0">
                <a:solidFill>
                  <a:schemeClr val="tx1"/>
                </a:solidFill>
              </a:rPr>
              <a:t>L’objectif </a:t>
            </a:r>
            <a:r>
              <a:rPr lang="fr-FR" dirty="0">
                <a:solidFill>
                  <a:schemeClr val="tx1"/>
                </a:solidFill>
              </a:rPr>
              <a:t>est de renforcer la capacité des élèves à étudier des problèmes dont la résolution repose sur des calculs de distances et d’angles, la démonstration d’alignement, de parallélisme ou d’orthogonalité</a:t>
            </a:r>
            <a:r>
              <a:rPr lang="fr-FR" dirty="0" smtClean="0">
                <a:solidFill>
                  <a:schemeClr val="tx1"/>
                </a:solidFill>
              </a:rPr>
              <a:t>. »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dirty="0" smtClean="0">
                <a:solidFill>
                  <a:srgbClr val="C00000"/>
                </a:solidFill>
              </a:rPr>
              <a:t>Dans quel cadre?</a:t>
            </a:r>
            <a:endParaRPr lang="fr-FR" sz="6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Outre l’apport de nouvelles connaissances, le programme vise le développement des compétences suivantes :</a:t>
            </a:r>
          </a:p>
          <a:p>
            <a:pPr marL="0" indent="0">
              <a:buNone/>
            </a:pPr>
            <a:r>
              <a:rPr lang="fr-FR" dirty="0" smtClean="0"/>
              <a:t>- mettre en œuvre une recherche de façon autonome ; </a:t>
            </a:r>
          </a:p>
          <a:p>
            <a:pPr>
              <a:buNone/>
            </a:pPr>
            <a:r>
              <a:rPr lang="fr-FR" dirty="0" smtClean="0"/>
              <a:t>- mener des raisonnements ; </a:t>
            </a:r>
          </a:p>
          <a:p>
            <a:pPr>
              <a:buNone/>
            </a:pPr>
            <a:r>
              <a:rPr lang="fr-FR" dirty="0" smtClean="0"/>
              <a:t>- avoir une attitude critique vis-à-vis des résultats obtenus ; </a:t>
            </a:r>
          </a:p>
          <a:p>
            <a:pPr>
              <a:buNone/>
            </a:pPr>
            <a:r>
              <a:rPr lang="fr-FR" dirty="0" smtClean="0"/>
              <a:t>- communiquer à l’écrit et à l’oral.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 smtClean="0">
                <a:solidFill>
                  <a:srgbClr val="C00000"/>
                </a:solidFill>
              </a:rPr>
              <a:t>Quels problèmes ? Quand ?</a:t>
            </a:r>
            <a:endParaRPr lang="fr-FR" sz="54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000" dirty="0" smtClean="0"/>
              <a:t>Il ne faut pas confondre problèmes et « exos ». Les problèmes dont il s’agit, sans être l’origine de développements théoriques, justifient la création de certains outils. Ils en illustrent également la pertinence</a:t>
            </a:r>
          </a:p>
          <a:p>
            <a:pPr marL="0" indent="0">
              <a:buNone/>
            </a:pPr>
            <a:r>
              <a:rPr lang="fr-FR" sz="4000" dirty="0" smtClean="0"/>
              <a:t>Les problèmes proposés ne sont pas des exercices d’application.</a:t>
            </a:r>
            <a:endParaRPr lang="fr-FR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800" dirty="0" smtClean="0">
                <a:solidFill>
                  <a:srgbClr val="C00000"/>
                </a:solidFill>
              </a:rPr>
              <a:t>Quelques classes de problèmes (1)</a:t>
            </a:r>
            <a:endParaRPr lang="fr-FR" sz="4800" dirty="0">
              <a:solidFill>
                <a:srgbClr val="C00000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50825" y="1341439"/>
          <a:ext cx="8642350" cy="5258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1175"/>
                <a:gridCol w="4321175"/>
              </a:tblGrid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Problèmes de nombres et de calculs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056567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>
                          <a:solidFill>
                            <a:schemeClr val="tx1"/>
                          </a:solidFill>
                        </a:rPr>
                        <a:t> Ecriture des nombres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>
                          <a:solidFill>
                            <a:schemeClr val="tx1"/>
                          </a:solidFill>
                        </a:rPr>
                        <a:t> Les nombres entiers :</a:t>
                      </a:r>
                      <a:r>
                        <a:rPr lang="fr-FR" sz="2200" baseline="0" dirty="0" smtClean="0">
                          <a:solidFill>
                            <a:schemeClr val="tx1"/>
                          </a:solidFill>
                        </a:rPr>
                        <a:t> multiples et diviseurs. Problèmes de </a:t>
                      </a:r>
                      <a:r>
                        <a:rPr lang="fr-FR" sz="2200" baseline="0" smtClean="0">
                          <a:solidFill>
                            <a:schemeClr val="tx1"/>
                          </a:solidFill>
                        </a:rPr>
                        <a:t>partage.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smtClean="0">
                          <a:solidFill>
                            <a:schemeClr val="tx1"/>
                          </a:solidFill>
                        </a:rPr>
                        <a:t> Optimisation </a:t>
                      </a:r>
                      <a:r>
                        <a:rPr lang="fr-FR" sz="2200" baseline="0" dirty="0" smtClean="0">
                          <a:solidFill>
                            <a:schemeClr val="tx1"/>
                          </a:solidFill>
                        </a:rPr>
                        <a:t>en nombres entiers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>
                          <a:solidFill>
                            <a:schemeClr val="tx1"/>
                          </a:solidFill>
                        </a:rPr>
                        <a:t> Equations en nombres entiers</a:t>
                      </a:r>
                      <a:endParaRPr lang="fr-FR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Organisation des calculs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Résolutions d’équations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</a:t>
                      </a:r>
                      <a:r>
                        <a:rPr lang="fr-FR" sz="2200" smtClean="0"/>
                        <a:t>Ecriture et déchiffrement des </a:t>
                      </a:r>
                      <a:r>
                        <a:rPr lang="fr-FR" sz="2200" dirty="0" smtClean="0"/>
                        <a:t>algorithmes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smtClean="0"/>
                        <a:t> Finitude </a:t>
                      </a:r>
                      <a:r>
                        <a:rPr lang="fr-FR" sz="2200" baseline="0" smtClean="0"/>
                        <a:t>des </a:t>
                      </a:r>
                      <a:r>
                        <a:rPr lang="fr-FR" sz="2200" baseline="0" dirty="0" smtClean="0"/>
                        <a:t>algorithmes</a:t>
                      </a:r>
                    </a:p>
                    <a:p>
                      <a:pPr>
                        <a:buFontTx/>
                        <a:buNone/>
                      </a:pP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Problèmes d’évaluation numérique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875515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Arrondi et troncature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Valeurs approchées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200" baseline="0" dirty="0" smtClean="0"/>
                        <a:t> Ecriture des nombres en machine : la norme IEEE 754, approximation par des nombres-machine</a:t>
                      </a:r>
                      <a:r>
                        <a:rPr lang="fr-FR" sz="2200" dirty="0" smtClean="0"/>
                        <a:t> 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fr-FR" sz="2200" dirty="0" smtClean="0"/>
                        <a:t>- Problèmes d’encadrement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Approximation des fonctions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Utilisation des lignes trigonométriques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800" dirty="0" smtClean="0">
                <a:solidFill>
                  <a:srgbClr val="C00000"/>
                </a:solidFill>
              </a:rPr>
              <a:t>Quelques classes de problèmes (2)</a:t>
            </a:r>
            <a:endParaRPr lang="fr-FR" sz="4800" dirty="0">
              <a:solidFill>
                <a:srgbClr val="C00000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50825" y="1341439"/>
          <a:ext cx="8642350" cy="5258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1175"/>
                <a:gridCol w="4321175"/>
              </a:tblGrid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Description de phénomènes évolutifs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056567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200" spc="-4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r>
                        <a:rPr lang="fr-FR" sz="2200" spc="-40" baseline="0" dirty="0" smtClean="0">
                          <a:solidFill>
                            <a:schemeClr val="tx1"/>
                          </a:solidFill>
                        </a:rPr>
                        <a:t> et écriture des fonctions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>
                          <a:solidFill>
                            <a:schemeClr val="tx1"/>
                          </a:solidFill>
                        </a:rPr>
                        <a:t> Détermination du sens de variation d’une fonction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200" dirty="0" smtClean="0"/>
                        <a:t> Représentation des fonctions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200" dirty="0" smtClean="0"/>
                        <a:t> Equations fonctionnelles</a:t>
                      </a:r>
                      <a:endParaRPr lang="fr-FR" sz="2200" baseline="0" dirty="0" smtClean="0"/>
                    </a:p>
                    <a:p>
                      <a:pPr>
                        <a:buFontTx/>
                        <a:buChar char="-"/>
                      </a:pPr>
                      <a:endParaRPr lang="fr-FR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Représentation d’un phénomène par une suite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Calculer le terme de rang donné d’une suite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Majoration, minoration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Problèmes optimisation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875515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Recherche d’un extremum d’une fonction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fr-FR" sz="2200" dirty="0" smtClean="0"/>
                        <a:t>- Optimisation en géométrie : problèmes de minimisation de distance, problèmes d’alignement 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800" dirty="0" smtClean="0">
                <a:solidFill>
                  <a:srgbClr val="C00000"/>
                </a:solidFill>
              </a:rPr>
              <a:t>Quelques classes de problèmes (3)</a:t>
            </a:r>
            <a:endParaRPr lang="fr-FR" sz="4800" dirty="0">
              <a:solidFill>
                <a:srgbClr val="C00000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50825" y="1341439"/>
          <a:ext cx="8642350" cy="4603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1175"/>
                <a:gridCol w="4321175"/>
              </a:tblGrid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Problèmes d’alignement et de concours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447481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200" spc="-40" dirty="0" smtClean="0">
                          <a:solidFill>
                            <a:schemeClr val="tx1"/>
                          </a:solidFill>
                        </a:rPr>
                        <a:t>Alignement et colinéarité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Repérage</a:t>
                      </a:r>
                      <a:endParaRPr lang="fr-FR" sz="2200" spc="-4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>
                          <a:solidFill>
                            <a:schemeClr val="tx1"/>
                          </a:solidFill>
                        </a:rPr>
                        <a:t> Représentation plane des figures de l’espace</a:t>
                      </a:r>
                      <a:endParaRPr lang="fr-FR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sz="2200" baseline="0" dirty="0" smtClean="0"/>
                        <a:t> </a:t>
                      </a:r>
                      <a:r>
                        <a:rPr lang="fr-FR" sz="2200" dirty="0" smtClean="0"/>
                        <a:t> Résolution</a:t>
                      </a:r>
                      <a:r>
                        <a:rPr lang="fr-FR" sz="2200" baseline="0" dirty="0" smtClean="0"/>
                        <a:t> de systèmes linéaires</a:t>
                      </a:r>
                      <a:endParaRPr lang="fr-FR" sz="220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 </a:t>
                      </a:r>
                      <a:r>
                        <a:rPr lang="fr-FR" sz="2200" baseline="0" dirty="0" smtClean="0"/>
                        <a:t>Calcul vectoriel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Décomposition d’un vecteur dans une base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Calculs de</a:t>
                      </a:r>
                      <a:r>
                        <a:rPr lang="fr-FR" sz="3600" baseline="0" dirty="0" smtClean="0">
                          <a:solidFill>
                            <a:srgbClr val="002060"/>
                          </a:solidFill>
                        </a:rPr>
                        <a:t> distances et angles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875515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Mesure des angles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Détermination d’angles donnés par des lignes trigonométriques, angles associés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Calcul de distances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Problèmes concernant les cercles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Problèmes</a:t>
                      </a:r>
                      <a:r>
                        <a:rPr lang="fr-FR" sz="2200" baseline="0" dirty="0" smtClean="0"/>
                        <a:t> concernant le triangle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Equations trigonométriques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Périmètres, aires, volumes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Détermination de lignes de niveau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800" dirty="0" smtClean="0">
                <a:solidFill>
                  <a:srgbClr val="C00000"/>
                </a:solidFill>
              </a:rPr>
              <a:t>Quelques classes de problèmes (4)</a:t>
            </a:r>
            <a:endParaRPr lang="fr-FR" sz="4800" dirty="0">
              <a:solidFill>
                <a:srgbClr val="C00000"/>
              </a:solidFill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50825" y="1341439"/>
          <a:ext cx="8642350" cy="4923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1175"/>
                <a:gridCol w="4321175"/>
              </a:tblGrid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Problèmes de dénombrement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375473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>
                          <a:solidFill>
                            <a:schemeClr val="tx1"/>
                          </a:solidFill>
                        </a:rPr>
                        <a:t> Dénombrement des éléments d’un ensemble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spc="-40" dirty="0" smtClean="0">
                          <a:solidFill>
                            <a:schemeClr val="tx1"/>
                          </a:solidFill>
                        </a:rPr>
                        <a:t> Dénombrement des</a:t>
                      </a:r>
                      <a:r>
                        <a:rPr lang="fr-FR" sz="2200" spc="-40" baseline="0" dirty="0" smtClean="0">
                          <a:solidFill>
                            <a:schemeClr val="tx1"/>
                          </a:solidFill>
                        </a:rPr>
                        <a:t> éléments d’un produit cartésien</a:t>
                      </a:r>
                    </a:p>
                    <a:p>
                      <a:pPr>
                        <a:buFontTx/>
                        <a:buNone/>
                      </a:pPr>
                      <a:endParaRPr lang="fr-FR" sz="2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spc="-40" baseline="0" dirty="0" smtClean="0">
                          <a:solidFill>
                            <a:schemeClr val="tx1"/>
                          </a:solidFill>
                        </a:rPr>
                        <a:t> Dénombrement à l’aide d’</a:t>
                      </a:r>
                      <a:r>
                        <a:rPr lang="fr-FR" sz="2200" spc="-40" dirty="0" smtClean="0">
                          <a:solidFill>
                            <a:schemeClr val="tx1"/>
                          </a:solidFill>
                        </a:rPr>
                        <a:t>arbres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/>
                        <a:t> Dénombrement à l’aide de graphes</a:t>
                      </a:r>
                      <a:endParaRPr lang="fr-FR" sz="2200" spc="-4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912">
                <a:tc gridSpan="2"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fr-FR" sz="3600" dirty="0" smtClean="0">
                          <a:solidFill>
                            <a:srgbClr val="002060"/>
                          </a:solidFill>
                        </a:rPr>
                        <a:t> Prise de décision</a:t>
                      </a:r>
                      <a:r>
                        <a:rPr lang="fr-FR" sz="3600" baseline="0" dirty="0" smtClean="0">
                          <a:solidFill>
                            <a:srgbClr val="002060"/>
                          </a:solidFill>
                        </a:rPr>
                        <a:t> en situation incertaine</a:t>
                      </a:r>
                      <a:endParaRPr lang="fr-FR" sz="3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875515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Espérance mathématique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fr-FR" sz="2200" dirty="0" smtClean="0"/>
                        <a:t> Echantillonnage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fr-FR" sz="2200" dirty="0" smtClean="0"/>
                        <a:t>- Comparaison</a:t>
                      </a:r>
                      <a:r>
                        <a:rPr lang="fr-FR" sz="2200" baseline="0" dirty="0" smtClean="0"/>
                        <a:t> de séries statistiques</a:t>
                      </a:r>
                      <a:endParaRPr lang="fr-FR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434</Words>
  <Application>Microsoft Office PowerPoint</Application>
  <PresentationFormat>Affichage à l'écran (4:3)</PresentationFormat>
  <Paragraphs>72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Résolution de problèmes</vt:lpstr>
      <vt:lpstr>Dans quel cadre?</vt:lpstr>
      <vt:lpstr>Quels problèmes ? Quand ?</vt:lpstr>
      <vt:lpstr>Quelques classes de problèmes (1)</vt:lpstr>
      <vt:lpstr>Quelques classes de problèmes (2)</vt:lpstr>
      <vt:lpstr>Quelques classes de problèmes (3)</vt:lpstr>
      <vt:lpstr>Quelques classes de problèmes (4)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Résolution de problèmes</dc:title>
  <dc:creator>Lenovo User</dc:creator>
  <cp:lastModifiedBy>Evelyne ROUDNEFF</cp:lastModifiedBy>
  <cp:revision>26</cp:revision>
  <dcterms:created xsi:type="dcterms:W3CDTF">2011-02-21T15:13:16Z</dcterms:created>
  <dcterms:modified xsi:type="dcterms:W3CDTF">2011-02-24T15:55:33Z</dcterms:modified>
</cp:coreProperties>
</file>