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7" r:id="rId5"/>
    <p:sldId id="268" r:id="rId6"/>
    <p:sldId id="261" r:id="rId7"/>
    <p:sldId id="266" r:id="rId8"/>
    <p:sldId id="263" r:id="rId9"/>
    <p:sldId id="264" r:id="rId10"/>
    <p:sldId id="265" r:id="rId11"/>
    <p:sldId id="270" r:id="rId12"/>
    <p:sldId id="269" r:id="rId13"/>
    <p:sldId id="271" r:id="rId14"/>
    <p:sldId id="272" r:id="rId15"/>
    <p:sldId id="273" r:id="rId16"/>
    <p:sldId id="259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0CFD8-8E28-4CF2-8046-41950262B062}" type="datetimeFigureOut">
              <a:rPr lang="fr-FR" smtClean="0"/>
              <a:pPr/>
              <a:t>31/03/2015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296AF-1637-4DB1-AE80-AB0CFB2D6A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296AF-1637-4DB1-AE80-AB0CFB2D6A77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0AA5-BC71-4A49-8860-853C72A9F4A8}" type="datetimeFigureOut">
              <a:rPr lang="fr-FR" smtClean="0"/>
              <a:pPr/>
              <a:t>31/03/2015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C423-4D41-48C4-96E3-2F504CA0A0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0AA5-BC71-4A49-8860-853C72A9F4A8}" type="datetimeFigureOut">
              <a:rPr lang="fr-FR" smtClean="0"/>
              <a:pPr/>
              <a:t>31/03/2015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C423-4D41-48C4-96E3-2F504CA0A0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0AA5-BC71-4A49-8860-853C72A9F4A8}" type="datetimeFigureOut">
              <a:rPr lang="fr-FR" smtClean="0"/>
              <a:pPr/>
              <a:t>31/03/2015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C423-4D41-48C4-96E3-2F504CA0A0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0AA5-BC71-4A49-8860-853C72A9F4A8}" type="datetimeFigureOut">
              <a:rPr lang="fr-FR" smtClean="0"/>
              <a:pPr/>
              <a:t>31/03/2015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C423-4D41-48C4-96E3-2F504CA0A0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0AA5-BC71-4A49-8860-853C72A9F4A8}" type="datetimeFigureOut">
              <a:rPr lang="fr-FR" smtClean="0"/>
              <a:pPr/>
              <a:t>31/03/2015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C423-4D41-48C4-96E3-2F504CA0A0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0AA5-BC71-4A49-8860-853C72A9F4A8}" type="datetimeFigureOut">
              <a:rPr lang="fr-FR" smtClean="0"/>
              <a:pPr/>
              <a:t>31/03/2015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C423-4D41-48C4-96E3-2F504CA0A0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0AA5-BC71-4A49-8860-853C72A9F4A8}" type="datetimeFigureOut">
              <a:rPr lang="fr-FR" smtClean="0"/>
              <a:pPr/>
              <a:t>31/03/2015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C423-4D41-48C4-96E3-2F504CA0A0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0AA5-BC71-4A49-8860-853C72A9F4A8}" type="datetimeFigureOut">
              <a:rPr lang="fr-FR" smtClean="0"/>
              <a:pPr/>
              <a:t>31/03/2015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C423-4D41-48C4-96E3-2F504CA0A0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0AA5-BC71-4A49-8860-853C72A9F4A8}" type="datetimeFigureOut">
              <a:rPr lang="fr-FR" smtClean="0"/>
              <a:pPr/>
              <a:t>31/03/2015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C423-4D41-48C4-96E3-2F504CA0A0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0AA5-BC71-4A49-8860-853C72A9F4A8}" type="datetimeFigureOut">
              <a:rPr lang="fr-FR" smtClean="0"/>
              <a:pPr/>
              <a:t>31/03/2015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C423-4D41-48C4-96E3-2F504CA0A0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0AA5-BC71-4A49-8860-853C72A9F4A8}" type="datetimeFigureOut">
              <a:rPr lang="fr-FR" smtClean="0"/>
              <a:pPr/>
              <a:t>31/03/2015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C423-4D41-48C4-96E3-2F504CA0A0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40AA5-BC71-4A49-8860-853C72A9F4A8}" type="datetimeFigureOut">
              <a:rPr lang="fr-FR" smtClean="0"/>
              <a:pPr/>
              <a:t>31/03/2015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7C423-4D41-48C4-96E3-2F504CA0A0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charles.poulmaire@ac-versailles.fr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aubergenville2"/>
          <p:cNvPicPr>
            <a:picLocks noChangeAspect="1" noChangeArrowheads="1"/>
          </p:cNvPicPr>
          <p:nvPr/>
        </p:nvPicPr>
        <p:blipFill>
          <a:blip r:embed="rId2" cstate="print"/>
          <a:srcRect l="13177" t="11026" r="18605"/>
          <a:stretch>
            <a:fillRect/>
          </a:stretch>
        </p:blipFill>
        <p:spPr bwMode="auto">
          <a:xfrm>
            <a:off x="467544" y="620688"/>
            <a:ext cx="8198846" cy="4293096"/>
          </a:xfrm>
          <a:prstGeom prst="rect">
            <a:avLst/>
          </a:prstGeom>
          <a:noFill/>
          <a:ln w="457200" algn="in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 rot="-444236">
            <a:off x="2198093" y="1377032"/>
            <a:ext cx="2501900" cy="1484313"/>
          </a:xfrm>
          <a:prstGeom prst="rect">
            <a:avLst/>
          </a:prstGeom>
          <a:solidFill>
            <a:srgbClr val="3399FF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lgerian" pitchFamily="82" charset="0"/>
              </a:rPr>
              <a:t>LYCEE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</a:rPr>
              <a:t> 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lgerian" pitchFamily="82" charset="0"/>
              </a:rPr>
              <a:t>VAN GOGH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lgerian" pitchFamily="82" charset="0"/>
              </a:rPr>
              <a:t>aUBERGENVILLE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lgerian" pitchFamily="82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lgerian" pitchFamily="82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33" name="Picture 9" descr="Vincent_Willem_van_Gogh_1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44236">
            <a:off x="1274168" y="1575470"/>
            <a:ext cx="957262" cy="14795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34" name="Picture 10" descr="246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436240">
            <a:off x="4699993" y="1148432"/>
            <a:ext cx="1076325" cy="14684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755576" y="544522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5"/>
              </a:rPr>
              <a:t>charles.poulmaire@ac-versailles.fr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332656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S</a:t>
            </a:r>
            <a:endParaRPr lang="fr-FR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39752" y="620688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TPE sur la voiture de demain</a:t>
            </a:r>
            <a:endParaRPr lang="fr-FR" sz="2800" dirty="0"/>
          </a:p>
        </p:txBody>
      </p:sp>
      <p:pic>
        <p:nvPicPr>
          <p:cNvPr id="6" name="Image 5" descr="p1130921022.jpg"/>
          <p:cNvPicPr>
            <a:picLocks noChangeAspect="1"/>
          </p:cNvPicPr>
          <p:nvPr/>
        </p:nvPicPr>
        <p:blipFill>
          <a:blip r:embed="rId2" cstate="print"/>
          <a:srcRect l="6825" t="30313" r="15681" b="14563"/>
          <a:stretch>
            <a:fillRect/>
          </a:stretch>
        </p:blipFill>
        <p:spPr>
          <a:xfrm>
            <a:off x="971600" y="1772816"/>
            <a:ext cx="7128792" cy="285151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11560" y="5229200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Robot Moway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332656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S</a:t>
            </a:r>
            <a:endParaRPr lang="fr-FR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39752" y="620688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TPE  sur l’épidémiologie</a:t>
            </a:r>
          </a:p>
          <a:p>
            <a:endParaRPr lang="fr-F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18" t="24235" r="56526" b="6250"/>
          <a:stretch>
            <a:fillRect/>
          </a:stretch>
        </p:blipFill>
        <p:spPr bwMode="auto">
          <a:xfrm>
            <a:off x="1475656" y="1700808"/>
            <a:ext cx="6984776" cy="379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332656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S</a:t>
            </a:r>
            <a:endParaRPr lang="fr-FR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39752" y="620688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Présentation de la spécialité 1heure 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1331640" y="2132855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Présentation d’activités.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331640" y="3428999"/>
            <a:ext cx="2660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Diaporama.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780928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Plaquettes.</a:t>
            </a:r>
          </a:p>
          <a:p>
            <a:endParaRPr lang="fr-FR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1331640" y="407707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Discussion avec des élèves de Terminales.</a:t>
            </a:r>
          </a:p>
          <a:p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332656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Journée  Portes Ouvertes</a:t>
            </a:r>
            <a:endParaRPr lang="fr-FR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Image 5" descr="p10107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2520280" cy="1890210"/>
          </a:xfrm>
          <a:prstGeom prst="rect">
            <a:avLst/>
          </a:prstGeom>
        </p:spPr>
      </p:pic>
      <p:pic>
        <p:nvPicPr>
          <p:cNvPr id="8" name="Image 7" descr="p10106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628800"/>
            <a:ext cx="2976331" cy="2232248"/>
          </a:xfrm>
          <a:prstGeom prst="rect">
            <a:avLst/>
          </a:prstGeom>
        </p:spPr>
      </p:pic>
      <p:pic>
        <p:nvPicPr>
          <p:cNvPr id="9" name="Image 8" descr="p11309190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221088"/>
            <a:ext cx="2520280" cy="141721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427984" y="443711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Plaquettes  pour les parents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332656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Journée  Portes Ouvertes</a:t>
            </a:r>
            <a:endParaRPr lang="fr-FR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Image 6" descr="IMG_20150323_142244.jpg"/>
          <p:cNvPicPr>
            <a:picLocks noChangeAspect="1"/>
          </p:cNvPicPr>
          <p:nvPr/>
        </p:nvPicPr>
        <p:blipFill>
          <a:blip r:embed="rId2" cstate="print"/>
          <a:srcRect b="24568"/>
          <a:stretch>
            <a:fillRect/>
          </a:stretch>
        </p:blipFill>
        <p:spPr>
          <a:xfrm>
            <a:off x="683568" y="1772816"/>
            <a:ext cx="3722989" cy="3744416"/>
          </a:xfrm>
          <a:prstGeom prst="rect">
            <a:avLst/>
          </a:prstGeom>
        </p:spPr>
      </p:pic>
      <p:pic>
        <p:nvPicPr>
          <p:cNvPr id="11" name="Image 10" descr="IMG_20150323_142304.jpg"/>
          <p:cNvPicPr>
            <a:picLocks noChangeAspect="1"/>
          </p:cNvPicPr>
          <p:nvPr/>
        </p:nvPicPr>
        <p:blipFill>
          <a:blip r:embed="rId3" cstate="print"/>
          <a:srcRect t="12201" b="11150"/>
          <a:stretch>
            <a:fillRect/>
          </a:stretch>
        </p:blipFill>
        <p:spPr>
          <a:xfrm>
            <a:off x="4788024" y="1772816"/>
            <a:ext cx="3595836" cy="3674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332656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Journée  Portes Ouvertes</a:t>
            </a:r>
            <a:endParaRPr lang="fr-FR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Image 4" descr="IMG_20150323_142405.jpg"/>
          <p:cNvPicPr>
            <a:picLocks noChangeAspect="1"/>
          </p:cNvPicPr>
          <p:nvPr/>
        </p:nvPicPr>
        <p:blipFill>
          <a:blip r:embed="rId2" cstate="print"/>
          <a:srcRect l="2751" t="17450" r="7476"/>
          <a:stretch>
            <a:fillRect/>
          </a:stretch>
        </p:blipFill>
        <p:spPr>
          <a:xfrm>
            <a:off x="251520" y="1628800"/>
            <a:ext cx="3384376" cy="2334023"/>
          </a:xfrm>
          <a:prstGeom prst="rect">
            <a:avLst/>
          </a:prstGeom>
        </p:spPr>
      </p:pic>
      <p:pic>
        <p:nvPicPr>
          <p:cNvPr id="6" name="Image 5" descr="IMG_20150323_142411.jpg"/>
          <p:cNvPicPr>
            <a:picLocks noChangeAspect="1"/>
          </p:cNvPicPr>
          <p:nvPr/>
        </p:nvPicPr>
        <p:blipFill>
          <a:blip r:embed="rId3" cstate="print"/>
          <a:srcRect t="40805"/>
          <a:stretch>
            <a:fillRect/>
          </a:stretch>
        </p:blipFill>
        <p:spPr>
          <a:xfrm>
            <a:off x="3275856" y="4005064"/>
            <a:ext cx="5508104" cy="2445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1700809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Web radio : Emission «  la minute informatique »</a:t>
            </a:r>
          </a:p>
          <a:p>
            <a:r>
              <a:rPr lang="fr-FR" sz="2800" dirty="0" smtClean="0"/>
              <a:t>                    : Application </a:t>
            </a:r>
            <a:r>
              <a:rPr lang="fr-FR" sz="2800" dirty="0" err="1" smtClean="0"/>
              <a:t>Android</a:t>
            </a:r>
            <a:r>
              <a:rPr lang="fr-FR" sz="2800" dirty="0" smtClean="0"/>
              <a:t> (MIT </a:t>
            </a:r>
            <a:r>
              <a:rPr lang="fr-FR" sz="2800" dirty="0" err="1" smtClean="0"/>
              <a:t>App</a:t>
            </a:r>
            <a:r>
              <a:rPr lang="fr-FR" sz="2800" dirty="0" smtClean="0"/>
              <a:t> </a:t>
            </a:r>
            <a:r>
              <a:rPr lang="fr-FR" sz="2800" dirty="0" err="1" smtClean="0"/>
              <a:t>Inventor</a:t>
            </a:r>
            <a:r>
              <a:rPr lang="fr-FR" sz="2800" dirty="0" smtClean="0"/>
              <a:t> 2)</a:t>
            </a:r>
            <a:endParaRPr lang="fr-FR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467544" y="2924945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Affichage dans le lycée sur des thèmes informatiques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3717032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La journée de l’informatique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467544" y="450912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Expositions 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3131840" y="332656"/>
            <a:ext cx="24238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Projets</a:t>
            </a:r>
            <a:endParaRPr lang="fr-FR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67544" y="5157192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Processing JS </a:t>
            </a:r>
          </a:p>
          <a:p>
            <a:r>
              <a:rPr lang="fr-FR" sz="2800" dirty="0" smtClean="0"/>
              <a:t>Processing sur tablettes et smartphones.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2348880"/>
            <a:ext cx="35283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Travail avec une plasticienne et vidéaste </a:t>
            </a:r>
            <a:r>
              <a:rPr lang="fr-FR" sz="2800" dirty="0" err="1" smtClean="0"/>
              <a:t>Emard</a:t>
            </a:r>
            <a:r>
              <a:rPr lang="fr-FR" sz="2800" dirty="0" smtClean="0"/>
              <a:t> Justine Palais de Tokyo</a:t>
            </a:r>
          </a:p>
          <a:p>
            <a:r>
              <a:rPr lang="fr-FR" sz="2800" dirty="0" smtClean="0"/>
              <a:t>Art génératif, art concret.</a:t>
            </a:r>
            <a:endParaRPr lang="fr-FR" sz="2800" dirty="0"/>
          </a:p>
        </p:txBody>
      </p:sp>
      <p:pic>
        <p:nvPicPr>
          <p:cNvPr id="5" name="Image 4" descr="ArticleSCREENCATC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988840"/>
            <a:ext cx="4433491" cy="381642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131840" y="332656"/>
            <a:ext cx="24238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Projets</a:t>
            </a:r>
            <a:endParaRPr lang="fr-FR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857356" y="4929198"/>
            <a:ext cx="5000660" cy="10001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643306" y="1571612"/>
            <a:ext cx="5286412" cy="18573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14282" y="1643050"/>
            <a:ext cx="2643206" cy="17859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228184" y="332656"/>
            <a:ext cx="21705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4000" dirty="0" smtClean="0"/>
              <a:t>Start-up</a:t>
            </a:r>
            <a:endParaRPr lang="fr-FR" sz="4000" dirty="0"/>
          </a:p>
        </p:txBody>
      </p:sp>
      <p:sp>
        <p:nvSpPr>
          <p:cNvPr id="3" name="ZoneTexte 2"/>
          <p:cNvSpPr txBox="1"/>
          <p:nvPr/>
        </p:nvSpPr>
        <p:spPr>
          <a:xfrm>
            <a:off x="3131840" y="332656"/>
            <a:ext cx="24238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Projets</a:t>
            </a:r>
            <a:endParaRPr lang="fr-FR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285728"/>
            <a:ext cx="3000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Créer du lien avec l’existant 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3714744" y="2714620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Terminale Gestion Administration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357158" y="2285992"/>
            <a:ext cx="2500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Seconde ISN</a:t>
            </a:r>
          </a:p>
          <a:p>
            <a:r>
              <a:rPr lang="fr-FR" sz="2800" dirty="0" smtClean="0"/>
              <a:t>Terminale ISN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2285984" y="5143512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Ecole maternelle, primaire 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1785918" y="3929066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Création de logiciels éducatifs</a:t>
            </a:r>
            <a:endParaRPr lang="fr-FR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428596" y="1714488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Service production</a:t>
            </a:r>
          </a:p>
          <a:p>
            <a:r>
              <a:rPr lang="fr-FR" dirty="0" smtClean="0"/>
              <a:t>Cahier des charges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072066" y="1714488"/>
            <a:ext cx="2571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Service DRH</a:t>
            </a:r>
          </a:p>
          <a:p>
            <a:r>
              <a:rPr lang="fr-FR" dirty="0" smtClean="0"/>
              <a:t>Marketing ( logo, flyer)</a:t>
            </a:r>
          </a:p>
          <a:p>
            <a:r>
              <a:rPr lang="fr-FR" dirty="0" smtClean="0"/>
              <a:t>Commercial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1340768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Terminales</a:t>
            </a:r>
            <a:endParaRPr lang="fr-FR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04048" y="476672"/>
            <a:ext cx="2731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Secondes</a:t>
            </a:r>
            <a:endParaRPr lang="fr-FR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84168" y="1844824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S</a:t>
            </a:r>
            <a:endParaRPr lang="fr-FR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7158" y="2928934"/>
            <a:ext cx="7455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Terminale Gestion Administration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14250" y="5000636"/>
            <a:ext cx="6013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Ecole maternelle, primaire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23528" y="548680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Enseignement Exploration</a:t>
            </a:r>
            <a:endParaRPr lang="fr-FR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51520" y="2132856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Accompagnement personnalisé</a:t>
            </a:r>
            <a:endParaRPr lang="fr-FR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588224" y="393305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TPE</a:t>
            </a:r>
            <a:endParaRPr lang="fr-FR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283968" y="400506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JPO</a:t>
            </a:r>
            <a:endParaRPr lang="fr-FR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868144" y="1196752"/>
            <a:ext cx="26997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Expositions</a:t>
            </a:r>
            <a:endParaRPr lang="fr-FR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228184" y="501317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Radio web</a:t>
            </a:r>
            <a:endParaRPr lang="fr-FR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779912" y="5877272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Concours Castor</a:t>
            </a:r>
            <a:endParaRPr lang="fr-FR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475656" y="429309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Start up</a:t>
            </a:r>
            <a:endParaRPr lang="fr-FR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555776" y="1412776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Terminales</a:t>
            </a:r>
            <a:endParaRPr lang="fr-FR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39552" y="3789041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1 groupe de 15 élèves </a:t>
            </a:r>
            <a:endParaRPr lang="fr-FR" sz="2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644008" y="3789041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1 groupe de 13 élèves </a:t>
            </a:r>
            <a:endParaRPr lang="fr-FR" sz="2800" dirty="0"/>
          </a:p>
        </p:txBody>
      </p:sp>
      <p:cxnSp>
        <p:nvCxnSpPr>
          <p:cNvPr id="14" name="Connecteur droit avec flèche 13"/>
          <p:cNvCxnSpPr>
            <a:stCxn id="7" idx="2"/>
            <a:endCxn id="9" idx="0"/>
          </p:cNvCxnSpPr>
          <p:nvPr/>
        </p:nvCxnSpPr>
        <p:spPr>
          <a:xfrm flipH="1">
            <a:off x="2375756" y="2428439"/>
            <a:ext cx="2088232" cy="1360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7" idx="2"/>
            <a:endCxn id="11" idx="0"/>
          </p:cNvCxnSpPr>
          <p:nvPr/>
        </p:nvCxnSpPr>
        <p:spPr>
          <a:xfrm>
            <a:off x="4463988" y="2428439"/>
            <a:ext cx="2160240" cy="1360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6357950" y="1785926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85 élèves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1340768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Terminales</a:t>
            </a:r>
            <a:endParaRPr lang="fr-FR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04048" y="476672"/>
            <a:ext cx="2731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Secondes</a:t>
            </a:r>
            <a:endParaRPr lang="fr-FR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84168" y="1844824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S</a:t>
            </a:r>
            <a:endParaRPr lang="fr-FR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7158" y="2928934"/>
            <a:ext cx="7455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Terminale Gestion Administration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14250" y="5000636"/>
            <a:ext cx="6013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Ecole maternelle, primaire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23528" y="548680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Enseignement Exploration</a:t>
            </a:r>
            <a:endParaRPr lang="fr-FR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51520" y="2132856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Accompagnement personnalisé</a:t>
            </a:r>
            <a:endParaRPr lang="fr-FR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588224" y="393305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TPE</a:t>
            </a:r>
            <a:endParaRPr lang="fr-FR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283968" y="400506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JPO</a:t>
            </a:r>
            <a:endParaRPr lang="fr-FR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868144" y="1196752"/>
            <a:ext cx="26997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Expositions</a:t>
            </a:r>
            <a:endParaRPr lang="fr-FR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228184" y="501317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Radio web</a:t>
            </a:r>
            <a:endParaRPr lang="fr-FR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779912" y="5877272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Concours Castor</a:t>
            </a:r>
            <a:endParaRPr lang="fr-FR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475656" y="429309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Start up</a:t>
            </a:r>
            <a:endParaRPr lang="fr-FR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Image 8" descr="pieuvre-1024x8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8532440" cy="6682635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4139952" y="980728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ISN</a:t>
            </a:r>
            <a:endParaRPr lang="fr-FR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63788" y="260648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Secondes</a:t>
            </a:r>
            <a:endParaRPr lang="fr-FR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39752" y="184482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Enseignement d’exploration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467544" y="3789041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1 groupe de 19 élèves 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4644008" y="3789041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1 groupe de 23 élèves </a:t>
            </a:r>
            <a:endParaRPr lang="fr-FR" sz="2800" dirty="0"/>
          </a:p>
        </p:txBody>
      </p:sp>
      <p:cxnSp>
        <p:nvCxnSpPr>
          <p:cNvPr id="8" name="Connecteur droit avec flèche 7"/>
          <p:cNvCxnSpPr>
            <a:endCxn id="6" idx="0"/>
          </p:cNvCxnSpPr>
          <p:nvPr/>
        </p:nvCxnSpPr>
        <p:spPr>
          <a:xfrm flipH="1">
            <a:off x="2339752" y="2428439"/>
            <a:ext cx="2124236" cy="1360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>
            <a:endCxn id="7" idx="0"/>
          </p:cNvCxnSpPr>
          <p:nvPr/>
        </p:nvCxnSpPr>
        <p:spPr>
          <a:xfrm>
            <a:off x="4463988" y="2428439"/>
            <a:ext cx="2124236" cy="1360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11560" y="4725144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 H annualisées par semaine. </a:t>
            </a:r>
          </a:p>
          <a:p>
            <a:r>
              <a:rPr lang="fr-FR" dirty="0" smtClean="0"/>
              <a:t>Cours sur 4 pages.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860032" y="486916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30 min de cours.</a:t>
            </a:r>
          </a:p>
          <a:p>
            <a:r>
              <a:rPr lang="fr-FR" dirty="0" smtClean="0"/>
              <a:t>1h30 min de pratique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923928" y="580526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Orientation : Métiers du numérique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63788" y="260648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Secondes</a:t>
            </a:r>
            <a:endParaRPr lang="fr-FR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39752" y="184482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Enseignement d’exploration</a:t>
            </a:r>
            <a:endParaRPr lang="fr-FR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323528" y="2333685"/>
            <a:ext cx="85689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Informations</a:t>
            </a:r>
            <a:endParaRPr lang="fr-FR" dirty="0" smtClean="0"/>
          </a:p>
          <a:p>
            <a:r>
              <a:rPr lang="fr-FR" dirty="0" smtClean="0"/>
              <a:t>Codage  des entiers naturels, des couleurs.</a:t>
            </a:r>
          </a:p>
          <a:p>
            <a:r>
              <a:rPr lang="fr-FR" dirty="0" smtClean="0"/>
              <a:t>Codage  d’une image.  Transformer une image. Détection de pixels. Transformation affine des couleurs.</a:t>
            </a:r>
          </a:p>
          <a:p>
            <a:r>
              <a:rPr lang="fr-FR" dirty="0" smtClean="0"/>
              <a:t>Correction  (</a:t>
            </a:r>
            <a:r>
              <a:rPr lang="fr-FR" dirty="0" err="1" smtClean="0"/>
              <a:t>hamming</a:t>
            </a:r>
            <a:r>
              <a:rPr lang="fr-FR" dirty="0" smtClean="0"/>
              <a:t>), Compression ( </a:t>
            </a:r>
            <a:r>
              <a:rPr lang="fr-FR" dirty="0" err="1" smtClean="0"/>
              <a:t>Huffman</a:t>
            </a:r>
            <a:r>
              <a:rPr lang="fr-FR" dirty="0" smtClean="0"/>
              <a:t>) .</a:t>
            </a:r>
            <a:endParaRPr lang="fr-FR" b="1" dirty="0" smtClean="0"/>
          </a:p>
          <a:p>
            <a:r>
              <a:rPr lang="fr-FR" b="1" u="sng" dirty="0" smtClean="0"/>
              <a:t>Algorithmes</a:t>
            </a:r>
            <a:endParaRPr lang="fr-FR" dirty="0" smtClean="0"/>
          </a:p>
          <a:p>
            <a:r>
              <a:rPr lang="fr-FR" dirty="0" smtClean="0"/>
              <a:t>Notion de variables et opérations.</a:t>
            </a:r>
          </a:p>
          <a:p>
            <a:r>
              <a:rPr lang="fr-FR" dirty="0" smtClean="0"/>
              <a:t>Structures  conditionnelles, répétitives.</a:t>
            </a:r>
          </a:p>
          <a:p>
            <a:r>
              <a:rPr lang="fr-FR" b="1" u="sng" dirty="0" smtClean="0"/>
              <a:t>Langages</a:t>
            </a:r>
            <a:endParaRPr lang="fr-FR" dirty="0" smtClean="0"/>
          </a:p>
          <a:p>
            <a:r>
              <a:rPr lang="fr-FR" dirty="0" smtClean="0"/>
              <a:t>Processing java en français et anglais. Processing est tout particulièrement adapté à la création plastique et graphique interactive.</a:t>
            </a:r>
          </a:p>
          <a:p>
            <a:r>
              <a:rPr lang="en-US" dirty="0" smtClean="0"/>
              <a:t>HTML /CSS. Droit à </a:t>
            </a:r>
            <a:r>
              <a:rPr lang="fr-FR" dirty="0" smtClean="0"/>
              <a:t>l’image</a:t>
            </a:r>
            <a:r>
              <a:rPr lang="en-US" dirty="0" smtClean="0"/>
              <a:t>, </a:t>
            </a:r>
            <a:r>
              <a:rPr lang="fr-FR" dirty="0" smtClean="0"/>
              <a:t>Licences</a:t>
            </a:r>
            <a:r>
              <a:rPr lang="en-US" dirty="0" smtClean="0"/>
              <a:t>, personnalités, CV.</a:t>
            </a:r>
            <a:endParaRPr lang="fr-FR" dirty="0" smtClean="0"/>
          </a:p>
          <a:p>
            <a:r>
              <a:rPr lang="en-US" b="1" u="sng" dirty="0" smtClean="0"/>
              <a:t>Machines</a:t>
            </a:r>
            <a:endParaRPr lang="fr-FR" dirty="0" smtClean="0"/>
          </a:p>
          <a:p>
            <a:r>
              <a:rPr lang="en-US" dirty="0" smtClean="0"/>
              <a:t>Robots </a:t>
            </a:r>
            <a:r>
              <a:rPr lang="en-US" dirty="0" err="1" smtClean="0"/>
              <a:t>Moway</a:t>
            </a:r>
            <a:r>
              <a:rPr lang="en-US" dirty="0" smtClean="0"/>
              <a:t>. </a:t>
            </a:r>
            <a:r>
              <a:rPr lang="fr-FR" dirty="0" smtClean="0"/>
              <a:t>Robot lego.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63788" y="260648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Secondes</a:t>
            </a:r>
            <a:endParaRPr lang="fr-FR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39752" y="184482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Enseignement d’exploration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467544" y="3789041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1 groupe de 4 élèves garçons 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4644008" y="3789041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1 groupe de 4 élèves filles </a:t>
            </a:r>
            <a:endParaRPr lang="fr-FR" sz="2800" dirty="0"/>
          </a:p>
        </p:txBody>
      </p:sp>
      <p:cxnSp>
        <p:nvCxnSpPr>
          <p:cNvPr id="8" name="Connecteur droit avec flèche 7"/>
          <p:cNvCxnSpPr>
            <a:endCxn id="6" idx="0"/>
          </p:cNvCxnSpPr>
          <p:nvPr/>
        </p:nvCxnSpPr>
        <p:spPr>
          <a:xfrm flipH="1">
            <a:off x="2339752" y="2428439"/>
            <a:ext cx="2124236" cy="1360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>
            <a:endCxn id="7" idx="0"/>
          </p:cNvCxnSpPr>
          <p:nvPr/>
        </p:nvCxnSpPr>
        <p:spPr>
          <a:xfrm>
            <a:off x="4463988" y="2428439"/>
            <a:ext cx="2124236" cy="1360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 descr="p1130924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4941168"/>
            <a:ext cx="2051720" cy="1538526"/>
          </a:xfrm>
          <a:prstGeom prst="rect">
            <a:avLst/>
          </a:prstGeom>
        </p:spPr>
      </p:pic>
      <p:pic>
        <p:nvPicPr>
          <p:cNvPr id="11" name="Image 10" descr="p10107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725144"/>
            <a:ext cx="2304256" cy="172819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95536" y="1268761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Liaison avec l’IUT de Mantes la jolie</a:t>
            </a:r>
            <a:endParaRPr lang="fr-FR" dirty="0"/>
          </a:p>
        </p:txBody>
      </p:sp>
      <p:pic>
        <p:nvPicPr>
          <p:cNvPr id="13" name="Image 12" descr="p1010663.jpg"/>
          <p:cNvPicPr>
            <a:picLocks noChangeAspect="1"/>
          </p:cNvPicPr>
          <p:nvPr/>
        </p:nvPicPr>
        <p:blipFill>
          <a:blip r:embed="rId4" cstate="print"/>
          <a:srcRect r="19298"/>
          <a:stretch>
            <a:fillRect/>
          </a:stretch>
        </p:blipFill>
        <p:spPr>
          <a:xfrm>
            <a:off x="6786578" y="0"/>
            <a:ext cx="2357422" cy="3894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907704" y="1844824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Accompagnement Personnalisé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539552" y="3861048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groupe de 14 élèves</a:t>
            </a:r>
          </a:p>
          <a:p>
            <a:r>
              <a:rPr lang="fr-FR" sz="2800" dirty="0" smtClean="0"/>
              <a:t>1 heure par semaine sur 6/7 semaines </a:t>
            </a:r>
            <a:endParaRPr lang="fr-FR" sz="2800" dirty="0"/>
          </a:p>
        </p:txBody>
      </p:sp>
      <p:cxnSp>
        <p:nvCxnSpPr>
          <p:cNvPr id="8" name="Connecteur droit avec flèche 7"/>
          <p:cNvCxnSpPr>
            <a:stCxn id="5" idx="2"/>
            <a:endCxn id="6" idx="0"/>
          </p:cNvCxnSpPr>
          <p:nvPr/>
        </p:nvCxnSpPr>
        <p:spPr>
          <a:xfrm flipH="1">
            <a:off x="2303748" y="2368044"/>
            <a:ext cx="2268252" cy="1493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663788" y="260648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Secondes</a:t>
            </a:r>
            <a:endParaRPr lang="fr-FR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644008" y="3861048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Processing ludique</a:t>
            </a:r>
          </a:p>
          <a:p>
            <a:r>
              <a:rPr lang="fr-FR" sz="2800" dirty="0" smtClean="0"/>
              <a:t>Robotique Moway</a:t>
            </a:r>
            <a:endParaRPr lang="fr-FR" sz="2800" dirty="0"/>
          </a:p>
        </p:txBody>
      </p:sp>
      <p:cxnSp>
        <p:nvCxnSpPr>
          <p:cNvPr id="21" name="Connecteur droit avec flèche 20"/>
          <p:cNvCxnSpPr>
            <a:stCxn id="5" idx="2"/>
            <a:endCxn id="19" idx="0"/>
          </p:cNvCxnSpPr>
          <p:nvPr/>
        </p:nvCxnSpPr>
        <p:spPr>
          <a:xfrm>
            <a:off x="4572000" y="2368044"/>
            <a:ext cx="1620180" cy="1493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275856" y="1844824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Concours Castor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1403648" y="3933056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105 élèves de seconde </a:t>
            </a:r>
            <a:endParaRPr lang="fr-FR" sz="2800" dirty="0"/>
          </a:p>
        </p:txBody>
      </p:sp>
      <p:cxnSp>
        <p:nvCxnSpPr>
          <p:cNvPr id="8" name="Connecteur droit avec flèche 7"/>
          <p:cNvCxnSpPr>
            <a:stCxn id="5" idx="2"/>
            <a:endCxn id="6" idx="0"/>
          </p:cNvCxnSpPr>
          <p:nvPr/>
        </p:nvCxnSpPr>
        <p:spPr>
          <a:xfrm flipH="1">
            <a:off x="3239852" y="2368044"/>
            <a:ext cx="1332148" cy="1565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691680" y="260648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Secondes</a:t>
            </a:r>
            <a:endParaRPr lang="fr-FR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Image 8" descr="castor_sm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72816"/>
            <a:ext cx="1980221" cy="18002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436096" y="3933056"/>
            <a:ext cx="2411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28 élèves de TS</a:t>
            </a:r>
            <a:endParaRPr lang="fr-FR" sz="2800" dirty="0"/>
          </a:p>
        </p:txBody>
      </p:sp>
      <p:cxnSp>
        <p:nvCxnSpPr>
          <p:cNvPr id="12" name="Connecteur droit avec flèche 11"/>
          <p:cNvCxnSpPr>
            <a:stCxn id="5" idx="2"/>
            <a:endCxn id="10" idx="0"/>
          </p:cNvCxnSpPr>
          <p:nvPr/>
        </p:nvCxnSpPr>
        <p:spPr>
          <a:xfrm>
            <a:off x="4572000" y="2368044"/>
            <a:ext cx="2069976" cy="1565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4932040" y="260648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Terminales</a:t>
            </a:r>
            <a:endParaRPr lang="fr-FR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332656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S</a:t>
            </a:r>
            <a:endParaRPr lang="fr-FR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39752" y="620688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TPE sur le pacemaker</a:t>
            </a:r>
            <a:endParaRPr lang="fr-FR" sz="2800" dirty="0"/>
          </a:p>
        </p:txBody>
      </p:sp>
      <p:pic>
        <p:nvPicPr>
          <p:cNvPr id="6" name="Image 5" descr="IMG_20150323_140605.jpg"/>
          <p:cNvPicPr>
            <a:picLocks noChangeAspect="1"/>
          </p:cNvPicPr>
          <p:nvPr/>
        </p:nvPicPr>
        <p:blipFill>
          <a:blip r:embed="rId2" cstate="print"/>
          <a:srcRect t="18500" b="15351"/>
          <a:stretch>
            <a:fillRect/>
          </a:stretch>
        </p:blipFill>
        <p:spPr>
          <a:xfrm>
            <a:off x="3347863" y="1556792"/>
            <a:ext cx="5225143" cy="460851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67544" y="170080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/>
              <a:t>Arduino</a:t>
            </a:r>
            <a:r>
              <a:rPr lang="fr-FR" sz="2800" dirty="0" smtClean="0"/>
              <a:t> UNO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332656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S</a:t>
            </a:r>
            <a:endParaRPr lang="fr-FR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39752" y="62068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TPE sur la prothèse</a:t>
            </a:r>
            <a:endParaRPr lang="fr-FR" sz="2800" dirty="0"/>
          </a:p>
        </p:txBody>
      </p:sp>
      <p:pic>
        <p:nvPicPr>
          <p:cNvPr id="7" name="Image 6" descr="IMG_20150323_140726.jpg"/>
          <p:cNvPicPr>
            <a:picLocks noChangeAspect="1"/>
          </p:cNvPicPr>
          <p:nvPr/>
        </p:nvPicPr>
        <p:blipFill>
          <a:blip r:embed="rId2" cstate="print"/>
          <a:srcRect l="12346" r="19753" b="9465"/>
          <a:stretch>
            <a:fillRect/>
          </a:stretch>
        </p:blipFill>
        <p:spPr>
          <a:xfrm>
            <a:off x="3131840" y="1412776"/>
            <a:ext cx="5112568" cy="511256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67544" y="177281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Robot Lego EV3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410</TotalTime>
  <Words>378</Words>
  <Application>Microsoft Office PowerPoint</Application>
  <PresentationFormat>Affichage à l'écran (4:3)</PresentationFormat>
  <Paragraphs>122</Paragraphs>
  <Slides>20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charles.poulmaire@ac-versailles.fr</dc:creator>
  <cp:lastModifiedBy>EL HOUSNI</cp:lastModifiedBy>
  <cp:revision>75</cp:revision>
  <dcterms:created xsi:type="dcterms:W3CDTF">2015-03-22T09:40:41Z</dcterms:created>
  <dcterms:modified xsi:type="dcterms:W3CDTF">2015-03-31T06:46:54Z</dcterms:modified>
</cp:coreProperties>
</file>