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jpeg"/>
  <Override PartName="/ppt/media/image5.jpg" ContentType="image/jpeg"/>
  <Override PartName="/ppt/media/image26.jpg" ContentType="image/jpeg"/>
  <Override PartName="/ppt/media/image29.jpg" ContentType="image/jpeg"/>
  <Override PartName="/ppt/media/image31.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7" r:id="rId7"/>
    <p:sldId id="261" r:id="rId8"/>
    <p:sldId id="268" r:id="rId9"/>
    <p:sldId id="271" r:id="rId10"/>
    <p:sldId id="272" r:id="rId11"/>
    <p:sldId id="274" r:id="rId12"/>
    <p:sldId id="275" r:id="rId13"/>
    <p:sldId id="262" r:id="rId14"/>
    <p:sldId id="263" r:id="rId15"/>
    <p:sldId id="276" r:id="rId16"/>
    <p:sldId id="264" r:id="rId17"/>
    <p:sldId id="265" r:id="rId18"/>
    <p:sldId id="266"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6472EAB3-3825-43A6-9AEA-2B6D8A3DC568}">
          <p14:sldIdLst>
            <p14:sldId id="256"/>
            <p14:sldId id="257"/>
            <p14:sldId id="258"/>
            <p14:sldId id="259"/>
            <p14:sldId id="260"/>
            <p14:sldId id="267"/>
            <p14:sldId id="261"/>
            <p14:sldId id="268"/>
            <p14:sldId id="271"/>
            <p14:sldId id="272"/>
            <p14:sldId id="274"/>
            <p14:sldId id="275"/>
            <p14:sldId id="262"/>
            <p14:sldId id="263"/>
            <p14:sldId id="276"/>
            <p14:sldId id="264"/>
            <p14:sldId id="265"/>
            <p14:sldId id="26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erre MICHALAK" initials="P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7" d="100"/>
          <a:sy n="97" d="100"/>
        </p:scale>
        <p:origin x="34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B54369-0622-4623-8F9A-206559D98C2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0C0DB49-7D42-4D67-A136-BDA1D87354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6744E0B-2DBE-4C21-B73C-2EE151E439A7}"/>
              </a:ext>
            </a:extLst>
          </p:cNvPr>
          <p:cNvSpPr>
            <a:spLocks noGrp="1"/>
          </p:cNvSpPr>
          <p:nvPr>
            <p:ph type="dt" sz="half" idx="10"/>
          </p:nvPr>
        </p:nvSpPr>
        <p:spPr/>
        <p:txBody>
          <a:bodyPr/>
          <a:lstStyle/>
          <a:p>
            <a:fld id="{46565373-16E0-4C02-B313-A4F4019AB8F3}" type="datetimeFigureOut">
              <a:rPr lang="fr-FR" smtClean="0"/>
              <a:t>09/02/2024</a:t>
            </a:fld>
            <a:endParaRPr lang="fr-FR"/>
          </a:p>
        </p:txBody>
      </p:sp>
      <p:sp>
        <p:nvSpPr>
          <p:cNvPr id="5" name="Espace réservé du pied de page 4">
            <a:extLst>
              <a:ext uri="{FF2B5EF4-FFF2-40B4-BE49-F238E27FC236}">
                <a16:creationId xmlns:a16="http://schemas.microsoft.com/office/drawing/2014/main" id="{9E548025-8265-413B-8549-EB3AD5E9842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CF777B0-131F-4F3F-A3A7-BB6E010AF03F}"/>
              </a:ext>
            </a:extLst>
          </p:cNvPr>
          <p:cNvSpPr>
            <a:spLocks noGrp="1"/>
          </p:cNvSpPr>
          <p:nvPr>
            <p:ph type="sldNum" sz="quarter" idx="12"/>
          </p:nvPr>
        </p:nvSpPr>
        <p:spPr/>
        <p:txBody>
          <a:bodyPr/>
          <a:lstStyle/>
          <a:p>
            <a:fld id="{8A7A8213-C7B3-40E3-B9B3-279FEE69BB7A}" type="slidenum">
              <a:rPr lang="fr-FR" smtClean="0"/>
              <a:t>‹N°›</a:t>
            </a:fld>
            <a:endParaRPr lang="fr-FR"/>
          </a:p>
        </p:txBody>
      </p:sp>
    </p:spTree>
    <p:extLst>
      <p:ext uri="{BB962C8B-B14F-4D97-AF65-F5344CB8AC3E}">
        <p14:creationId xmlns:p14="http://schemas.microsoft.com/office/powerpoint/2010/main" val="157529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704558-94F8-42F7-82A8-7F586A54D42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3C59339-5317-4635-AE02-54413D8B564B}"/>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EAF6888-530E-4D36-96AF-1C4B5D19F9FD}"/>
              </a:ext>
            </a:extLst>
          </p:cNvPr>
          <p:cNvSpPr>
            <a:spLocks noGrp="1"/>
          </p:cNvSpPr>
          <p:nvPr>
            <p:ph type="dt" sz="half" idx="10"/>
          </p:nvPr>
        </p:nvSpPr>
        <p:spPr/>
        <p:txBody>
          <a:bodyPr/>
          <a:lstStyle/>
          <a:p>
            <a:fld id="{46565373-16E0-4C02-B313-A4F4019AB8F3}" type="datetimeFigureOut">
              <a:rPr lang="fr-FR" smtClean="0"/>
              <a:t>09/02/2024</a:t>
            </a:fld>
            <a:endParaRPr lang="fr-FR"/>
          </a:p>
        </p:txBody>
      </p:sp>
      <p:sp>
        <p:nvSpPr>
          <p:cNvPr id="5" name="Espace réservé du pied de page 4">
            <a:extLst>
              <a:ext uri="{FF2B5EF4-FFF2-40B4-BE49-F238E27FC236}">
                <a16:creationId xmlns:a16="http://schemas.microsoft.com/office/drawing/2014/main" id="{E4D17968-1A3B-4580-A05C-C2208236458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E2CB73B-AB1B-450F-9F1B-F7772010BB7A}"/>
              </a:ext>
            </a:extLst>
          </p:cNvPr>
          <p:cNvSpPr>
            <a:spLocks noGrp="1"/>
          </p:cNvSpPr>
          <p:nvPr>
            <p:ph type="sldNum" sz="quarter" idx="12"/>
          </p:nvPr>
        </p:nvSpPr>
        <p:spPr/>
        <p:txBody>
          <a:bodyPr/>
          <a:lstStyle/>
          <a:p>
            <a:fld id="{8A7A8213-C7B3-40E3-B9B3-279FEE69BB7A}" type="slidenum">
              <a:rPr lang="fr-FR" smtClean="0"/>
              <a:t>‹N°›</a:t>
            </a:fld>
            <a:endParaRPr lang="fr-FR"/>
          </a:p>
        </p:txBody>
      </p:sp>
    </p:spTree>
    <p:extLst>
      <p:ext uri="{BB962C8B-B14F-4D97-AF65-F5344CB8AC3E}">
        <p14:creationId xmlns:p14="http://schemas.microsoft.com/office/powerpoint/2010/main" val="4114195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737D4B9-AF2B-4F60-95A0-EB55C18A5EA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FBD3C6E-5E6D-4909-A706-04628045C706}"/>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97949C7-7FA4-4F2E-9C18-0B2653EDFE60}"/>
              </a:ext>
            </a:extLst>
          </p:cNvPr>
          <p:cNvSpPr>
            <a:spLocks noGrp="1"/>
          </p:cNvSpPr>
          <p:nvPr>
            <p:ph type="dt" sz="half" idx="10"/>
          </p:nvPr>
        </p:nvSpPr>
        <p:spPr/>
        <p:txBody>
          <a:bodyPr/>
          <a:lstStyle/>
          <a:p>
            <a:fld id="{46565373-16E0-4C02-B313-A4F4019AB8F3}" type="datetimeFigureOut">
              <a:rPr lang="fr-FR" smtClean="0"/>
              <a:t>09/02/2024</a:t>
            </a:fld>
            <a:endParaRPr lang="fr-FR"/>
          </a:p>
        </p:txBody>
      </p:sp>
      <p:sp>
        <p:nvSpPr>
          <p:cNvPr id="5" name="Espace réservé du pied de page 4">
            <a:extLst>
              <a:ext uri="{FF2B5EF4-FFF2-40B4-BE49-F238E27FC236}">
                <a16:creationId xmlns:a16="http://schemas.microsoft.com/office/drawing/2014/main" id="{BF97E46F-E78E-4859-BD0A-CBBE5FF0C5C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1340299-1EB1-41A0-83A6-DD520B00316A}"/>
              </a:ext>
            </a:extLst>
          </p:cNvPr>
          <p:cNvSpPr>
            <a:spLocks noGrp="1"/>
          </p:cNvSpPr>
          <p:nvPr>
            <p:ph type="sldNum" sz="quarter" idx="12"/>
          </p:nvPr>
        </p:nvSpPr>
        <p:spPr/>
        <p:txBody>
          <a:bodyPr/>
          <a:lstStyle/>
          <a:p>
            <a:fld id="{8A7A8213-C7B3-40E3-B9B3-279FEE69BB7A}" type="slidenum">
              <a:rPr lang="fr-FR" smtClean="0"/>
              <a:t>‹N°›</a:t>
            </a:fld>
            <a:endParaRPr lang="fr-FR"/>
          </a:p>
        </p:txBody>
      </p:sp>
    </p:spTree>
    <p:extLst>
      <p:ext uri="{BB962C8B-B14F-4D97-AF65-F5344CB8AC3E}">
        <p14:creationId xmlns:p14="http://schemas.microsoft.com/office/powerpoint/2010/main" val="3035874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C81612-105D-467D-9B02-AE98EAD616E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CCC2512-9EC5-4D58-90E6-FCB868BF91E3}"/>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D52E02F-D963-4C00-AA31-539AAA69D1ED}"/>
              </a:ext>
            </a:extLst>
          </p:cNvPr>
          <p:cNvSpPr>
            <a:spLocks noGrp="1"/>
          </p:cNvSpPr>
          <p:nvPr>
            <p:ph type="dt" sz="half" idx="10"/>
          </p:nvPr>
        </p:nvSpPr>
        <p:spPr/>
        <p:txBody>
          <a:bodyPr/>
          <a:lstStyle/>
          <a:p>
            <a:fld id="{46565373-16E0-4C02-B313-A4F4019AB8F3}" type="datetimeFigureOut">
              <a:rPr lang="fr-FR" smtClean="0"/>
              <a:t>09/02/2024</a:t>
            </a:fld>
            <a:endParaRPr lang="fr-FR"/>
          </a:p>
        </p:txBody>
      </p:sp>
      <p:sp>
        <p:nvSpPr>
          <p:cNvPr id="5" name="Espace réservé du pied de page 4">
            <a:extLst>
              <a:ext uri="{FF2B5EF4-FFF2-40B4-BE49-F238E27FC236}">
                <a16:creationId xmlns:a16="http://schemas.microsoft.com/office/drawing/2014/main" id="{0A8B8065-2418-4C2A-AD9D-4E589CAAC01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1BF346D-AE52-4ADB-B193-37A2CB7EAE16}"/>
              </a:ext>
            </a:extLst>
          </p:cNvPr>
          <p:cNvSpPr>
            <a:spLocks noGrp="1"/>
          </p:cNvSpPr>
          <p:nvPr>
            <p:ph type="sldNum" sz="quarter" idx="12"/>
          </p:nvPr>
        </p:nvSpPr>
        <p:spPr/>
        <p:txBody>
          <a:bodyPr/>
          <a:lstStyle/>
          <a:p>
            <a:fld id="{8A7A8213-C7B3-40E3-B9B3-279FEE69BB7A}" type="slidenum">
              <a:rPr lang="fr-FR" smtClean="0"/>
              <a:t>‹N°›</a:t>
            </a:fld>
            <a:endParaRPr lang="fr-FR"/>
          </a:p>
        </p:txBody>
      </p:sp>
    </p:spTree>
    <p:extLst>
      <p:ext uri="{BB962C8B-B14F-4D97-AF65-F5344CB8AC3E}">
        <p14:creationId xmlns:p14="http://schemas.microsoft.com/office/powerpoint/2010/main" val="2060167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919C2C-E3C0-46B8-A099-0899074ADFD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E58A1E7-0BF6-4C1D-A5A1-EAE26EB8ED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0E4F4392-BFE5-4633-9F85-B9B49834026B}"/>
              </a:ext>
            </a:extLst>
          </p:cNvPr>
          <p:cNvSpPr>
            <a:spLocks noGrp="1"/>
          </p:cNvSpPr>
          <p:nvPr>
            <p:ph type="dt" sz="half" idx="10"/>
          </p:nvPr>
        </p:nvSpPr>
        <p:spPr/>
        <p:txBody>
          <a:bodyPr/>
          <a:lstStyle/>
          <a:p>
            <a:fld id="{46565373-16E0-4C02-B313-A4F4019AB8F3}" type="datetimeFigureOut">
              <a:rPr lang="fr-FR" smtClean="0"/>
              <a:t>09/02/2024</a:t>
            </a:fld>
            <a:endParaRPr lang="fr-FR"/>
          </a:p>
        </p:txBody>
      </p:sp>
      <p:sp>
        <p:nvSpPr>
          <p:cNvPr id="5" name="Espace réservé du pied de page 4">
            <a:extLst>
              <a:ext uri="{FF2B5EF4-FFF2-40B4-BE49-F238E27FC236}">
                <a16:creationId xmlns:a16="http://schemas.microsoft.com/office/drawing/2014/main" id="{4EB78617-6972-49A7-BC1A-7A495C25179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FECFF53-8E37-43DA-981E-0152D6997CB2}"/>
              </a:ext>
            </a:extLst>
          </p:cNvPr>
          <p:cNvSpPr>
            <a:spLocks noGrp="1"/>
          </p:cNvSpPr>
          <p:nvPr>
            <p:ph type="sldNum" sz="quarter" idx="12"/>
          </p:nvPr>
        </p:nvSpPr>
        <p:spPr/>
        <p:txBody>
          <a:bodyPr/>
          <a:lstStyle/>
          <a:p>
            <a:fld id="{8A7A8213-C7B3-40E3-B9B3-279FEE69BB7A}" type="slidenum">
              <a:rPr lang="fr-FR" smtClean="0"/>
              <a:t>‹N°›</a:t>
            </a:fld>
            <a:endParaRPr lang="fr-FR"/>
          </a:p>
        </p:txBody>
      </p:sp>
    </p:spTree>
    <p:extLst>
      <p:ext uri="{BB962C8B-B14F-4D97-AF65-F5344CB8AC3E}">
        <p14:creationId xmlns:p14="http://schemas.microsoft.com/office/powerpoint/2010/main" val="1228729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60023A-E075-4545-99AE-76084C780FC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EFB646C-614F-4AB3-AA97-7C27BCCB89ED}"/>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4E7B3F3-4931-4348-8AC8-2C32F81418D9}"/>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FE7B1E7-918B-404A-BBFA-7E9B56A30496}"/>
              </a:ext>
            </a:extLst>
          </p:cNvPr>
          <p:cNvSpPr>
            <a:spLocks noGrp="1"/>
          </p:cNvSpPr>
          <p:nvPr>
            <p:ph type="dt" sz="half" idx="10"/>
          </p:nvPr>
        </p:nvSpPr>
        <p:spPr/>
        <p:txBody>
          <a:bodyPr/>
          <a:lstStyle/>
          <a:p>
            <a:fld id="{46565373-16E0-4C02-B313-A4F4019AB8F3}" type="datetimeFigureOut">
              <a:rPr lang="fr-FR" smtClean="0"/>
              <a:t>09/02/2024</a:t>
            </a:fld>
            <a:endParaRPr lang="fr-FR"/>
          </a:p>
        </p:txBody>
      </p:sp>
      <p:sp>
        <p:nvSpPr>
          <p:cNvPr id="6" name="Espace réservé du pied de page 5">
            <a:extLst>
              <a:ext uri="{FF2B5EF4-FFF2-40B4-BE49-F238E27FC236}">
                <a16:creationId xmlns:a16="http://schemas.microsoft.com/office/drawing/2014/main" id="{6F12F916-E6F4-4359-8A86-C64818148B5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2E75C2B-6552-47AA-8E15-2A291573DFCD}"/>
              </a:ext>
            </a:extLst>
          </p:cNvPr>
          <p:cNvSpPr>
            <a:spLocks noGrp="1"/>
          </p:cNvSpPr>
          <p:nvPr>
            <p:ph type="sldNum" sz="quarter" idx="12"/>
          </p:nvPr>
        </p:nvSpPr>
        <p:spPr/>
        <p:txBody>
          <a:bodyPr/>
          <a:lstStyle/>
          <a:p>
            <a:fld id="{8A7A8213-C7B3-40E3-B9B3-279FEE69BB7A}" type="slidenum">
              <a:rPr lang="fr-FR" smtClean="0"/>
              <a:t>‹N°›</a:t>
            </a:fld>
            <a:endParaRPr lang="fr-FR"/>
          </a:p>
        </p:txBody>
      </p:sp>
    </p:spTree>
    <p:extLst>
      <p:ext uri="{BB962C8B-B14F-4D97-AF65-F5344CB8AC3E}">
        <p14:creationId xmlns:p14="http://schemas.microsoft.com/office/powerpoint/2010/main" val="2928849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CFC0A5-3FBF-4009-B079-7EF26DACB2E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464D7BA-9D16-4A06-878E-0D7F012AFC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76DA43A7-DDEC-4D0E-8D06-AC85945B3F50}"/>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BCDAE57-E26F-47DD-BE8F-705150DA4C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54C09CDE-CBA5-4A3E-B638-C5BCB43C7BF6}"/>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2203A1A-DAC3-4799-AFE6-3AA572066C58}"/>
              </a:ext>
            </a:extLst>
          </p:cNvPr>
          <p:cNvSpPr>
            <a:spLocks noGrp="1"/>
          </p:cNvSpPr>
          <p:nvPr>
            <p:ph type="dt" sz="half" idx="10"/>
          </p:nvPr>
        </p:nvSpPr>
        <p:spPr/>
        <p:txBody>
          <a:bodyPr/>
          <a:lstStyle/>
          <a:p>
            <a:fld id="{46565373-16E0-4C02-B313-A4F4019AB8F3}" type="datetimeFigureOut">
              <a:rPr lang="fr-FR" smtClean="0"/>
              <a:t>09/02/2024</a:t>
            </a:fld>
            <a:endParaRPr lang="fr-FR"/>
          </a:p>
        </p:txBody>
      </p:sp>
      <p:sp>
        <p:nvSpPr>
          <p:cNvPr id="8" name="Espace réservé du pied de page 7">
            <a:extLst>
              <a:ext uri="{FF2B5EF4-FFF2-40B4-BE49-F238E27FC236}">
                <a16:creationId xmlns:a16="http://schemas.microsoft.com/office/drawing/2014/main" id="{95F6603C-CBFD-4702-8EB7-3E4EC921656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23E9BA5-41AD-4BBE-B6BB-76FDAD29D7EC}"/>
              </a:ext>
            </a:extLst>
          </p:cNvPr>
          <p:cNvSpPr>
            <a:spLocks noGrp="1"/>
          </p:cNvSpPr>
          <p:nvPr>
            <p:ph type="sldNum" sz="quarter" idx="12"/>
          </p:nvPr>
        </p:nvSpPr>
        <p:spPr/>
        <p:txBody>
          <a:bodyPr/>
          <a:lstStyle/>
          <a:p>
            <a:fld id="{8A7A8213-C7B3-40E3-B9B3-279FEE69BB7A}" type="slidenum">
              <a:rPr lang="fr-FR" smtClean="0"/>
              <a:t>‹N°›</a:t>
            </a:fld>
            <a:endParaRPr lang="fr-FR"/>
          </a:p>
        </p:txBody>
      </p:sp>
    </p:spTree>
    <p:extLst>
      <p:ext uri="{BB962C8B-B14F-4D97-AF65-F5344CB8AC3E}">
        <p14:creationId xmlns:p14="http://schemas.microsoft.com/office/powerpoint/2010/main" val="1031849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A66C8A-592D-4F5D-BF7D-AD858905D38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BEB65CF-BBB3-488D-99AB-C2E88D150947}"/>
              </a:ext>
            </a:extLst>
          </p:cNvPr>
          <p:cNvSpPr>
            <a:spLocks noGrp="1"/>
          </p:cNvSpPr>
          <p:nvPr>
            <p:ph type="dt" sz="half" idx="10"/>
          </p:nvPr>
        </p:nvSpPr>
        <p:spPr/>
        <p:txBody>
          <a:bodyPr/>
          <a:lstStyle/>
          <a:p>
            <a:fld id="{46565373-16E0-4C02-B313-A4F4019AB8F3}" type="datetimeFigureOut">
              <a:rPr lang="fr-FR" smtClean="0"/>
              <a:t>09/02/2024</a:t>
            </a:fld>
            <a:endParaRPr lang="fr-FR"/>
          </a:p>
        </p:txBody>
      </p:sp>
      <p:sp>
        <p:nvSpPr>
          <p:cNvPr id="4" name="Espace réservé du pied de page 3">
            <a:extLst>
              <a:ext uri="{FF2B5EF4-FFF2-40B4-BE49-F238E27FC236}">
                <a16:creationId xmlns:a16="http://schemas.microsoft.com/office/drawing/2014/main" id="{0F65B4F6-4EBD-43BC-9593-2ADF54D325C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934A7B3-8212-402F-9FF7-151C8E7D9357}"/>
              </a:ext>
            </a:extLst>
          </p:cNvPr>
          <p:cNvSpPr>
            <a:spLocks noGrp="1"/>
          </p:cNvSpPr>
          <p:nvPr>
            <p:ph type="sldNum" sz="quarter" idx="12"/>
          </p:nvPr>
        </p:nvSpPr>
        <p:spPr/>
        <p:txBody>
          <a:bodyPr/>
          <a:lstStyle/>
          <a:p>
            <a:fld id="{8A7A8213-C7B3-40E3-B9B3-279FEE69BB7A}" type="slidenum">
              <a:rPr lang="fr-FR" smtClean="0"/>
              <a:t>‹N°›</a:t>
            </a:fld>
            <a:endParaRPr lang="fr-FR"/>
          </a:p>
        </p:txBody>
      </p:sp>
    </p:spTree>
    <p:extLst>
      <p:ext uri="{BB962C8B-B14F-4D97-AF65-F5344CB8AC3E}">
        <p14:creationId xmlns:p14="http://schemas.microsoft.com/office/powerpoint/2010/main" val="2834427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FB2256C-8F93-4E0F-9642-8FF97841C45C}"/>
              </a:ext>
            </a:extLst>
          </p:cNvPr>
          <p:cNvSpPr>
            <a:spLocks noGrp="1"/>
          </p:cNvSpPr>
          <p:nvPr>
            <p:ph type="dt" sz="half" idx="10"/>
          </p:nvPr>
        </p:nvSpPr>
        <p:spPr/>
        <p:txBody>
          <a:bodyPr/>
          <a:lstStyle/>
          <a:p>
            <a:fld id="{46565373-16E0-4C02-B313-A4F4019AB8F3}" type="datetimeFigureOut">
              <a:rPr lang="fr-FR" smtClean="0"/>
              <a:t>09/02/2024</a:t>
            </a:fld>
            <a:endParaRPr lang="fr-FR"/>
          </a:p>
        </p:txBody>
      </p:sp>
      <p:sp>
        <p:nvSpPr>
          <p:cNvPr id="3" name="Espace réservé du pied de page 2">
            <a:extLst>
              <a:ext uri="{FF2B5EF4-FFF2-40B4-BE49-F238E27FC236}">
                <a16:creationId xmlns:a16="http://schemas.microsoft.com/office/drawing/2014/main" id="{C5A2670F-5F2A-4CD5-AE16-0C8828ABB6F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73DC6EE-A608-4098-8C46-E739EBD899A3}"/>
              </a:ext>
            </a:extLst>
          </p:cNvPr>
          <p:cNvSpPr>
            <a:spLocks noGrp="1"/>
          </p:cNvSpPr>
          <p:nvPr>
            <p:ph type="sldNum" sz="quarter" idx="12"/>
          </p:nvPr>
        </p:nvSpPr>
        <p:spPr/>
        <p:txBody>
          <a:bodyPr/>
          <a:lstStyle/>
          <a:p>
            <a:fld id="{8A7A8213-C7B3-40E3-B9B3-279FEE69BB7A}" type="slidenum">
              <a:rPr lang="fr-FR" smtClean="0"/>
              <a:t>‹N°›</a:t>
            </a:fld>
            <a:endParaRPr lang="fr-FR"/>
          </a:p>
        </p:txBody>
      </p:sp>
    </p:spTree>
    <p:extLst>
      <p:ext uri="{BB962C8B-B14F-4D97-AF65-F5344CB8AC3E}">
        <p14:creationId xmlns:p14="http://schemas.microsoft.com/office/powerpoint/2010/main" val="637772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2DAEC8-8490-401F-9559-8BA654BD472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C6418A2-6221-4A4A-AD6E-0885150F2E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019E7EF-DAF6-43B9-8B36-588D9F2CCF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46F05321-F93E-4CA6-B0B8-648C97D689FF}"/>
              </a:ext>
            </a:extLst>
          </p:cNvPr>
          <p:cNvSpPr>
            <a:spLocks noGrp="1"/>
          </p:cNvSpPr>
          <p:nvPr>
            <p:ph type="dt" sz="half" idx="10"/>
          </p:nvPr>
        </p:nvSpPr>
        <p:spPr/>
        <p:txBody>
          <a:bodyPr/>
          <a:lstStyle/>
          <a:p>
            <a:fld id="{46565373-16E0-4C02-B313-A4F4019AB8F3}" type="datetimeFigureOut">
              <a:rPr lang="fr-FR" smtClean="0"/>
              <a:t>09/02/2024</a:t>
            </a:fld>
            <a:endParaRPr lang="fr-FR"/>
          </a:p>
        </p:txBody>
      </p:sp>
      <p:sp>
        <p:nvSpPr>
          <p:cNvPr id="6" name="Espace réservé du pied de page 5">
            <a:extLst>
              <a:ext uri="{FF2B5EF4-FFF2-40B4-BE49-F238E27FC236}">
                <a16:creationId xmlns:a16="http://schemas.microsoft.com/office/drawing/2014/main" id="{84C8B8CB-1271-440D-BB11-BC60550A406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FD3984B-034B-4C3B-BB98-8DB2F414FDDC}"/>
              </a:ext>
            </a:extLst>
          </p:cNvPr>
          <p:cNvSpPr>
            <a:spLocks noGrp="1"/>
          </p:cNvSpPr>
          <p:nvPr>
            <p:ph type="sldNum" sz="quarter" idx="12"/>
          </p:nvPr>
        </p:nvSpPr>
        <p:spPr/>
        <p:txBody>
          <a:bodyPr/>
          <a:lstStyle/>
          <a:p>
            <a:fld id="{8A7A8213-C7B3-40E3-B9B3-279FEE69BB7A}" type="slidenum">
              <a:rPr lang="fr-FR" smtClean="0"/>
              <a:t>‹N°›</a:t>
            </a:fld>
            <a:endParaRPr lang="fr-FR"/>
          </a:p>
        </p:txBody>
      </p:sp>
    </p:spTree>
    <p:extLst>
      <p:ext uri="{BB962C8B-B14F-4D97-AF65-F5344CB8AC3E}">
        <p14:creationId xmlns:p14="http://schemas.microsoft.com/office/powerpoint/2010/main" val="934074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7A573C-7A38-4833-8822-03CD4E308D9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CE4C405-EE6A-4BC2-90FC-C0F1DC6CFF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749EC71-3F31-4894-847F-59F88534E0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5056FA82-C6B2-4873-A162-7F2010A72F53}"/>
              </a:ext>
            </a:extLst>
          </p:cNvPr>
          <p:cNvSpPr>
            <a:spLocks noGrp="1"/>
          </p:cNvSpPr>
          <p:nvPr>
            <p:ph type="dt" sz="half" idx="10"/>
          </p:nvPr>
        </p:nvSpPr>
        <p:spPr/>
        <p:txBody>
          <a:bodyPr/>
          <a:lstStyle/>
          <a:p>
            <a:fld id="{46565373-16E0-4C02-B313-A4F4019AB8F3}" type="datetimeFigureOut">
              <a:rPr lang="fr-FR" smtClean="0"/>
              <a:t>09/02/2024</a:t>
            </a:fld>
            <a:endParaRPr lang="fr-FR"/>
          </a:p>
        </p:txBody>
      </p:sp>
      <p:sp>
        <p:nvSpPr>
          <p:cNvPr id="6" name="Espace réservé du pied de page 5">
            <a:extLst>
              <a:ext uri="{FF2B5EF4-FFF2-40B4-BE49-F238E27FC236}">
                <a16:creationId xmlns:a16="http://schemas.microsoft.com/office/drawing/2014/main" id="{C19F81A4-5A1D-458D-B0F7-C653FEB6999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E1AF896-E4CE-4FA3-B9F4-7C71CB276BC3}"/>
              </a:ext>
            </a:extLst>
          </p:cNvPr>
          <p:cNvSpPr>
            <a:spLocks noGrp="1"/>
          </p:cNvSpPr>
          <p:nvPr>
            <p:ph type="sldNum" sz="quarter" idx="12"/>
          </p:nvPr>
        </p:nvSpPr>
        <p:spPr/>
        <p:txBody>
          <a:bodyPr/>
          <a:lstStyle/>
          <a:p>
            <a:fld id="{8A7A8213-C7B3-40E3-B9B3-279FEE69BB7A}" type="slidenum">
              <a:rPr lang="fr-FR" smtClean="0"/>
              <a:t>‹N°›</a:t>
            </a:fld>
            <a:endParaRPr lang="fr-FR"/>
          </a:p>
        </p:txBody>
      </p:sp>
    </p:spTree>
    <p:extLst>
      <p:ext uri="{BB962C8B-B14F-4D97-AF65-F5344CB8AC3E}">
        <p14:creationId xmlns:p14="http://schemas.microsoft.com/office/powerpoint/2010/main" val="1156284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F121525-9272-4365-8264-839675D9DB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DFF06D2-34B4-43E5-AEBF-3BB1820E8B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D6C00C0-4F8A-4FB0-89A6-E80AA21A77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65373-16E0-4C02-B313-A4F4019AB8F3}" type="datetimeFigureOut">
              <a:rPr lang="fr-FR" smtClean="0"/>
              <a:t>09/02/2024</a:t>
            </a:fld>
            <a:endParaRPr lang="fr-FR"/>
          </a:p>
        </p:txBody>
      </p:sp>
      <p:sp>
        <p:nvSpPr>
          <p:cNvPr id="5" name="Espace réservé du pied de page 4">
            <a:extLst>
              <a:ext uri="{FF2B5EF4-FFF2-40B4-BE49-F238E27FC236}">
                <a16:creationId xmlns:a16="http://schemas.microsoft.com/office/drawing/2014/main" id="{4140BF89-DE90-4E2D-A6C6-6680838023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5C1F20F-0493-4EE9-AC82-12DCD87726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A8213-C7B3-40E3-B9B3-279FEE69BB7A}" type="slidenum">
              <a:rPr lang="fr-FR" smtClean="0"/>
              <a:t>‹N°›</a:t>
            </a:fld>
            <a:endParaRPr lang="fr-FR"/>
          </a:p>
        </p:txBody>
      </p:sp>
    </p:spTree>
    <p:extLst>
      <p:ext uri="{BB962C8B-B14F-4D97-AF65-F5344CB8AC3E}">
        <p14:creationId xmlns:p14="http://schemas.microsoft.com/office/powerpoint/2010/main" val="3047461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0.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hyperlink" Target="pas_de_surjection.docx" TargetMode="External"/><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26.jpg"/><Relationship Id="rId4" Type="http://schemas.openxmlformats.org/officeDocument/2006/relationships/image" Target="../media/image160.pn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6.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42AA68-3E5C-49B2-9073-731DC3338B58}"/>
              </a:ext>
            </a:extLst>
          </p:cNvPr>
          <p:cNvSpPr>
            <a:spLocks noGrp="1"/>
          </p:cNvSpPr>
          <p:nvPr>
            <p:ph type="ctrTitle"/>
          </p:nvPr>
        </p:nvSpPr>
        <p:spPr>
          <a:xfrm>
            <a:off x="1524000" y="1122363"/>
            <a:ext cx="9144000" cy="1824037"/>
          </a:xfrm>
        </p:spPr>
        <p:txBody>
          <a:bodyPr>
            <a:normAutofit/>
          </a:bodyPr>
          <a:lstStyle/>
          <a:p>
            <a:pPr algn="r"/>
            <a:r>
              <a:rPr lang="fr-FR" sz="11200" b="1" dirty="0">
                <a:solidFill>
                  <a:srgbClr val="C00000"/>
                </a:solidFill>
              </a:rPr>
              <a:t>Paradoxes?</a:t>
            </a:r>
          </a:p>
        </p:txBody>
      </p:sp>
      <p:sp>
        <p:nvSpPr>
          <p:cNvPr id="3" name="Sous-titre 2">
            <a:extLst>
              <a:ext uri="{FF2B5EF4-FFF2-40B4-BE49-F238E27FC236}">
                <a16:creationId xmlns:a16="http://schemas.microsoft.com/office/drawing/2014/main" id="{88B46B6B-3A27-4D21-B6B1-FF1F3D917D02}"/>
              </a:ext>
            </a:extLst>
          </p:cNvPr>
          <p:cNvSpPr>
            <a:spLocks noGrp="1"/>
          </p:cNvSpPr>
          <p:nvPr>
            <p:ph type="subTitle" idx="1"/>
          </p:nvPr>
        </p:nvSpPr>
        <p:spPr>
          <a:xfrm>
            <a:off x="122127" y="3636177"/>
            <a:ext cx="11671300" cy="2387599"/>
          </a:xfrm>
        </p:spPr>
        <p:txBody>
          <a:bodyPr>
            <a:noAutofit/>
          </a:bodyPr>
          <a:lstStyle/>
          <a:p>
            <a:endParaRPr lang="fr-FR" sz="4000" dirty="0">
              <a:solidFill>
                <a:srgbClr val="C00000"/>
              </a:solidFill>
            </a:endParaRPr>
          </a:p>
          <a:p>
            <a:r>
              <a:rPr lang="fr-FR" sz="4000" dirty="0">
                <a:solidFill>
                  <a:srgbClr val="C00000"/>
                </a:solidFill>
              </a:rPr>
              <a:t>Opinion contraire aux vues communément admises.</a:t>
            </a:r>
          </a:p>
          <a:p>
            <a:r>
              <a:rPr lang="fr-FR" sz="4000" dirty="0">
                <a:solidFill>
                  <a:srgbClr val="C00000"/>
                </a:solidFill>
              </a:rPr>
              <a:t>Être, chose ou fait qui paraissent défier la règle admise parce qu’ils présentent des aspects contradictoires.</a:t>
            </a:r>
          </a:p>
        </p:txBody>
      </p:sp>
      <p:pic>
        <p:nvPicPr>
          <p:cNvPr id="5" name="Image 4">
            <a:extLst>
              <a:ext uri="{FF2B5EF4-FFF2-40B4-BE49-F238E27FC236}">
                <a16:creationId xmlns:a16="http://schemas.microsoft.com/office/drawing/2014/main" id="{ADB42C47-CAF0-46F7-A9AD-2131106A65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613" y="345285"/>
            <a:ext cx="2801823" cy="2876539"/>
          </a:xfrm>
          <a:prstGeom prst="rect">
            <a:avLst/>
          </a:prstGeom>
        </p:spPr>
      </p:pic>
      <p:sp>
        <p:nvSpPr>
          <p:cNvPr id="6" name="ZoneTexte 5">
            <a:extLst>
              <a:ext uri="{FF2B5EF4-FFF2-40B4-BE49-F238E27FC236}">
                <a16:creationId xmlns:a16="http://schemas.microsoft.com/office/drawing/2014/main" id="{34D9881C-F2EC-4610-902D-8603708F2D22}"/>
              </a:ext>
            </a:extLst>
          </p:cNvPr>
          <p:cNvSpPr txBox="1"/>
          <p:nvPr/>
        </p:nvSpPr>
        <p:spPr>
          <a:xfrm>
            <a:off x="978195" y="2784244"/>
            <a:ext cx="5904613" cy="246221"/>
          </a:xfrm>
          <a:prstGeom prst="rect">
            <a:avLst/>
          </a:prstGeom>
          <a:noFill/>
        </p:spPr>
        <p:txBody>
          <a:bodyPr wrap="square" rtlCol="0">
            <a:spAutoFit/>
          </a:bodyPr>
          <a:lstStyle/>
          <a:p>
            <a:r>
              <a:rPr lang="fr-FR" sz="1000" dirty="0" err="1"/>
              <a:t>Wikipedia</a:t>
            </a:r>
            <a:endParaRPr lang="fr-FR" sz="1000" dirty="0"/>
          </a:p>
        </p:txBody>
      </p:sp>
    </p:spTree>
    <p:extLst>
      <p:ext uri="{BB962C8B-B14F-4D97-AF65-F5344CB8AC3E}">
        <p14:creationId xmlns:p14="http://schemas.microsoft.com/office/powerpoint/2010/main" val="2642410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6309" y="365125"/>
            <a:ext cx="11788877" cy="1325563"/>
          </a:xfrm>
        </p:spPr>
        <p:txBody>
          <a:bodyPr>
            <a:noAutofit/>
          </a:bodyPr>
          <a:lstStyle/>
          <a:p>
            <a:r>
              <a:rPr lang="fr-FR" sz="6600" b="1" dirty="0">
                <a:solidFill>
                  <a:srgbClr val="C00000"/>
                </a:solidFill>
              </a:rPr>
              <a:t>La démonstration de Cauchy (1)</a:t>
            </a:r>
          </a:p>
        </p:txBody>
      </p:sp>
      <p:pic>
        <p:nvPicPr>
          <p:cNvPr id="1026" name="Picture 2"/>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rcRect l="10872" t="24476" r="30394" b="9543"/>
          <a:stretch/>
        </p:blipFill>
        <p:spPr bwMode="auto">
          <a:xfrm>
            <a:off x="1847528" y="1628800"/>
            <a:ext cx="2372008" cy="2263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contenu 3"/>
          <p:cNvSpPr>
            <a:spLocks noGrp="1"/>
          </p:cNvSpPr>
          <p:nvPr>
            <p:ph sz="half" idx="2"/>
          </p:nvPr>
        </p:nvSpPr>
        <p:spPr>
          <a:xfrm>
            <a:off x="4295800" y="1600201"/>
            <a:ext cx="5915000" cy="4525963"/>
          </a:xfrm>
        </p:spPr>
        <p:txBody>
          <a:bodyPr>
            <a:normAutofit/>
          </a:bodyPr>
          <a:lstStyle/>
          <a:p>
            <a:pPr marL="0" indent="0">
              <a:buNone/>
            </a:pPr>
            <a:r>
              <a:rPr lang="fr-FR" dirty="0"/>
              <a:t>Un polyèdre étant donné, on l’aplatit par déformation continue sur le plan d’une face. On obtient un polygone découpé en régions polygonales correspondant aux anciennes faces. Une face a été perdue dans le processus : on considère qu’elle correspond à la partie du plan restante. Les termes sommets, arêtes, faces s’appliquent à présent à des objets du plan, mais la somme s – a + f demeure. </a:t>
            </a:r>
          </a:p>
        </p:txBody>
      </p:sp>
      <p:sp>
        <p:nvSpPr>
          <p:cNvPr id="5" name="ZoneTexte 4"/>
          <p:cNvSpPr txBox="1"/>
          <p:nvPr/>
        </p:nvSpPr>
        <p:spPr>
          <a:xfrm>
            <a:off x="1703512" y="4005064"/>
            <a:ext cx="2592288" cy="1477328"/>
          </a:xfrm>
          <a:prstGeom prst="rect">
            <a:avLst/>
          </a:prstGeom>
          <a:noFill/>
        </p:spPr>
        <p:txBody>
          <a:bodyPr wrap="square" rtlCol="0">
            <a:spAutoFit/>
          </a:bodyPr>
          <a:lstStyle/>
          <a:p>
            <a:r>
              <a:rPr lang="fr-FR" dirty="0">
                <a:solidFill>
                  <a:schemeClr val="accent3">
                    <a:lumMod val="50000"/>
                  </a:schemeClr>
                </a:solidFill>
              </a:rPr>
              <a:t>Dans cet exemple, un cube a été « ouvert » par une face, les six autres étant transformées en quadrilatères adjacents</a:t>
            </a:r>
            <a:r>
              <a:rPr lang="fr-FR" dirty="0">
                <a:solidFill>
                  <a:schemeClr val="accent3">
                    <a:lumMod val="75000"/>
                  </a:schemeClr>
                </a:solidFill>
              </a:rPr>
              <a:t> </a:t>
            </a:r>
          </a:p>
        </p:txBody>
      </p:sp>
    </p:spTree>
    <p:extLst>
      <p:ext uri="{BB962C8B-B14F-4D97-AF65-F5344CB8AC3E}">
        <p14:creationId xmlns:p14="http://schemas.microsoft.com/office/powerpoint/2010/main" val="3217422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135" y="365125"/>
            <a:ext cx="11068665" cy="1325563"/>
          </a:xfrm>
        </p:spPr>
        <p:txBody>
          <a:bodyPr>
            <a:noAutofit/>
          </a:bodyPr>
          <a:lstStyle/>
          <a:p>
            <a:r>
              <a:rPr lang="fr-FR" sz="6600" b="1" dirty="0">
                <a:solidFill>
                  <a:srgbClr val="C00000"/>
                </a:solidFill>
              </a:rPr>
              <a:t>La démonstration de Cauchy (2)</a:t>
            </a:r>
          </a:p>
        </p:txBody>
      </p:sp>
      <p:pic>
        <p:nvPicPr>
          <p:cNvPr id="1026" name="Picture 2"/>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rcRect l="10872" t="24476" r="30394" b="9543"/>
          <a:stretch/>
        </p:blipFill>
        <p:spPr bwMode="auto">
          <a:xfrm>
            <a:off x="1847528" y="1628800"/>
            <a:ext cx="2372008" cy="2263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contenu 3"/>
          <p:cNvSpPr>
            <a:spLocks noGrp="1"/>
          </p:cNvSpPr>
          <p:nvPr>
            <p:ph sz="half" idx="2"/>
          </p:nvPr>
        </p:nvSpPr>
        <p:spPr>
          <a:xfrm>
            <a:off x="4295800" y="1600201"/>
            <a:ext cx="5915000" cy="4525963"/>
          </a:xfrm>
        </p:spPr>
        <p:txBody>
          <a:bodyPr>
            <a:normAutofit/>
          </a:bodyPr>
          <a:lstStyle/>
          <a:p>
            <a:pPr marL="0" indent="0">
              <a:buNone/>
            </a:pPr>
            <a:r>
              <a:rPr lang="fr-FR" dirty="0"/>
              <a:t>Chacune des « faces » - sauf la face qui occupe le reste du plan - est découpée en triangles. On ajoute autant de faces que d’arêtes, la somme s – a + f demeure.</a:t>
            </a:r>
          </a:p>
        </p:txBody>
      </p:sp>
      <p:sp>
        <p:nvSpPr>
          <p:cNvPr id="5" name="ZoneTexte 4"/>
          <p:cNvSpPr txBox="1"/>
          <p:nvPr/>
        </p:nvSpPr>
        <p:spPr>
          <a:xfrm>
            <a:off x="285135" y="4146216"/>
            <a:ext cx="3794641" cy="1938992"/>
          </a:xfrm>
          <a:prstGeom prst="rect">
            <a:avLst/>
          </a:prstGeom>
          <a:noFill/>
        </p:spPr>
        <p:txBody>
          <a:bodyPr wrap="square" rtlCol="0">
            <a:spAutoFit/>
          </a:bodyPr>
          <a:lstStyle/>
          <a:p>
            <a:r>
              <a:rPr lang="fr-FR" sz="2000" dirty="0">
                <a:solidFill>
                  <a:schemeClr val="accent3">
                    <a:lumMod val="50000"/>
                  </a:schemeClr>
                </a:solidFill>
              </a:rPr>
              <a:t>Tout polygone peut être décomposé en triangles : partant d’un sommet, on choisit en tournant le premier sommet et le second, puis le second et le troisième, etc.</a:t>
            </a:r>
            <a:endParaRPr lang="fr-FR" sz="2000" dirty="0">
              <a:solidFill>
                <a:schemeClr val="accent3">
                  <a:lumMod val="75000"/>
                </a:schemeClr>
              </a:solidFill>
            </a:endParaRPr>
          </a:p>
        </p:txBody>
      </p:sp>
      <p:pic>
        <p:nvPicPr>
          <p:cNvPr id="7" name="Image 6"/>
          <p:cNvPicPr/>
          <p:nvPr/>
        </p:nvPicPr>
        <p:blipFill rotWithShape="1">
          <a:blip r:embed="rId3" cstate="print"/>
          <a:srcRect l="9386" t="27477" r="32793" b="12647"/>
          <a:stretch/>
        </p:blipFill>
        <p:spPr bwMode="auto">
          <a:xfrm>
            <a:off x="1775521" y="1556793"/>
            <a:ext cx="2447841" cy="2469565"/>
          </a:xfrm>
          <a:prstGeom prst="rect">
            <a:avLst/>
          </a:prstGeom>
          <a:ln>
            <a:noFill/>
          </a:ln>
          <a:extLst>
            <a:ext uri="{53640926-AAD7-44D8-BBD7-CCE9431645EC}">
              <a14:shadowObscured xmlns:a14="http://schemas.microsoft.com/office/drawing/2010/main"/>
            </a:ext>
          </a:extLst>
        </p:spPr>
      </p:pic>
      <p:sp>
        <p:nvSpPr>
          <p:cNvPr id="9" name="ZoneTexte 8"/>
          <p:cNvSpPr txBox="1"/>
          <p:nvPr/>
        </p:nvSpPr>
        <p:spPr>
          <a:xfrm>
            <a:off x="6672064" y="4026358"/>
            <a:ext cx="3672408" cy="2246769"/>
          </a:xfrm>
          <a:prstGeom prst="rect">
            <a:avLst/>
          </a:prstGeom>
          <a:noFill/>
        </p:spPr>
        <p:txBody>
          <a:bodyPr wrap="square" rtlCol="0">
            <a:spAutoFit/>
          </a:bodyPr>
          <a:lstStyle/>
          <a:p>
            <a:r>
              <a:rPr lang="fr-FR" sz="2800" dirty="0"/>
              <a:t>Si on supprime le côté d’un triangle qui est sa frontière avec l’extérieur, on enlève une face et une arête…</a:t>
            </a:r>
          </a:p>
        </p:txBody>
      </p:sp>
      <p:pic>
        <p:nvPicPr>
          <p:cNvPr id="13" name="Image 12"/>
          <p:cNvPicPr/>
          <p:nvPr/>
        </p:nvPicPr>
        <p:blipFill rotWithShape="1">
          <a:blip r:embed="rId4" cstate="print"/>
          <a:srcRect l="7770" t="28672" r="41947" b="12147"/>
          <a:stretch/>
        </p:blipFill>
        <p:spPr bwMode="auto">
          <a:xfrm rot="10800000" flipH="1" flipV="1">
            <a:off x="3935760" y="3933056"/>
            <a:ext cx="2520280" cy="23042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38293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147" y="365125"/>
            <a:ext cx="11700387" cy="1325563"/>
          </a:xfrm>
        </p:spPr>
        <p:txBody>
          <a:bodyPr>
            <a:noAutofit/>
          </a:bodyPr>
          <a:lstStyle/>
          <a:p>
            <a:r>
              <a:rPr lang="fr-FR" sz="6600" b="1" dirty="0">
                <a:solidFill>
                  <a:srgbClr val="C00000"/>
                </a:solidFill>
              </a:rPr>
              <a:t>La démonstration de Cauchy (3)</a:t>
            </a:r>
          </a:p>
        </p:txBody>
      </p:sp>
      <p:pic>
        <p:nvPicPr>
          <p:cNvPr id="1026" name="Picture 2"/>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rcRect l="10872" t="24476" r="30394" b="9543"/>
          <a:stretch/>
        </p:blipFill>
        <p:spPr bwMode="auto">
          <a:xfrm>
            <a:off x="1847528" y="1628800"/>
            <a:ext cx="2372008" cy="2263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contenu 3"/>
          <p:cNvSpPr>
            <a:spLocks noGrp="1"/>
          </p:cNvSpPr>
          <p:nvPr>
            <p:ph sz="half" idx="2"/>
          </p:nvPr>
        </p:nvSpPr>
        <p:spPr>
          <a:xfrm>
            <a:off x="4295800" y="1600201"/>
            <a:ext cx="5915000" cy="4525963"/>
          </a:xfrm>
        </p:spPr>
        <p:txBody>
          <a:bodyPr>
            <a:normAutofit/>
          </a:bodyPr>
          <a:lstStyle/>
          <a:p>
            <a:pPr marL="0" indent="0">
              <a:buNone/>
            </a:pPr>
            <a:r>
              <a:rPr lang="fr-FR" dirty="0"/>
              <a:t>Si on supprime un triangle dont deux côtés constituent la frontière avec l’extérieur, on ôte un sommet, deux arêtes et une face : la somme s – a + f demeure</a:t>
            </a:r>
          </a:p>
          <a:p>
            <a:pPr marL="0" indent="0">
              <a:buNone/>
            </a:pPr>
            <a:r>
              <a:rPr lang="fr-FR" dirty="0"/>
              <a:t>Et à la fin, que reste-t-il? Un seul triangle : 3 sommets, 3 arêtes, et … une face? Non, deux, il faut compter le grand domaine extérieur pour une face et 3 – 3 + 2 = 2. C’est gagné.</a:t>
            </a:r>
          </a:p>
        </p:txBody>
      </p:sp>
      <p:sp>
        <p:nvSpPr>
          <p:cNvPr id="5" name="ZoneTexte 4"/>
          <p:cNvSpPr txBox="1"/>
          <p:nvPr/>
        </p:nvSpPr>
        <p:spPr>
          <a:xfrm>
            <a:off x="285135" y="4146217"/>
            <a:ext cx="4048929" cy="1631216"/>
          </a:xfrm>
          <a:prstGeom prst="rect">
            <a:avLst/>
          </a:prstGeom>
          <a:noFill/>
        </p:spPr>
        <p:txBody>
          <a:bodyPr wrap="square" rtlCol="0">
            <a:spAutoFit/>
          </a:bodyPr>
          <a:lstStyle/>
          <a:p>
            <a:r>
              <a:rPr lang="fr-FR" sz="2000" dirty="0">
                <a:solidFill>
                  <a:schemeClr val="accent3">
                    <a:lumMod val="50000"/>
                  </a:schemeClr>
                </a:solidFill>
              </a:rPr>
              <a:t>On a supprimé deux triangles dont la frontière avec l’extérieur suivait un seul côté. On regarde ce qui se passe si on en supprime un dont deux côtés sont sur la frontière.</a:t>
            </a:r>
            <a:endParaRPr lang="fr-FR" sz="2000" dirty="0">
              <a:solidFill>
                <a:schemeClr val="accent3">
                  <a:lumMod val="75000"/>
                </a:schemeClr>
              </a:solidFill>
            </a:endParaRPr>
          </a:p>
        </p:txBody>
      </p:sp>
      <p:pic>
        <p:nvPicPr>
          <p:cNvPr id="6" name="Image 5"/>
          <p:cNvPicPr/>
          <p:nvPr/>
        </p:nvPicPr>
        <p:blipFill rotWithShape="1">
          <a:blip r:embed="rId3" cstate="print"/>
          <a:srcRect l="7995" t="27964" r="45075" b="10445"/>
          <a:stretch/>
        </p:blipFill>
        <p:spPr bwMode="auto">
          <a:xfrm>
            <a:off x="1631504" y="1628801"/>
            <a:ext cx="2702560" cy="23958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20281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497" y="148281"/>
            <a:ext cx="11986054" cy="1285103"/>
          </a:xfrm>
        </p:spPr>
        <p:txBody>
          <a:bodyPr>
            <a:noAutofit/>
          </a:bodyPr>
          <a:lstStyle/>
          <a:p>
            <a:pPr algn="ctr"/>
            <a:r>
              <a:rPr lang="fr-FR" sz="7200" b="1" dirty="0">
                <a:solidFill>
                  <a:srgbClr val="C00000"/>
                </a:solidFill>
              </a:rPr>
              <a:t>Choisir son espace probabilisé</a:t>
            </a:r>
          </a:p>
        </p:txBody>
      </p:sp>
      <p:sp>
        <p:nvSpPr>
          <p:cNvPr id="3" name="ZoneTexte 2"/>
          <p:cNvSpPr txBox="1"/>
          <p:nvPr/>
        </p:nvSpPr>
        <p:spPr>
          <a:xfrm>
            <a:off x="383059" y="1322174"/>
            <a:ext cx="11269363" cy="830997"/>
          </a:xfrm>
          <a:prstGeom prst="rect">
            <a:avLst/>
          </a:prstGeom>
          <a:noFill/>
        </p:spPr>
        <p:txBody>
          <a:bodyPr wrap="square" rtlCol="0">
            <a:spAutoFit/>
          </a:bodyPr>
          <a:lstStyle/>
          <a:p>
            <a:r>
              <a:rPr lang="fr-FR" sz="4800" dirty="0"/>
              <a:t>« Le » paradoxe de J. Bertrand (1822 – 1900) </a:t>
            </a:r>
          </a:p>
        </p:txBody>
      </p:sp>
      <mc:AlternateContent xmlns:mc="http://schemas.openxmlformats.org/markup-compatibility/2006" xmlns:a14="http://schemas.microsoft.com/office/drawing/2010/main">
        <mc:Choice Requires="a14">
          <p:graphicFrame>
            <p:nvGraphicFramePr>
              <p:cNvPr id="4" name="Tableau 3"/>
              <p:cNvGraphicFramePr>
                <a:graphicFrameLocks noGrp="1"/>
              </p:cNvGraphicFramePr>
              <p:nvPr>
                <p:extLst>
                  <p:ext uri="{D42A27DB-BD31-4B8C-83A1-F6EECF244321}">
                    <p14:modId xmlns:p14="http://schemas.microsoft.com/office/powerpoint/2010/main" val="607506209"/>
                  </p:ext>
                </p:extLst>
              </p:nvPr>
            </p:nvGraphicFramePr>
            <p:xfrm>
              <a:off x="135925" y="2153171"/>
              <a:ext cx="11909853" cy="4513687"/>
            </p:xfrm>
            <a:graphic>
              <a:graphicData uri="http://schemas.openxmlformats.org/drawingml/2006/table">
                <a:tbl>
                  <a:tblPr firstRow="1" bandRow="1">
                    <a:tableStyleId>{5940675A-B579-460E-94D1-54222C63F5DA}</a:tableStyleId>
                  </a:tblPr>
                  <a:tblGrid>
                    <a:gridCol w="3969951">
                      <a:extLst>
                        <a:ext uri="{9D8B030D-6E8A-4147-A177-3AD203B41FA5}">
                          <a16:colId xmlns:a16="http://schemas.microsoft.com/office/drawing/2014/main" val="20000"/>
                        </a:ext>
                      </a:extLst>
                    </a:gridCol>
                    <a:gridCol w="3969951">
                      <a:extLst>
                        <a:ext uri="{9D8B030D-6E8A-4147-A177-3AD203B41FA5}">
                          <a16:colId xmlns:a16="http://schemas.microsoft.com/office/drawing/2014/main" val="20001"/>
                        </a:ext>
                      </a:extLst>
                    </a:gridCol>
                    <a:gridCol w="3969951">
                      <a:extLst>
                        <a:ext uri="{9D8B030D-6E8A-4147-A177-3AD203B41FA5}">
                          <a16:colId xmlns:a16="http://schemas.microsoft.com/office/drawing/2014/main" val="20002"/>
                        </a:ext>
                      </a:extLst>
                    </a:gridCol>
                  </a:tblGrid>
                  <a:tr h="2745847">
                    <a:tc>
                      <a:txBody>
                        <a:bodyPr/>
                        <a:lstStyle/>
                        <a:p>
                          <a:pPr algn="ctr"/>
                          <a:endParaRPr lang="fr-FR" dirty="0"/>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10000"/>
                      </a:ext>
                    </a:extLst>
                  </a:tr>
                  <a:tr h="1761275">
                    <a:tc>
                      <a:txBody>
                        <a:bodyPr/>
                        <a:lstStyle/>
                        <a:p>
                          <a:r>
                            <a:rPr lang="fr-FR" sz="2200" dirty="0"/>
                            <a:t>Les cordes de longueur supérieure à la longueur du côté du triangle équilatéral occupent un angle de 60°</a:t>
                          </a:r>
                          <a:r>
                            <a:rPr lang="fr-FR" sz="2200" baseline="0" dirty="0"/>
                            <a:t> sur les 180° possibles…                        </a:t>
                          </a:r>
                          <a14:m>
                            <m:oMath xmlns:m="http://schemas.openxmlformats.org/officeDocument/2006/math">
                              <m:r>
                                <a:rPr lang="fr-FR" sz="2200" b="0" i="1" baseline="0" smtClean="0">
                                  <a:latin typeface="Cambria Math"/>
                                </a:rPr>
                                <m:t>𝑃</m:t>
                              </m:r>
                              <m:r>
                                <a:rPr lang="fr-FR" sz="2200" b="0" i="1" baseline="0" smtClean="0">
                                  <a:latin typeface="Cambria Math"/>
                                </a:rPr>
                                <m:t>=1/3</m:t>
                              </m:r>
                            </m:oMath>
                          </a14:m>
                          <a:endParaRPr lang="fr-FR" sz="2200" dirty="0"/>
                        </a:p>
                      </a:txBody>
                      <a:tcPr/>
                    </a:tc>
                    <a:tc>
                      <a:txBody>
                        <a:bodyPr/>
                        <a:lstStyle/>
                        <a:p>
                          <a:pPr algn="l"/>
                          <a:r>
                            <a:rPr lang="fr-FR" sz="2200" dirty="0"/>
                            <a:t>Les cordes de longueur supérieure à BC (et à B’C’)</a:t>
                          </a:r>
                          <a:r>
                            <a:rPr lang="fr-FR" sz="2200" baseline="0" dirty="0"/>
                            <a:t> coupent le diamètre du cercle sur la moitié de sa longueur…               </a:t>
                          </a:r>
                          <a14:m>
                            <m:oMath xmlns:m="http://schemas.openxmlformats.org/officeDocument/2006/math">
                              <m:r>
                                <a:rPr lang="fr-FR" sz="2200" b="0" i="0" baseline="0" smtClean="0">
                                  <a:latin typeface="Cambria Math"/>
                                </a:rPr>
                                <m:t>                                           </m:t>
                              </m:r>
                              <m:r>
                                <a:rPr lang="fr-FR" sz="2200" b="0" i="1" baseline="0" smtClean="0">
                                  <a:latin typeface="Cambria Math"/>
                                </a:rPr>
                                <m:t>𝑃</m:t>
                              </m:r>
                              <m:r>
                                <a:rPr lang="fr-FR" sz="2200" b="0" i="1" baseline="0" smtClean="0">
                                  <a:latin typeface="Cambria Math"/>
                                </a:rPr>
                                <m:t>=</m:t>
                              </m:r>
                              <m:r>
                                <a:rPr lang="fr-FR" sz="2200" b="0" i="0" baseline="0" smtClean="0">
                                  <a:latin typeface="Cambria Math"/>
                                </a:rPr>
                                <m:t>1/2</m:t>
                              </m:r>
                            </m:oMath>
                          </a14:m>
                          <a:endParaRPr lang="fr-FR" sz="2200" dirty="0"/>
                        </a:p>
                      </a:txBody>
                      <a:tcPr/>
                    </a:tc>
                    <a:tc>
                      <a:txBody>
                        <a:bodyPr/>
                        <a:lstStyle/>
                        <a:p>
                          <a:r>
                            <a:rPr lang="fr-FR" sz="2200" dirty="0"/>
                            <a:t>Toute corde</a:t>
                          </a:r>
                          <a:r>
                            <a:rPr lang="fr-FR" sz="2200" baseline="0" dirty="0"/>
                            <a:t> est déterminée par son milieu. Celui de celles dont la longueur est supérieure au côté est un point du disque de rayon moitié du cercle initial… </a:t>
                          </a:r>
                          <a14:m>
                            <m:oMath xmlns:m="http://schemas.openxmlformats.org/officeDocument/2006/math">
                              <m:r>
                                <a:rPr lang="fr-FR" sz="2200" b="0" i="1" smtClean="0">
                                  <a:latin typeface="Cambria Math"/>
                                </a:rPr>
                                <m:t>𝑃</m:t>
                              </m:r>
                              <m:r>
                                <a:rPr lang="fr-FR" sz="2200" b="0" i="1" smtClean="0">
                                  <a:latin typeface="Cambria Math"/>
                                </a:rPr>
                                <m:t>=1/4</m:t>
                              </m:r>
                            </m:oMath>
                          </a14:m>
                          <a:endParaRPr lang="fr-FR" sz="2200" dirty="0"/>
                        </a:p>
                      </a:txBody>
                      <a:tcPr/>
                    </a:tc>
                    <a:extLst>
                      <a:ext uri="{0D108BD9-81ED-4DB2-BD59-A6C34878D82A}">
                        <a16:rowId xmlns:a16="http://schemas.microsoft.com/office/drawing/2014/main" val="10001"/>
                      </a:ext>
                    </a:extLst>
                  </a:tr>
                </a:tbl>
              </a:graphicData>
            </a:graphic>
          </p:graphicFrame>
        </mc:Choice>
        <mc:Fallback xmlns="">
          <p:graphicFrame>
            <p:nvGraphicFramePr>
              <p:cNvPr id="4" name="Tableau 3"/>
              <p:cNvGraphicFramePr>
                <a:graphicFrameLocks noGrp="1"/>
              </p:cNvGraphicFramePr>
              <p:nvPr>
                <p:extLst>
                  <p:ext uri="{D42A27DB-BD31-4B8C-83A1-F6EECF244321}">
                    <p14:modId xmlns:p14="http://schemas.microsoft.com/office/powerpoint/2010/main" val="607506209"/>
                  </p:ext>
                </p:extLst>
              </p:nvPr>
            </p:nvGraphicFramePr>
            <p:xfrm>
              <a:off x="135925" y="2153171"/>
              <a:ext cx="11909853" cy="4513687"/>
            </p:xfrm>
            <a:graphic>
              <a:graphicData uri="http://schemas.openxmlformats.org/drawingml/2006/table">
                <a:tbl>
                  <a:tblPr firstRow="1" bandRow="1">
                    <a:tableStyleId>{5940675A-B579-460E-94D1-54222C63F5DA}</a:tableStyleId>
                  </a:tblPr>
                  <a:tblGrid>
                    <a:gridCol w="3969951"/>
                    <a:gridCol w="3969951"/>
                    <a:gridCol w="3969951"/>
                  </a:tblGrid>
                  <a:tr h="2745847">
                    <a:tc>
                      <a:txBody>
                        <a:bodyPr/>
                        <a:lstStyle/>
                        <a:p>
                          <a:pPr algn="ctr"/>
                          <a:endParaRPr lang="fr-FR" dirty="0"/>
                        </a:p>
                      </a:txBody>
                      <a:tcPr/>
                    </a:tc>
                    <a:tc>
                      <a:txBody>
                        <a:bodyPr/>
                        <a:lstStyle/>
                        <a:p>
                          <a:endParaRPr lang="fr-FR" dirty="0"/>
                        </a:p>
                      </a:txBody>
                      <a:tcPr/>
                    </a:tc>
                    <a:tc>
                      <a:txBody>
                        <a:bodyPr/>
                        <a:lstStyle/>
                        <a:p>
                          <a:endParaRPr lang="fr-FR" dirty="0"/>
                        </a:p>
                      </a:txBody>
                      <a:tcPr/>
                    </a:tc>
                  </a:tr>
                  <a:tr h="1767840">
                    <a:tc>
                      <a:txBody>
                        <a:bodyPr/>
                        <a:lstStyle/>
                        <a:p>
                          <a:endParaRPr lang="fr-FR"/>
                        </a:p>
                      </a:txBody>
                      <a:tcPr>
                        <a:blipFill rotWithShape="1">
                          <a:blip r:embed="rId2"/>
                          <a:stretch>
                            <a:fillRect t="-155517" r="-200307" b="-6897"/>
                          </a:stretch>
                        </a:blipFill>
                      </a:tcPr>
                    </a:tc>
                    <a:tc>
                      <a:txBody>
                        <a:bodyPr/>
                        <a:lstStyle/>
                        <a:p>
                          <a:endParaRPr lang="fr-FR"/>
                        </a:p>
                      </a:txBody>
                      <a:tcPr>
                        <a:blipFill rotWithShape="1">
                          <a:blip r:embed="rId2"/>
                          <a:stretch>
                            <a:fillRect l="-99847" t="-155517" r="-100000" b="-6897"/>
                          </a:stretch>
                        </a:blipFill>
                      </a:tcPr>
                    </a:tc>
                    <a:tc>
                      <a:txBody>
                        <a:bodyPr/>
                        <a:lstStyle/>
                        <a:p>
                          <a:endParaRPr lang="fr-FR"/>
                        </a:p>
                      </a:txBody>
                      <a:tcPr>
                        <a:blipFill rotWithShape="1">
                          <a:blip r:embed="rId2"/>
                          <a:stretch>
                            <a:fillRect l="-200154" t="-155517" r="-154" b="-6897"/>
                          </a:stretch>
                        </a:blipFill>
                      </a:tcPr>
                    </a:tc>
                  </a:tr>
                </a:tbl>
              </a:graphicData>
            </a:graphic>
          </p:graphicFrame>
        </mc:Fallback>
      </mc:AlternateContent>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62" t="17309" r="59787" b="10361"/>
          <a:stretch/>
        </p:blipFill>
        <p:spPr bwMode="auto">
          <a:xfrm>
            <a:off x="1235676" y="2286488"/>
            <a:ext cx="2409565" cy="2520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98" t="21106" r="61030" b="15574"/>
          <a:stretch/>
        </p:blipFill>
        <p:spPr bwMode="auto">
          <a:xfrm>
            <a:off x="4596715" y="2273644"/>
            <a:ext cx="2594918" cy="2533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980" t="15745" r="60310" b="15117"/>
          <a:stretch/>
        </p:blipFill>
        <p:spPr bwMode="auto">
          <a:xfrm>
            <a:off x="8416007" y="2203905"/>
            <a:ext cx="2445582" cy="2627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3245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5924" y="123569"/>
            <a:ext cx="12056076" cy="1309815"/>
          </a:xfrm>
        </p:spPr>
        <p:txBody>
          <a:bodyPr>
            <a:normAutofit/>
          </a:bodyPr>
          <a:lstStyle/>
          <a:p>
            <a:r>
              <a:rPr lang="fr-FR" sz="8000" b="1" dirty="0">
                <a:solidFill>
                  <a:srgbClr val="C00000"/>
                </a:solidFill>
              </a:rPr>
              <a:t>L’interdit de l’autoréférence</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81" t="6435" r="57170" b="40026"/>
          <a:stretch/>
        </p:blipFill>
        <p:spPr bwMode="auto">
          <a:xfrm>
            <a:off x="1" y="1421028"/>
            <a:ext cx="4137523" cy="2854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4238369" y="1421028"/>
            <a:ext cx="7834182" cy="2893100"/>
          </a:xfrm>
          <a:prstGeom prst="rect">
            <a:avLst/>
          </a:prstGeom>
          <a:noFill/>
        </p:spPr>
        <p:txBody>
          <a:bodyPr wrap="square" rtlCol="0">
            <a:spAutoFit/>
          </a:bodyPr>
          <a:lstStyle/>
          <a:p>
            <a:r>
              <a:rPr lang="fr-FR" sz="2600" dirty="0"/>
              <a:t>Les paradoxes du type « menteur » (</a:t>
            </a:r>
            <a:r>
              <a:rPr lang="fr-FR" sz="2600" dirty="0" err="1"/>
              <a:t>Epiménide</a:t>
            </a:r>
            <a:r>
              <a:rPr lang="fr-FR" sz="2600" dirty="0"/>
              <a:t>) ont leur source dans l’autoréférence.  </a:t>
            </a:r>
          </a:p>
          <a:p>
            <a:r>
              <a:rPr lang="fr-FR" sz="2600" dirty="0"/>
              <a:t>Le paradoxe du barbier: « Le suis barbier et je peux me vanter de raser tous les hommes du village qui ne se rasent pas eux-mêmes. Mais alors, qui me rase? » illustre l’interdit pour les affirmations mathématiques de porter sur elles-mêmes.</a:t>
            </a:r>
          </a:p>
        </p:txBody>
      </p:sp>
      <mc:AlternateContent xmlns:mc="http://schemas.openxmlformats.org/markup-compatibility/2006" xmlns:a14="http://schemas.microsoft.com/office/drawing/2010/main">
        <mc:Choice Requires="a14">
          <p:sp>
            <p:nvSpPr>
              <p:cNvPr id="4" name="ZoneTexte 3"/>
              <p:cNvSpPr txBox="1"/>
              <p:nvPr/>
            </p:nvSpPr>
            <p:spPr>
              <a:xfrm>
                <a:off x="395416" y="4534930"/>
                <a:ext cx="8362995" cy="1200329"/>
              </a:xfrm>
              <a:prstGeom prst="rect">
                <a:avLst/>
              </a:prstGeom>
              <a:noFill/>
            </p:spPr>
            <p:txBody>
              <a:bodyPr wrap="none" rtlCol="0">
                <a:spAutoFit/>
              </a:bodyPr>
              <a:lstStyle/>
              <a:p>
                <a:r>
                  <a:rPr lang="fr-FR" sz="3600" dirty="0"/>
                  <a:t>Expression mathématique correspondante :</a:t>
                </a:r>
              </a:p>
              <a:p>
                <a:r>
                  <a:rPr lang="fr-FR" sz="3600" dirty="0">
                    <a:hlinkClick r:id="rId3" action="ppaction://hlinkfile"/>
                  </a:rPr>
                  <a:t>il n’existe pas de surjection de </a:t>
                </a:r>
                <a14:m>
                  <m:oMath xmlns:m="http://schemas.openxmlformats.org/officeDocument/2006/math">
                    <m:r>
                      <a:rPr lang="fr-FR" sz="3600" b="0" i="1" smtClean="0">
                        <a:latin typeface="Cambria Math"/>
                        <a:hlinkClick r:id="rId3" action="ppaction://hlinkfile"/>
                      </a:rPr>
                      <m:t>𝑋</m:t>
                    </m:r>
                    <m:r>
                      <a:rPr lang="fr-FR" sz="3600" b="0" i="1" smtClean="0">
                        <a:latin typeface="Cambria Math"/>
                        <a:hlinkClick r:id="rId3" action="ppaction://hlinkfile"/>
                      </a:rPr>
                      <m:t> </m:t>
                    </m:r>
                  </m:oMath>
                </a14:m>
                <a:r>
                  <a:rPr lang="fr-FR" sz="3600" dirty="0">
                    <a:hlinkClick r:id="rId3" action="ppaction://hlinkfile"/>
                  </a:rPr>
                  <a:t>dans </a:t>
                </a:r>
                <a14:m>
                  <m:oMath xmlns:m="http://schemas.openxmlformats.org/officeDocument/2006/math">
                    <m:r>
                      <a:rPr lang="fr-FR" sz="3600" i="1" smtClean="0">
                        <a:latin typeface="Cambria Math"/>
                        <a:ea typeface="Cambria Math"/>
                        <a:hlinkClick r:id="rId3" action="ppaction://hlinkfile"/>
                      </a:rPr>
                      <m:t>𝒫</m:t>
                    </m:r>
                    <m:d>
                      <m:dPr>
                        <m:ctrlPr>
                          <a:rPr lang="fr-FR" sz="3600" i="1" smtClean="0">
                            <a:latin typeface="Cambria Math" panose="02040503050406030204" pitchFamily="18" charset="0"/>
                            <a:ea typeface="Cambria Math"/>
                            <a:hlinkClick r:id="rId3" action="ppaction://hlinkfile"/>
                          </a:rPr>
                        </m:ctrlPr>
                      </m:dPr>
                      <m:e>
                        <m:r>
                          <a:rPr lang="fr-FR" sz="3600" b="0" i="1" smtClean="0">
                            <a:latin typeface="Cambria Math"/>
                            <a:ea typeface="Cambria Math"/>
                            <a:hlinkClick r:id="rId3" action="ppaction://hlinkfile"/>
                          </a:rPr>
                          <m:t>𝑋</m:t>
                        </m:r>
                      </m:e>
                    </m:d>
                  </m:oMath>
                </a14:m>
                <a:endParaRPr lang="fr-FR" sz="3600" dirty="0"/>
              </a:p>
            </p:txBody>
          </p:sp>
        </mc:Choice>
        <mc:Fallback xmlns="">
          <p:sp>
            <p:nvSpPr>
              <p:cNvPr id="4" name="ZoneTexte 3"/>
              <p:cNvSpPr txBox="1">
                <a:spLocks noRot="1" noChangeAspect="1" noMove="1" noResize="1" noEditPoints="1" noAdjustHandles="1" noChangeArrowheads="1" noChangeShapeType="1" noTextEdit="1"/>
              </p:cNvSpPr>
              <p:nvPr/>
            </p:nvSpPr>
            <p:spPr>
              <a:xfrm>
                <a:off x="395416" y="4534930"/>
                <a:ext cx="8362995" cy="1200329"/>
              </a:xfrm>
              <a:prstGeom prst="rect">
                <a:avLst/>
              </a:prstGeom>
              <a:blipFill rotWithShape="1">
                <a:blip r:embed="rId4"/>
                <a:stretch>
                  <a:fillRect l="-2259" t="-7614" r="-1239" b="-18274"/>
                </a:stretch>
              </a:blipFill>
            </p:spPr>
            <p:txBody>
              <a:bodyPr/>
              <a:lstStyle/>
              <a:p>
                <a:r>
                  <a:rPr lang="fr-FR">
                    <a:noFill/>
                  </a:rPr>
                  <a:t> </a:t>
                </a:r>
              </a:p>
            </p:txBody>
          </p:sp>
        </mc:Fallback>
      </mc:AlternateContent>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3114" y="3869396"/>
            <a:ext cx="2150074" cy="2988603"/>
          </a:xfrm>
          <a:prstGeom prst="rect">
            <a:avLst/>
          </a:prstGeom>
        </p:spPr>
      </p:pic>
    </p:spTree>
    <p:extLst>
      <p:ext uri="{BB962C8B-B14F-4D97-AF65-F5344CB8AC3E}">
        <p14:creationId xmlns:p14="http://schemas.microsoft.com/office/powerpoint/2010/main" val="3750419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E9B1D1-E8D0-3C17-36E3-EA59FE047965}"/>
              </a:ext>
            </a:extLst>
          </p:cNvPr>
          <p:cNvSpPr>
            <a:spLocks noGrp="1"/>
          </p:cNvSpPr>
          <p:nvPr>
            <p:ph type="title"/>
          </p:nvPr>
        </p:nvSpPr>
        <p:spPr>
          <a:xfrm>
            <a:off x="196645" y="365125"/>
            <a:ext cx="11798710" cy="1325563"/>
          </a:xfrm>
        </p:spPr>
        <p:txBody>
          <a:bodyPr>
            <a:noAutofit/>
          </a:bodyPr>
          <a:lstStyle/>
          <a:p>
            <a:pPr algn="ctr"/>
            <a:r>
              <a:rPr lang="fr-FR" sz="6000" b="1" dirty="0">
                <a:solidFill>
                  <a:srgbClr val="C00000"/>
                </a:solidFill>
              </a:rPr>
              <a:t>Le catalogue des catalogues </a:t>
            </a:r>
            <a:br>
              <a:rPr lang="fr-FR" sz="6000" b="1" dirty="0">
                <a:solidFill>
                  <a:srgbClr val="C00000"/>
                </a:solidFill>
              </a:rPr>
            </a:br>
            <a:r>
              <a:rPr lang="fr-FR" sz="6000" b="1" dirty="0">
                <a:solidFill>
                  <a:srgbClr val="C00000"/>
                </a:solidFill>
              </a:rPr>
              <a:t>qui ne se référencent pas eux-mêmes</a:t>
            </a:r>
          </a:p>
        </p:txBody>
      </p:sp>
      <mc:AlternateContent xmlns:mc="http://schemas.openxmlformats.org/markup-compatibility/2006">
        <mc:Choice xmlns:a14="http://schemas.microsoft.com/office/drawing/2010/main" Requires="a14">
          <p:sp>
            <p:nvSpPr>
              <p:cNvPr id="4" name="ZoneTexte 3">
                <a:extLst>
                  <a:ext uri="{FF2B5EF4-FFF2-40B4-BE49-F238E27FC236}">
                    <a16:creationId xmlns:a16="http://schemas.microsoft.com/office/drawing/2014/main" id="{C3231360-7FC8-4BE8-6D01-A102A2850FA7}"/>
                  </a:ext>
                </a:extLst>
              </p:cNvPr>
              <p:cNvSpPr txBox="1"/>
              <p:nvPr/>
            </p:nvSpPr>
            <p:spPr>
              <a:xfrm>
                <a:off x="1160206" y="2212258"/>
                <a:ext cx="8888362" cy="4028539"/>
              </a:xfrm>
              <a:prstGeom prst="rect">
                <a:avLst/>
              </a:prstGeom>
              <a:noFill/>
            </p:spPr>
            <p:txBody>
              <a:bodyPr wrap="square">
                <a:spAutoFit/>
              </a:bodyPr>
              <a:lstStyle/>
              <a:p>
                <a:pPr>
                  <a:lnSpc>
                    <a:spcPct val="115000"/>
                  </a:lnSpc>
                  <a:spcAft>
                    <a:spcPts val="10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Soit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𝑋</m:t>
                    </m:r>
                  </m:oMath>
                </a14:m>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un ensemble et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𝑓</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1800" dirty="0">
                    <a:effectLst/>
                    <a:latin typeface="Calibri" panose="020F0502020204030204" pitchFamily="34" charset="0"/>
                    <a:ea typeface="Times New Roman" panose="02020603050405020304" pitchFamily="18" charset="0"/>
                    <a:cs typeface="Times New Roman" panose="02020603050405020304" pitchFamily="18" charset="0"/>
                  </a:rPr>
                  <a:t>une application de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𝑋</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1800" dirty="0">
                    <a:effectLst/>
                    <a:latin typeface="Calibri" panose="020F0502020204030204" pitchFamily="34" charset="0"/>
                    <a:ea typeface="Times New Roman" panose="02020603050405020304" pitchFamily="18" charset="0"/>
                    <a:cs typeface="Times New Roman" panose="02020603050405020304" pitchFamily="18" charset="0"/>
                  </a:rPr>
                  <a:t>dans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𝒫</m:t>
                    </m:r>
                    <m:d>
                      <m:dPr>
                        <m:ctrlPr>
                          <a:rPr lang="fr-FR"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𝑋</m:t>
                        </m:r>
                      </m:e>
                    </m:d>
                  </m:oMath>
                </a14:m>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ensemble des parties de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𝑋</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Par exemple l’application de </a:t>
                </a:r>
                <a14:m>
                  <m:oMath xmlns:m="http://schemas.openxmlformats.org/officeDocument/2006/math">
                    <m:r>
                      <a:rPr lang="fr-FR" sz="1800" b="1" i="1">
                        <a:effectLst/>
                        <a:latin typeface="Cambria Math" panose="02040503050406030204" pitchFamily="18" charset="0"/>
                        <a:ea typeface="Times New Roman" panose="02020603050405020304" pitchFamily="18" charset="0"/>
                        <a:cs typeface="Times New Roman" panose="02020603050405020304" pitchFamily="18" charset="0"/>
                      </a:rPr>
                      <m:t>𝐍</m:t>
                    </m:r>
                  </m:oMath>
                </a14:m>
                <a:r>
                  <a:rPr lang="fr-FR" sz="1800" b="1" dirty="0">
                    <a:effectLst/>
                    <a:latin typeface="Calibri" panose="020F0502020204030204" pitchFamily="34" charset="0"/>
                    <a:ea typeface="Times New Roman" panose="02020603050405020304" pitchFamily="18" charset="0"/>
                    <a:cs typeface="Times New Roman" panose="02020603050405020304" pitchFamily="18" charset="0"/>
                  </a:rPr>
                  <a:t> </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dans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𝒫</m:t>
                    </m:r>
                    <m:d>
                      <m:dPr>
                        <m:ctrlPr>
                          <a:rPr lang="fr-FR"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800" b="1" i="1">
                            <a:effectLst/>
                            <a:latin typeface="Cambria Math" panose="02040503050406030204" pitchFamily="18" charset="0"/>
                            <a:ea typeface="Times New Roman" panose="02020603050405020304" pitchFamily="18" charset="0"/>
                            <a:cs typeface="Times New Roman" panose="02020603050405020304" pitchFamily="18" charset="0"/>
                          </a:rPr>
                          <m:t>𝐍</m:t>
                        </m:r>
                      </m:e>
                    </m:d>
                  </m:oMath>
                </a14:m>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qui à tout entier naturel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𝑛</m:t>
                    </m:r>
                  </m:oMath>
                </a14:m>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associe la paire </a:t>
                </a:r>
                <a14:m>
                  <m:oMath xmlns:m="http://schemas.openxmlformats.org/officeDocument/2006/math">
                    <m:d>
                      <m:dPr>
                        <m:begChr m:val="{"/>
                        <m:endChr m:val="}"/>
                        <m:ctrlPr>
                          <a:rPr lang="fr-FR"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+1</m:t>
                        </m:r>
                      </m:e>
                    </m:d>
                  </m:oMath>
                </a14:m>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est une telle application. Elle n’est évidemment pas surjective, les parties de </a:t>
                </a:r>
                <a14:m>
                  <m:oMath xmlns:m="http://schemas.openxmlformats.org/officeDocument/2006/math">
                    <m:r>
                      <a:rPr lang="fr-FR" sz="1800" b="1" i="1">
                        <a:effectLst/>
                        <a:latin typeface="Cambria Math" panose="02040503050406030204" pitchFamily="18" charset="0"/>
                        <a:ea typeface="Times New Roman" panose="02020603050405020304" pitchFamily="18" charset="0"/>
                        <a:cs typeface="Times New Roman" panose="02020603050405020304" pitchFamily="18" charset="0"/>
                      </a:rPr>
                      <m:t>𝐍</m:t>
                    </m:r>
                  </m:oMath>
                </a14:m>
                <a:r>
                  <a:rPr lang="fr-FR" sz="1800" b="1" dirty="0">
                    <a:effectLst/>
                    <a:latin typeface="Calibri" panose="020F0502020204030204" pitchFamily="34" charset="0"/>
                    <a:ea typeface="Times New Roman" panose="02020603050405020304" pitchFamily="18" charset="0"/>
                    <a:cs typeface="Times New Roman" panose="02020603050405020304" pitchFamily="18" charset="0"/>
                  </a:rPr>
                  <a:t> </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qui n’ont pas deux éléments, entre autres, n’ont pas d’antécédent.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Est-il possible qu’une telle application soit surjective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Considérons l’ensemble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𝐸</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fr-FR"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𝑋</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fr-FR"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𝑥</m:t>
                            </m:r>
                          </m:e>
                        </m:d>
                      </m:e>
                    </m:d>
                  </m:oMath>
                </a14:m>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Existe-t-il un élément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1800" dirty="0">
                    <a:effectLst/>
                    <a:latin typeface="Calibri" panose="020F0502020204030204" pitchFamily="34" charset="0"/>
                    <a:ea typeface="Times New Roman" panose="02020603050405020304" pitchFamily="18" charset="0"/>
                    <a:cs typeface="Times New Roman" panose="02020603050405020304" pitchFamily="18" charset="0"/>
                  </a:rPr>
                  <a:t>de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𝑋</m:t>
                    </m:r>
                  </m:oMath>
                </a14:m>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dont l’image soit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𝐸</m:t>
                    </m:r>
                  </m:oMath>
                </a14:m>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Si oui, alors ou bien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𝐸</m:t>
                    </m:r>
                  </m:oMath>
                </a14:m>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et par définition,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𝑦</m:t>
                    </m:r>
                  </m:oMath>
                </a14:m>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n’appartenant pas à son image appartient à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𝐸</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ou bien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𝐸</m:t>
                    </m:r>
                  </m:oMath>
                </a14:m>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ce qui signifie que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𝑦</m:t>
                    </m:r>
                  </m:oMath>
                </a14:m>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appartient à son image et donc n’appartient pas à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𝐸</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C O N T R A D I C T I O </a:t>
                </a:r>
                <a:r>
                  <a:rPr lang="fr-FR" sz="1800">
                    <a:effectLst/>
                    <a:latin typeface="Calibri" panose="020F0502020204030204" pitchFamily="34" charset="0"/>
                    <a:ea typeface="Times New Roman" panose="02020603050405020304" pitchFamily="18" charset="0"/>
                    <a:cs typeface="Times New Roman" panose="02020603050405020304" pitchFamily="18" charset="0"/>
                  </a:rPr>
                  <a:t>N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4" name="ZoneTexte 3">
                <a:extLst>
                  <a:ext uri="{FF2B5EF4-FFF2-40B4-BE49-F238E27FC236}">
                    <a16:creationId xmlns:a16="http://schemas.microsoft.com/office/drawing/2014/main" id="{C3231360-7FC8-4BE8-6D01-A102A2850FA7}"/>
                  </a:ext>
                </a:extLst>
              </p:cNvPr>
              <p:cNvSpPr txBox="1">
                <a:spLocks noRot="1" noChangeAspect="1" noMove="1" noResize="1" noEditPoints="1" noAdjustHandles="1" noChangeArrowheads="1" noChangeShapeType="1" noTextEdit="1"/>
              </p:cNvSpPr>
              <p:nvPr/>
            </p:nvSpPr>
            <p:spPr>
              <a:xfrm>
                <a:off x="1160206" y="2212258"/>
                <a:ext cx="8888362" cy="4028539"/>
              </a:xfrm>
              <a:prstGeom prst="rect">
                <a:avLst/>
              </a:prstGeom>
              <a:blipFill>
                <a:blip r:embed="rId2"/>
                <a:stretch>
                  <a:fillRect l="-549" t="-303" b="-1513"/>
                </a:stretch>
              </a:blipFill>
            </p:spPr>
            <p:txBody>
              <a:bodyPr/>
              <a:lstStyle/>
              <a:p>
                <a:r>
                  <a:rPr lang="fr-FR">
                    <a:noFill/>
                  </a:rPr>
                  <a:t> </a:t>
                </a:r>
              </a:p>
            </p:txBody>
          </p:sp>
        </mc:Fallback>
      </mc:AlternateContent>
    </p:spTree>
    <p:extLst>
      <p:ext uri="{BB962C8B-B14F-4D97-AF65-F5344CB8AC3E}">
        <p14:creationId xmlns:p14="http://schemas.microsoft.com/office/powerpoint/2010/main" val="3848878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497" y="98855"/>
            <a:ext cx="11986054" cy="1359242"/>
          </a:xfrm>
        </p:spPr>
        <p:txBody>
          <a:bodyPr>
            <a:normAutofit/>
          </a:bodyPr>
          <a:lstStyle/>
          <a:p>
            <a:r>
              <a:rPr lang="fr-FR" sz="7200" b="1" dirty="0">
                <a:solidFill>
                  <a:srgbClr val="C00000"/>
                </a:solidFill>
              </a:rPr>
              <a:t>« Les maths, c’est du français! »</a:t>
            </a:r>
          </a:p>
        </p:txBody>
      </p:sp>
      <p:sp>
        <p:nvSpPr>
          <p:cNvPr id="3" name="ZoneTexte 2"/>
          <p:cNvSpPr txBox="1"/>
          <p:nvPr/>
        </p:nvSpPr>
        <p:spPr>
          <a:xfrm>
            <a:off x="111211" y="1800326"/>
            <a:ext cx="12080789" cy="2677656"/>
          </a:xfrm>
          <a:prstGeom prst="rect">
            <a:avLst/>
          </a:prstGeom>
          <a:noFill/>
        </p:spPr>
        <p:txBody>
          <a:bodyPr wrap="square" rtlCol="0">
            <a:spAutoFit/>
          </a:bodyPr>
          <a:lstStyle/>
          <a:p>
            <a:r>
              <a:rPr lang="fr-FR" sz="2800" dirty="0"/>
              <a:t>Supposons que chaque nombre entier puisse être défini par une phrase rédigée en français. On peut alors considérer l’ensemble des entiers qui ne peuvent pas être définis en moins de vingt mots. Cet ensemble d’entiers admet un plus petit élément. Ce nombre est alors : </a:t>
            </a:r>
            <a:r>
              <a:rPr lang="fr-FR" sz="2800" b="1" dirty="0"/>
              <a:t>le plus petit entier qui ne peut être défini en moins de vingt mots</a:t>
            </a:r>
            <a:r>
              <a:rPr lang="fr-FR" sz="2800" dirty="0"/>
              <a:t>. Seulement voilà, la phrase qui le définit ne compte que quatorze mots. </a:t>
            </a:r>
            <a:r>
              <a:rPr lang="fr-FR" sz="2800" i="1" dirty="0"/>
              <a:t>Paradoxe dit de Berry, publié par Bertrand Russell </a:t>
            </a:r>
            <a:r>
              <a:rPr lang="fr-FR" sz="2800" dirty="0"/>
              <a:t>(1872 – 1970)</a:t>
            </a:r>
          </a:p>
        </p:txBody>
      </p:sp>
      <p:sp>
        <p:nvSpPr>
          <p:cNvPr id="4" name="ZoneTexte 3"/>
          <p:cNvSpPr txBox="1"/>
          <p:nvPr/>
        </p:nvSpPr>
        <p:spPr>
          <a:xfrm>
            <a:off x="284205" y="4868562"/>
            <a:ext cx="11170509" cy="1384995"/>
          </a:xfrm>
          <a:prstGeom prst="rect">
            <a:avLst/>
          </a:prstGeom>
          <a:noFill/>
        </p:spPr>
        <p:txBody>
          <a:bodyPr wrap="square" rtlCol="0">
            <a:spAutoFit/>
          </a:bodyPr>
          <a:lstStyle/>
          <a:p>
            <a:r>
              <a:rPr lang="fr-FR" sz="2800" i="1" dirty="0"/>
              <a:t>« Ils [certains logiciens] ont eux-mêmes tendu le piège dans lequel ils se sont amusés à tomber, et même ils ont été obligés de bien faire attention pour ne pas tomber à côté du piège »                                                      </a:t>
            </a:r>
            <a:r>
              <a:rPr lang="fr-FR" sz="2800" dirty="0"/>
              <a:t>Henri POINCARÉ</a:t>
            </a:r>
          </a:p>
        </p:txBody>
      </p:sp>
    </p:spTree>
    <p:extLst>
      <p:ext uri="{BB962C8B-B14F-4D97-AF65-F5344CB8AC3E}">
        <p14:creationId xmlns:p14="http://schemas.microsoft.com/office/powerpoint/2010/main" val="4002185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l="13068" t="37656" r="10495" b="11713"/>
          <a:stretch/>
        </p:blipFill>
        <p:spPr>
          <a:xfrm>
            <a:off x="4263080" y="3824"/>
            <a:ext cx="7537623" cy="6899258"/>
          </a:xfrm>
          <a:prstGeom prst="rect">
            <a:avLst/>
          </a:prstGeom>
        </p:spPr>
      </p:pic>
      <p:sp>
        <p:nvSpPr>
          <p:cNvPr id="4" name="ZoneTexte 3"/>
          <p:cNvSpPr txBox="1"/>
          <p:nvPr/>
        </p:nvSpPr>
        <p:spPr>
          <a:xfrm>
            <a:off x="0" y="98854"/>
            <a:ext cx="4263080" cy="1200329"/>
          </a:xfrm>
          <a:prstGeom prst="rect">
            <a:avLst/>
          </a:prstGeom>
          <a:noFill/>
        </p:spPr>
        <p:txBody>
          <a:bodyPr wrap="square" rtlCol="0">
            <a:spAutoFit/>
          </a:bodyPr>
          <a:lstStyle/>
          <a:p>
            <a:r>
              <a:rPr lang="fr-FR" sz="3600" dirty="0">
                <a:solidFill>
                  <a:srgbClr val="C00000"/>
                </a:solidFill>
              </a:rPr>
              <a:t>Le paradoxe de Jules Richard (1862 – 1956)</a:t>
            </a:r>
          </a:p>
        </p:txBody>
      </p:sp>
      <p:sp>
        <p:nvSpPr>
          <p:cNvPr id="5" name="ZoneTexte 4"/>
          <p:cNvSpPr txBox="1"/>
          <p:nvPr/>
        </p:nvSpPr>
        <p:spPr>
          <a:xfrm>
            <a:off x="135924" y="1495168"/>
            <a:ext cx="3978876" cy="4832092"/>
          </a:xfrm>
          <a:prstGeom prst="rect">
            <a:avLst/>
          </a:prstGeom>
          <a:noFill/>
        </p:spPr>
        <p:txBody>
          <a:bodyPr wrap="square" rtlCol="0">
            <a:spAutoFit/>
          </a:bodyPr>
          <a:lstStyle/>
          <a:p>
            <a:r>
              <a:rPr lang="fr-FR" sz="2800" b="1" dirty="0"/>
              <a:t>Dans une correspondance à la </a:t>
            </a:r>
            <a:r>
              <a:rPr lang="fr-FR" sz="2800" b="1" i="1" dirty="0"/>
              <a:t>Revue générale des  sciences (1905)</a:t>
            </a:r>
            <a:r>
              <a:rPr lang="fr-FR" sz="2800" b="1" dirty="0"/>
              <a:t>, Jules Richard, professeur au lycée de Dijon, montre – ici en utilisant un procédé diagonal – que les langues sont impropres à un usage mathématique</a:t>
            </a:r>
          </a:p>
        </p:txBody>
      </p:sp>
    </p:spTree>
    <p:extLst>
      <p:ext uri="{BB962C8B-B14F-4D97-AF65-F5344CB8AC3E}">
        <p14:creationId xmlns:p14="http://schemas.microsoft.com/office/powerpoint/2010/main" val="1571925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53515" y="197707"/>
            <a:ext cx="9922476" cy="1569309"/>
          </a:xfrm>
        </p:spPr>
        <p:txBody>
          <a:bodyPr>
            <a:noAutofit/>
          </a:bodyPr>
          <a:lstStyle/>
          <a:p>
            <a:pPr algn="r"/>
            <a:r>
              <a:rPr lang="fr-FR" dirty="0">
                <a:solidFill>
                  <a:srgbClr val="C00000"/>
                </a:solidFill>
              </a:rPr>
              <a:t>« </a:t>
            </a:r>
            <a:r>
              <a:rPr lang="fr-FR" dirty="0" err="1">
                <a:solidFill>
                  <a:srgbClr val="C00000"/>
                </a:solidFill>
              </a:rPr>
              <a:t>Wir</a:t>
            </a:r>
            <a:r>
              <a:rPr lang="fr-FR" dirty="0">
                <a:solidFill>
                  <a:srgbClr val="C00000"/>
                </a:solidFill>
              </a:rPr>
              <a:t> </a:t>
            </a:r>
            <a:r>
              <a:rPr lang="fr-FR" dirty="0" err="1">
                <a:solidFill>
                  <a:srgbClr val="C00000"/>
                </a:solidFill>
              </a:rPr>
              <a:t>müssen</a:t>
            </a:r>
            <a:r>
              <a:rPr lang="fr-FR" dirty="0">
                <a:solidFill>
                  <a:srgbClr val="C00000"/>
                </a:solidFill>
              </a:rPr>
              <a:t> </a:t>
            </a:r>
            <a:r>
              <a:rPr lang="fr-FR" dirty="0" err="1">
                <a:solidFill>
                  <a:srgbClr val="C00000"/>
                </a:solidFill>
              </a:rPr>
              <a:t>wissen,wir</a:t>
            </a:r>
            <a:r>
              <a:rPr lang="fr-FR" dirty="0">
                <a:solidFill>
                  <a:srgbClr val="C00000"/>
                </a:solidFill>
              </a:rPr>
              <a:t> </a:t>
            </a:r>
            <a:r>
              <a:rPr lang="fr-FR" dirty="0" err="1">
                <a:solidFill>
                  <a:srgbClr val="C00000"/>
                </a:solidFill>
              </a:rPr>
              <a:t>werden</a:t>
            </a:r>
            <a:r>
              <a:rPr lang="fr-FR" dirty="0">
                <a:solidFill>
                  <a:srgbClr val="C00000"/>
                </a:solidFill>
              </a:rPr>
              <a:t> </a:t>
            </a:r>
            <a:r>
              <a:rPr lang="fr-FR" dirty="0" err="1">
                <a:solidFill>
                  <a:srgbClr val="C00000"/>
                </a:solidFill>
              </a:rPr>
              <a:t>wissen</a:t>
            </a:r>
            <a:r>
              <a:rPr lang="fr-FR" dirty="0">
                <a:solidFill>
                  <a:srgbClr val="C00000"/>
                </a:solidFill>
              </a:rPr>
              <a:t> »</a:t>
            </a:r>
            <a:br>
              <a:rPr lang="fr-FR" dirty="0">
                <a:solidFill>
                  <a:srgbClr val="C00000"/>
                </a:solidFill>
              </a:rPr>
            </a:br>
            <a:r>
              <a:rPr lang="fr-FR" dirty="0"/>
              <a:t>David Hilbert, 1930</a:t>
            </a:r>
          </a:p>
        </p:txBody>
      </p:sp>
      <p:sp>
        <p:nvSpPr>
          <p:cNvPr id="3" name="ZoneTexte 2"/>
          <p:cNvSpPr txBox="1"/>
          <p:nvPr/>
        </p:nvSpPr>
        <p:spPr>
          <a:xfrm>
            <a:off x="1878227" y="1692876"/>
            <a:ext cx="10313772" cy="3539430"/>
          </a:xfrm>
          <a:prstGeom prst="rect">
            <a:avLst/>
          </a:prstGeom>
          <a:noFill/>
        </p:spPr>
        <p:txBody>
          <a:bodyPr wrap="square" rtlCol="0">
            <a:spAutoFit/>
          </a:bodyPr>
          <a:lstStyle/>
          <a:p>
            <a:r>
              <a:rPr lang="fr-FR" sz="4400" i="1" dirty="0" err="1">
                <a:solidFill>
                  <a:srgbClr val="C00000"/>
                </a:solidFill>
              </a:rPr>
              <a:t>Über</a:t>
            </a:r>
            <a:r>
              <a:rPr lang="fr-FR" sz="4400" i="1" dirty="0">
                <a:solidFill>
                  <a:srgbClr val="C00000"/>
                </a:solidFill>
              </a:rPr>
              <a:t> </a:t>
            </a:r>
            <a:r>
              <a:rPr lang="fr-FR" sz="4400" i="1" dirty="0" err="1">
                <a:solidFill>
                  <a:srgbClr val="C00000"/>
                </a:solidFill>
              </a:rPr>
              <a:t>formal</a:t>
            </a:r>
            <a:r>
              <a:rPr lang="fr-FR" sz="4400" i="1" dirty="0">
                <a:solidFill>
                  <a:srgbClr val="C00000"/>
                </a:solidFill>
              </a:rPr>
              <a:t> </a:t>
            </a:r>
            <a:r>
              <a:rPr lang="fr-FR" sz="4400" i="1" dirty="0" err="1">
                <a:solidFill>
                  <a:srgbClr val="C00000"/>
                </a:solidFill>
              </a:rPr>
              <a:t>unentscheidbare</a:t>
            </a:r>
            <a:r>
              <a:rPr lang="fr-FR" sz="4400" i="1" dirty="0">
                <a:solidFill>
                  <a:srgbClr val="C00000"/>
                </a:solidFill>
              </a:rPr>
              <a:t> </a:t>
            </a:r>
            <a:r>
              <a:rPr lang="fr-FR" sz="4400" i="1" dirty="0" err="1">
                <a:solidFill>
                  <a:srgbClr val="C00000"/>
                </a:solidFill>
              </a:rPr>
              <a:t>Sätze</a:t>
            </a:r>
            <a:r>
              <a:rPr lang="fr-FR" sz="4400" i="1" dirty="0">
                <a:solidFill>
                  <a:srgbClr val="C00000"/>
                </a:solidFill>
              </a:rPr>
              <a:t> </a:t>
            </a:r>
          </a:p>
          <a:p>
            <a:r>
              <a:rPr lang="fr-FR" sz="4400" i="1" dirty="0">
                <a:solidFill>
                  <a:srgbClr val="C00000"/>
                </a:solidFill>
              </a:rPr>
              <a:t>der </a:t>
            </a:r>
            <a:r>
              <a:rPr lang="fr-FR" sz="4400" dirty="0" err="1">
                <a:solidFill>
                  <a:srgbClr val="C00000"/>
                </a:solidFill>
              </a:rPr>
              <a:t>Principia</a:t>
            </a:r>
            <a:r>
              <a:rPr lang="fr-FR" sz="4400" dirty="0">
                <a:solidFill>
                  <a:srgbClr val="C00000"/>
                </a:solidFill>
              </a:rPr>
              <a:t> </a:t>
            </a:r>
            <a:r>
              <a:rPr lang="fr-FR" sz="4400" dirty="0" err="1">
                <a:solidFill>
                  <a:srgbClr val="C00000"/>
                </a:solidFill>
              </a:rPr>
              <a:t>Mathematica</a:t>
            </a:r>
            <a:r>
              <a:rPr lang="fr-FR" sz="4400" dirty="0">
                <a:solidFill>
                  <a:srgbClr val="C00000"/>
                </a:solidFill>
              </a:rPr>
              <a:t> </a:t>
            </a:r>
          </a:p>
          <a:p>
            <a:r>
              <a:rPr lang="fr-FR" sz="4400" i="1" dirty="0" err="1">
                <a:solidFill>
                  <a:srgbClr val="C00000"/>
                </a:solidFill>
              </a:rPr>
              <a:t>und</a:t>
            </a:r>
            <a:r>
              <a:rPr lang="fr-FR" sz="4400" i="1" dirty="0">
                <a:solidFill>
                  <a:srgbClr val="C00000"/>
                </a:solidFill>
              </a:rPr>
              <a:t> </a:t>
            </a:r>
            <a:r>
              <a:rPr lang="fr-FR" sz="4400" i="1" dirty="0" err="1">
                <a:solidFill>
                  <a:srgbClr val="C00000"/>
                </a:solidFill>
              </a:rPr>
              <a:t>verwandter</a:t>
            </a:r>
            <a:r>
              <a:rPr lang="fr-FR" sz="4400" i="1" dirty="0">
                <a:solidFill>
                  <a:srgbClr val="C00000"/>
                </a:solidFill>
              </a:rPr>
              <a:t> </a:t>
            </a:r>
            <a:r>
              <a:rPr lang="fr-FR" sz="4400" i="1" dirty="0" err="1">
                <a:solidFill>
                  <a:srgbClr val="C00000"/>
                </a:solidFill>
              </a:rPr>
              <a:t>Systeme</a:t>
            </a:r>
            <a:r>
              <a:rPr lang="fr-FR" sz="4800" i="1" dirty="0">
                <a:solidFill>
                  <a:srgbClr val="C00000"/>
                </a:solidFill>
              </a:rPr>
              <a:t> </a:t>
            </a:r>
          </a:p>
          <a:p>
            <a:r>
              <a:rPr lang="fr-FR" sz="4400" dirty="0"/>
              <a:t>Titre du mémoire </a:t>
            </a:r>
          </a:p>
          <a:p>
            <a:r>
              <a:rPr lang="fr-FR" sz="4400" dirty="0"/>
              <a:t>de Kurt Gödel, 1931</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707424" cy="2310714"/>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7442" y="2179487"/>
            <a:ext cx="2018547" cy="2614936"/>
          </a:xfrm>
          <a:prstGeom prst="rect">
            <a:avLst/>
          </a:prstGeom>
        </p:spPr>
      </p:pic>
      <p:sp>
        <p:nvSpPr>
          <p:cNvPr id="6" name="ZoneTexte 5"/>
          <p:cNvSpPr txBox="1"/>
          <p:nvPr/>
        </p:nvSpPr>
        <p:spPr>
          <a:xfrm>
            <a:off x="1878226" y="5301049"/>
            <a:ext cx="10313773" cy="1446550"/>
          </a:xfrm>
          <a:prstGeom prst="rect">
            <a:avLst/>
          </a:prstGeom>
          <a:noFill/>
        </p:spPr>
        <p:txBody>
          <a:bodyPr wrap="square" rtlCol="0">
            <a:spAutoFit/>
          </a:bodyPr>
          <a:lstStyle/>
          <a:p>
            <a:r>
              <a:rPr lang="fr-FR" sz="4400" dirty="0">
                <a:solidFill>
                  <a:srgbClr val="C00000"/>
                </a:solidFill>
              </a:rPr>
              <a:t>Indécidabilité de l’hypothèse du continu</a:t>
            </a:r>
          </a:p>
          <a:p>
            <a:r>
              <a:rPr lang="fr-FR" sz="4400" dirty="0"/>
              <a:t>Paul Cohen, 1963</a:t>
            </a: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15913"/>
            <a:ext cx="1707425" cy="2348610"/>
          </a:xfrm>
          <a:prstGeom prst="rect">
            <a:avLst/>
          </a:prstGeom>
        </p:spPr>
      </p:pic>
    </p:spTree>
    <p:extLst>
      <p:ext uri="{BB962C8B-B14F-4D97-AF65-F5344CB8AC3E}">
        <p14:creationId xmlns:p14="http://schemas.microsoft.com/office/powerpoint/2010/main" val="3086417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E95F3A-EF2E-420A-BF7C-4CF39B015720}"/>
              </a:ext>
            </a:extLst>
          </p:cNvPr>
          <p:cNvSpPr>
            <a:spLocks noGrp="1"/>
          </p:cNvSpPr>
          <p:nvPr>
            <p:ph type="title"/>
          </p:nvPr>
        </p:nvSpPr>
        <p:spPr>
          <a:xfrm>
            <a:off x="88491" y="318984"/>
            <a:ext cx="11985522" cy="1325563"/>
          </a:xfrm>
        </p:spPr>
        <p:txBody>
          <a:bodyPr>
            <a:noAutofit/>
          </a:bodyPr>
          <a:lstStyle/>
          <a:p>
            <a:r>
              <a:rPr lang="fr-FR" sz="7200" b="1" dirty="0">
                <a:solidFill>
                  <a:srgbClr val="C00000"/>
                </a:solidFill>
              </a:rPr>
              <a:t>Les pourcentages… un marécage</a:t>
            </a:r>
          </a:p>
        </p:txBody>
      </p:sp>
      <p:sp>
        <p:nvSpPr>
          <p:cNvPr id="3" name="Espace réservé du contenu 2">
            <a:extLst>
              <a:ext uri="{FF2B5EF4-FFF2-40B4-BE49-F238E27FC236}">
                <a16:creationId xmlns:a16="http://schemas.microsoft.com/office/drawing/2014/main" id="{BFC3216C-0B80-4ACE-B760-9D176C7D11F6}"/>
              </a:ext>
            </a:extLst>
          </p:cNvPr>
          <p:cNvSpPr>
            <a:spLocks noGrp="1"/>
          </p:cNvSpPr>
          <p:nvPr>
            <p:ph idx="1"/>
          </p:nvPr>
        </p:nvSpPr>
        <p:spPr/>
        <p:txBody>
          <a:bodyPr/>
          <a:lstStyle/>
          <a:p>
            <a:pPr marL="0" indent="0">
              <a:buNone/>
            </a:pPr>
            <a:r>
              <a:rPr lang="fr-FR" dirty="0"/>
              <a:t>Dans notre établissement, les étudiantes réussissent moins bien que les étudiants. Nous avons deux cours, A et B, dont voici les résultats</a:t>
            </a:r>
          </a:p>
          <a:p>
            <a:pPr marL="0" indent="0">
              <a:buNone/>
            </a:pPr>
            <a:endParaRPr lang="fr-FR" dirty="0"/>
          </a:p>
        </p:txBody>
      </p:sp>
      <p:graphicFrame>
        <p:nvGraphicFramePr>
          <p:cNvPr id="4" name="Tableau 3">
            <a:extLst>
              <a:ext uri="{FF2B5EF4-FFF2-40B4-BE49-F238E27FC236}">
                <a16:creationId xmlns:a16="http://schemas.microsoft.com/office/drawing/2014/main" id="{5F921CEF-B047-4290-9140-0B2047881A03}"/>
              </a:ext>
            </a:extLst>
          </p:cNvPr>
          <p:cNvGraphicFramePr>
            <a:graphicFrameLocks noGrp="1"/>
          </p:cNvGraphicFramePr>
          <p:nvPr>
            <p:extLst>
              <p:ext uri="{D42A27DB-BD31-4B8C-83A1-F6EECF244321}">
                <p14:modId xmlns:p14="http://schemas.microsoft.com/office/powerpoint/2010/main" val="653646268"/>
              </p:ext>
            </p:extLst>
          </p:nvPr>
        </p:nvGraphicFramePr>
        <p:xfrm>
          <a:off x="914400" y="3009899"/>
          <a:ext cx="10299704" cy="2518321"/>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904202996"/>
                    </a:ext>
                  </a:extLst>
                </a:gridCol>
                <a:gridCol w="1146176">
                  <a:extLst>
                    <a:ext uri="{9D8B030D-6E8A-4147-A177-3AD203B41FA5}">
                      <a16:colId xmlns:a16="http://schemas.microsoft.com/office/drawing/2014/main" val="1643677876"/>
                    </a:ext>
                  </a:extLst>
                </a:gridCol>
                <a:gridCol w="1296988">
                  <a:extLst>
                    <a:ext uri="{9D8B030D-6E8A-4147-A177-3AD203B41FA5}">
                      <a16:colId xmlns:a16="http://schemas.microsoft.com/office/drawing/2014/main" val="935921689"/>
                    </a:ext>
                  </a:extLst>
                </a:gridCol>
                <a:gridCol w="1296988">
                  <a:extLst>
                    <a:ext uri="{9D8B030D-6E8A-4147-A177-3AD203B41FA5}">
                      <a16:colId xmlns:a16="http://schemas.microsoft.com/office/drawing/2014/main" val="2514544191"/>
                    </a:ext>
                  </a:extLst>
                </a:gridCol>
                <a:gridCol w="1296988">
                  <a:extLst>
                    <a:ext uri="{9D8B030D-6E8A-4147-A177-3AD203B41FA5}">
                      <a16:colId xmlns:a16="http://schemas.microsoft.com/office/drawing/2014/main" val="1286179355"/>
                    </a:ext>
                  </a:extLst>
                </a:gridCol>
                <a:gridCol w="1296988">
                  <a:extLst>
                    <a:ext uri="{9D8B030D-6E8A-4147-A177-3AD203B41FA5}">
                      <a16:colId xmlns:a16="http://schemas.microsoft.com/office/drawing/2014/main" val="1428845010"/>
                    </a:ext>
                  </a:extLst>
                </a:gridCol>
                <a:gridCol w="1296988">
                  <a:extLst>
                    <a:ext uri="{9D8B030D-6E8A-4147-A177-3AD203B41FA5}">
                      <a16:colId xmlns:a16="http://schemas.microsoft.com/office/drawing/2014/main" val="3769680464"/>
                    </a:ext>
                  </a:extLst>
                </a:gridCol>
                <a:gridCol w="1296988">
                  <a:extLst>
                    <a:ext uri="{9D8B030D-6E8A-4147-A177-3AD203B41FA5}">
                      <a16:colId xmlns:a16="http://schemas.microsoft.com/office/drawing/2014/main" val="1082563972"/>
                    </a:ext>
                  </a:extLst>
                </a:gridCol>
              </a:tblGrid>
              <a:tr h="415197">
                <a:tc gridSpan="4">
                  <a:txBody>
                    <a:bodyPr/>
                    <a:lstStyle/>
                    <a:p>
                      <a:pPr algn="ctr"/>
                      <a:r>
                        <a:rPr lang="fr-FR" sz="3200" dirty="0"/>
                        <a:t>Cours A</a:t>
                      </a:r>
                    </a:p>
                  </a:txBody>
                  <a:tcPr anchor="ct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gridSpan="4">
                  <a:txBody>
                    <a:bodyPr/>
                    <a:lstStyle/>
                    <a:p>
                      <a:pPr algn="ctr"/>
                      <a:r>
                        <a:rPr lang="fr-FR" sz="3200" dirty="0"/>
                        <a:t>Cours B</a:t>
                      </a:r>
                    </a:p>
                  </a:txBody>
                  <a:tcPr anchor="ct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2889993525"/>
                  </a:ext>
                </a:extLst>
              </a:tr>
              <a:tr h="533402">
                <a:tc>
                  <a:txBody>
                    <a:bodyPr/>
                    <a:lstStyle/>
                    <a:p>
                      <a:endParaRPr lang="fr-FR" sz="2400" dirty="0"/>
                    </a:p>
                  </a:txBody>
                  <a:tcPr/>
                </a:tc>
                <a:tc>
                  <a:txBody>
                    <a:bodyPr/>
                    <a:lstStyle/>
                    <a:p>
                      <a:r>
                        <a:rPr lang="fr-FR" sz="2400" dirty="0"/>
                        <a:t>Effectif</a:t>
                      </a:r>
                    </a:p>
                  </a:txBody>
                  <a:tcPr/>
                </a:tc>
                <a:tc>
                  <a:txBody>
                    <a:bodyPr/>
                    <a:lstStyle/>
                    <a:p>
                      <a:r>
                        <a:rPr lang="fr-FR" sz="2400" dirty="0"/>
                        <a:t>Reçus</a:t>
                      </a:r>
                    </a:p>
                  </a:txBody>
                  <a:tcPr/>
                </a:tc>
                <a:tc>
                  <a:txBody>
                    <a:bodyPr/>
                    <a:lstStyle/>
                    <a:p>
                      <a:pPr algn="ctr"/>
                      <a:r>
                        <a:rPr lang="fr-FR" sz="2400" dirty="0"/>
                        <a:t>%</a:t>
                      </a:r>
                    </a:p>
                  </a:txBody>
                  <a:tcPr/>
                </a:tc>
                <a:tc>
                  <a:txBody>
                    <a:bodyPr/>
                    <a:lstStyle/>
                    <a:p>
                      <a:endParaRPr lang="fr-FR" sz="2400" dirty="0"/>
                    </a:p>
                  </a:txBody>
                  <a:tcPr/>
                </a:tc>
                <a:tc>
                  <a:txBody>
                    <a:bodyPr/>
                    <a:lstStyle/>
                    <a:p>
                      <a:r>
                        <a:rPr lang="fr-FR" sz="2400" dirty="0"/>
                        <a:t>Effectif</a:t>
                      </a:r>
                    </a:p>
                  </a:txBody>
                  <a:tcPr/>
                </a:tc>
                <a:tc>
                  <a:txBody>
                    <a:bodyPr/>
                    <a:lstStyle/>
                    <a:p>
                      <a:r>
                        <a:rPr lang="fr-FR" sz="2400" dirty="0"/>
                        <a:t>Reçus</a:t>
                      </a:r>
                    </a:p>
                  </a:txBody>
                  <a:tcPr/>
                </a:tc>
                <a:tc>
                  <a:txBody>
                    <a:bodyPr/>
                    <a:lstStyle/>
                    <a:p>
                      <a:pPr algn="ctr"/>
                      <a:r>
                        <a:rPr lang="fr-FR" sz="2400" dirty="0"/>
                        <a:t>%</a:t>
                      </a:r>
                    </a:p>
                  </a:txBody>
                  <a:tcPr/>
                </a:tc>
                <a:extLst>
                  <a:ext uri="{0D108BD9-81ED-4DB2-BD59-A6C34878D82A}">
                    <a16:rowId xmlns:a16="http://schemas.microsoft.com/office/drawing/2014/main" val="1223493668"/>
                  </a:ext>
                </a:extLst>
              </a:tr>
              <a:tr h="533402">
                <a:tc>
                  <a:txBody>
                    <a:bodyPr/>
                    <a:lstStyle/>
                    <a:p>
                      <a:r>
                        <a:rPr lang="fr-FR" sz="2400" dirty="0"/>
                        <a:t>Femmes</a:t>
                      </a:r>
                    </a:p>
                  </a:txBody>
                  <a:tcPr/>
                </a:tc>
                <a:tc>
                  <a:txBody>
                    <a:bodyPr/>
                    <a:lstStyle/>
                    <a:p>
                      <a:r>
                        <a:rPr lang="fr-FR" sz="2400" dirty="0"/>
                        <a:t>142</a:t>
                      </a:r>
                    </a:p>
                  </a:txBody>
                  <a:tcPr/>
                </a:tc>
                <a:tc>
                  <a:txBody>
                    <a:bodyPr/>
                    <a:lstStyle/>
                    <a:p>
                      <a:r>
                        <a:rPr lang="fr-FR" sz="2400" dirty="0"/>
                        <a:t>56</a:t>
                      </a:r>
                    </a:p>
                  </a:txBody>
                  <a:tcPr/>
                </a:tc>
                <a:tc>
                  <a:txBody>
                    <a:bodyPr/>
                    <a:lstStyle/>
                    <a:p>
                      <a:r>
                        <a:rPr lang="fr-FR" sz="2400" dirty="0"/>
                        <a:t>39,4</a:t>
                      </a:r>
                    </a:p>
                  </a:txBody>
                  <a:tcPr/>
                </a:tc>
                <a:tc>
                  <a:txBody>
                    <a:bodyPr/>
                    <a:lstStyle/>
                    <a:p>
                      <a:r>
                        <a:rPr lang="fr-FR" sz="2400" dirty="0"/>
                        <a:t>Femmes</a:t>
                      </a:r>
                    </a:p>
                  </a:txBody>
                  <a:tcPr/>
                </a:tc>
                <a:tc>
                  <a:txBody>
                    <a:bodyPr/>
                    <a:lstStyle/>
                    <a:p>
                      <a:r>
                        <a:rPr lang="fr-FR" sz="2400" dirty="0"/>
                        <a:t>347</a:t>
                      </a:r>
                    </a:p>
                  </a:txBody>
                  <a:tcPr/>
                </a:tc>
                <a:tc>
                  <a:txBody>
                    <a:bodyPr/>
                    <a:lstStyle/>
                    <a:p>
                      <a:r>
                        <a:rPr lang="fr-FR" sz="2400" dirty="0"/>
                        <a:t>274</a:t>
                      </a:r>
                    </a:p>
                  </a:txBody>
                  <a:tcPr/>
                </a:tc>
                <a:tc>
                  <a:txBody>
                    <a:bodyPr/>
                    <a:lstStyle/>
                    <a:p>
                      <a:r>
                        <a:rPr lang="fr-FR" sz="2400" dirty="0"/>
                        <a:t>79</a:t>
                      </a:r>
                    </a:p>
                  </a:txBody>
                  <a:tcPr/>
                </a:tc>
                <a:extLst>
                  <a:ext uri="{0D108BD9-81ED-4DB2-BD59-A6C34878D82A}">
                    <a16:rowId xmlns:a16="http://schemas.microsoft.com/office/drawing/2014/main" val="1442159937"/>
                  </a:ext>
                </a:extLst>
              </a:tr>
              <a:tr h="415197">
                <a:tc>
                  <a:txBody>
                    <a:bodyPr/>
                    <a:lstStyle/>
                    <a:p>
                      <a:r>
                        <a:rPr lang="fr-FR" sz="2400" dirty="0"/>
                        <a:t>Hommes</a:t>
                      </a:r>
                    </a:p>
                  </a:txBody>
                  <a:tcPr/>
                </a:tc>
                <a:tc>
                  <a:txBody>
                    <a:bodyPr/>
                    <a:lstStyle/>
                    <a:p>
                      <a:r>
                        <a:rPr lang="fr-FR" sz="2400" dirty="0"/>
                        <a:t>54</a:t>
                      </a:r>
                    </a:p>
                  </a:txBody>
                  <a:tcPr/>
                </a:tc>
                <a:tc>
                  <a:txBody>
                    <a:bodyPr/>
                    <a:lstStyle/>
                    <a:p>
                      <a:r>
                        <a:rPr lang="fr-FR" sz="2400" dirty="0"/>
                        <a:t>22</a:t>
                      </a:r>
                    </a:p>
                  </a:txBody>
                  <a:tcPr/>
                </a:tc>
                <a:tc>
                  <a:txBody>
                    <a:bodyPr/>
                    <a:lstStyle/>
                    <a:p>
                      <a:r>
                        <a:rPr lang="fr-FR" sz="2400" dirty="0"/>
                        <a:t>40,7</a:t>
                      </a:r>
                    </a:p>
                  </a:txBody>
                  <a:tcPr/>
                </a:tc>
                <a:tc>
                  <a:txBody>
                    <a:bodyPr/>
                    <a:lstStyle/>
                    <a:p>
                      <a:r>
                        <a:rPr lang="fr-FR" sz="2400" dirty="0"/>
                        <a:t>Hommes</a:t>
                      </a:r>
                    </a:p>
                  </a:txBody>
                  <a:tcPr/>
                </a:tc>
                <a:tc>
                  <a:txBody>
                    <a:bodyPr/>
                    <a:lstStyle/>
                    <a:p>
                      <a:r>
                        <a:rPr lang="fr-FR" sz="2400" dirty="0"/>
                        <a:t>109</a:t>
                      </a:r>
                    </a:p>
                  </a:txBody>
                  <a:tcPr/>
                </a:tc>
                <a:tc>
                  <a:txBody>
                    <a:bodyPr/>
                    <a:lstStyle/>
                    <a:p>
                      <a:r>
                        <a:rPr lang="fr-FR" sz="2400" dirty="0"/>
                        <a:t>87</a:t>
                      </a:r>
                    </a:p>
                  </a:txBody>
                  <a:tcPr/>
                </a:tc>
                <a:tc>
                  <a:txBody>
                    <a:bodyPr/>
                    <a:lstStyle/>
                    <a:p>
                      <a:r>
                        <a:rPr lang="fr-FR" sz="2400" dirty="0"/>
                        <a:t>79,8</a:t>
                      </a:r>
                    </a:p>
                  </a:txBody>
                  <a:tcPr/>
                </a:tc>
                <a:extLst>
                  <a:ext uri="{0D108BD9-81ED-4DB2-BD59-A6C34878D82A}">
                    <a16:rowId xmlns:a16="http://schemas.microsoft.com/office/drawing/2014/main" val="4009663637"/>
                  </a:ext>
                </a:extLst>
              </a:tr>
              <a:tr h="415197">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3940141695"/>
                  </a:ext>
                </a:extLst>
              </a:tr>
            </a:tbl>
          </a:graphicData>
        </a:graphic>
      </p:graphicFrame>
      <p:sp>
        <p:nvSpPr>
          <p:cNvPr id="5" name="ZoneTexte 4">
            <a:extLst>
              <a:ext uri="{FF2B5EF4-FFF2-40B4-BE49-F238E27FC236}">
                <a16:creationId xmlns:a16="http://schemas.microsoft.com/office/drawing/2014/main" id="{99F5E628-DEE3-44C7-8AA8-C8169BBF01A3}"/>
              </a:ext>
            </a:extLst>
          </p:cNvPr>
          <p:cNvSpPr txBox="1"/>
          <p:nvPr/>
        </p:nvSpPr>
        <p:spPr>
          <a:xfrm>
            <a:off x="0" y="5930900"/>
            <a:ext cx="12192000" cy="461665"/>
          </a:xfrm>
          <a:prstGeom prst="rect">
            <a:avLst/>
          </a:prstGeom>
          <a:noFill/>
        </p:spPr>
        <p:txBody>
          <a:bodyPr wrap="square" rtlCol="0">
            <a:spAutoFit/>
          </a:bodyPr>
          <a:lstStyle/>
          <a:p>
            <a:r>
              <a:rPr lang="fr-FR" sz="2400" dirty="0">
                <a:solidFill>
                  <a:srgbClr val="7030A0"/>
                </a:solidFill>
              </a:rPr>
              <a:t>Le taux de réussite des femmes est 330/489 soit 67,5%, celui des hommes 109/163 soit 66,9%</a:t>
            </a:r>
          </a:p>
        </p:txBody>
      </p:sp>
    </p:spTree>
    <p:extLst>
      <p:ext uri="{BB962C8B-B14F-4D97-AF65-F5344CB8AC3E}">
        <p14:creationId xmlns:p14="http://schemas.microsoft.com/office/powerpoint/2010/main" val="992904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1B9FEC-C4F8-4EB5-84CE-122A404D65B8}"/>
              </a:ext>
            </a:extLst>
          </p:cNvPr>
          <p:cNvSpPr>
            <a:spLocks noGrp="1"/>
          </p:cNvSpPr>
          <p:nvPr>
            <p:ph type="title"/>
          </p:nvPr>
        </p:nvSpPr>
        <p:spPr/>
        <p:txBody>
          <a:bodyPr>
            <a:noAutofit/>
          </a:bodyPr>
          <a:lstStyle/>
          <a:p>
            <a:r>
              <a:rPr lang="fr-FR" sz="9600" dirty="0">
                <a:solidFill>
                  <a:srgbClr val="C00000"/>
                </a:solidFill>
              </a:rPr>
              <a:t>Le jeu de Monty Hall</a:t>
            </a:r>
          </a:p>
        </p:txBody>
      </p:sp>
      <p:sp>
        <p:nvSpPr>
          <p:cNvPr id="3" name="Espace réservé du contenu 2">
            <a:extLst>
              <a:ext uri="{FF2B5EF4-FFF2-40B4-BE49-F238E27FC236}">
                <a16:creationId xmlns:a16="http://schemas.microsoft.com/office/drawing/2014/main" id="{7CC4CF11-F1A0-4912-AF16-A0F02AE18878}"/>
              </a:ext>
            </a:extLst>
          </p:cNvPr>
          <p:cNvSpPr>
            <a:spLocks noGrp="1"/>
          </p:cNvSpPr>
          <p:nvPr>
            <p:ph idx="1"/>
          </p:nvPr>
        </p:nvSpPr>
        <p:spPr>
          <a:xfrm>
            <a:off x="101600" y="1825625"/>
            <a:ext cx="11912600" cy="4351338"/>
          </a:xfrm>
        </p:spPr>
        <p:txBody>
          <a:bodyPr>
            <a:normAutofit/>
          </a:bodyPr>
          <a:lstStyle/>
          <a:p>
            <a:pPr marL="0" indent="0">
              <a:buNone/>
            </a:pPr>
            <a:r>
              <a:rPr lang="fr-FR" sz="4000" dirty="0"/>
              <a:t>… à l’origine le paradoxe des boîtes de Bertrand</a:t>
            </a:r>
          </a:p>
        </p:txBody>
      </p:sp>
      <p:pic>
        <p:nvPicPr>
          <p:cNvPr id="5" name="Image 4">
            <a:extLst>
              <a:ext uri="{FF2B5EF4-FFF2-40B4-BE49-F238E27FC236}">
                <a16:creationId xmlns:a16="http://schemas.microsoft.com/office/drawing/2014/main" id="{6ED43FB9-D0E9-4A66-A3E1-BD8A0485DB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62" y="2692400"/>
            <a:ext cx="4791075" cy="3619500"/>
          </a:xfrm>
          <a:prstGeom prst="rect">
            <a:avLst/>
          </a:prstGeom>
        </p:spPr>
      </p:pic>
      <p:sp>
        <p:nvSpPr>
          <p:cNvPr id="4" name="ZoneTexte 3">
            <a:extLst>
              <a:ext uri="{FF2B5EF4-FFF2-40B4-BE49-F238E27FC236}">
                <a16:creationId xmlns:a16="http://schemas.microsoft.com/office/drawing/2014/main" id="{05609F80-54FC-4469-82C5-A5BB521CE31A}"/>
              </a:ext>
            </a:extLst>
          </p:cNvPr>
          <p:cNvSpPr txBox="1"/>
          <p:nvPr/>
        </p:nvSpPr>
        <p:spPr>
          <a:xfrm>
            <a:off x="4896091" y="3703899"/>
            <a:ext cx="7194309" cy="3108543"/>
          </a:xfrm>
          <a:prstGeom prst="rect">
            <a:avLst/>
          </a:prstGeom>
          <a:noFill/>
        </p:spPr>
        <p:txBody>
          <a:bodyPr wrap="square" rtlCol="0">
            <a:spAutoFit/>
          </a:bodyPr>
          <a:lstStyle/>
          <a:p>
            <a:r>
              <a:rPr lang="fr-FR" sz="2800" dirty="0"/>
              <a:t>Trois boîtes contiennent l’une deux pièces d’or, la deuxième une pièce d’or et une pièce d’argent, la troisième deux pièces d’argent. Vous choisissez une boîte et une pièce. Si cette pièce est en or, vous pouvez parier sur le métal dont est faite l’autre pièce contenue dans cette boîte. Quel pari faites-vous?</a:t>
            </a:r>
          </a:p>
        </p:txBody>
      </p:sp>
      <p:pic>
        <p:nvPicPr>
          <p:cNvPr id="12" name="Image 11">
            <a:extLst>
              <a:ext uri="{FF2B5EF4-FFF2-40B4-BE49-F238E27FC236}">
                <a16:creationId xmlns:a16="http://schemas.microsoft.com/office/drawing/2014/main" id="{B517472D-53B0-48EB-BADB-855C547CB7EE}"/>
              </a:ext>
            </a:extLst>
          </p:cNvPr>
          <p:cNvPicPr>
            <a:picLocks noChangeAspect="1"/>
          </p:cNvPicPr>
          <p:nvPr/>
        </p:nvPicPr>
        <p:blipFill rotWithShape="1">
          <a:blip r:embed="rId3">
            <a:extLst>
              <a:ext uri="{28A0092B-C50C-407E-A947-70E740481C1C}">
                <a14:useLocalDpi xmlns:a14="http://schemas.microsoft.com/office/drawing/2010/main" val="0"/>
              </a:ext>
            </a:extLst>
          </a:blip>
          <a:srcRect t="32213" r="28683" b="25335"/>
          <a:stretch/>
        </p:blipFill>
        <p:spPr>
          <a:xfrm>
            <a:off x="6640010" y="2384384"/>
            <a:ext cx="4150398" cy="1413874"/>
          </a:xfrm>
          <a:prstGeom prst="rect">
            <a:avLst/>
          </a:prstGeom>
        </p:spPr>
      </p:pic>
    </p:spTree>
    <p:extLst>
      <p:ext uri="{BB962C8B-B14F-4D97-AF65-F5344CB8AC3E}">
        <p14:creationId xmlns:p14="http://schemas.microsoft.com/office/powerpoint/2010/main" val="1248640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50AB08-22C3-4E80-8CC5-EADE5400DF53}"/>
              </a:ext>
            </a:extLst>
          </p:cNvPr>
          <p:cNvSpPr>
            <a:spLocks noGrp="1"/>
          </p:cNvSpPr>
          <p:nvPr>
            <p:ph type="title"/>
          </p:nvPr>
        </p:nvSpPr>
        <p:spPr>
          <a:xfrm>
            <a:off x="323850" y="361950"/>
            <a:ext cx="11687175" cy="1463675"/>
          </a:xfrm>
        </p:spPr>
        <p:txBody>
          <a:bodyPr>
            <a:noAutofit/>
          </a:bodyPr>
          <a:lstStyle/>
          <a:p>
            <a:r>
              <a:rPr lang="fr-FR" sz="8000" dirty="0">
                <a:solidFill>
                  <a:srgbClr val="C00000"/>
                </a:solidFill>
              </a:rPr>
              <a:t>Où on se trompe de calcul</a:t>
            </a:r>
          </a:p>
        </p:txBody>
      </p:sp>
      <p:sp>
        <p:nvSpPr>
          <p:cNvPr id="3" name="Espace réservé du contenu 2">
            <a:extLst>
              <a:ext uri="{FF2B5EF4-FFF2-40B4-BE49-F238E27FC236}">
                <a16:creationId xmlns:a16="http://schemas.microsoft.com/office/drawing/2014/main" id="{89F762EB-8A16-4EC4-A4E0-3ADD8CAFE643}"/>
              </a:ext>
            </a:extLst>
          </p:cNvPr>
          <p:cNvSpPr>
            <a:spLocks noGrp="1"/>
          </p:cNvSpPr>
          <p:nvPr>
            <p:ph idx="1"/>
          </p:nvPr>
        </p:nvSpPr>
        <p:spPr>
          <a:xfrm>
            <a:off x="323850" y="1825625"/>
            <a:ext cx="11029950" cy="4351338"/>
          </a:xfrm>
        </p:spPr>
        <p:txBody>
          <a:bodyPr>
            <a:normAutofit/>
          </a:bodyPr>
          <a:lstStyle/>
          <a:p>
            <a:pPr marL="742950" indent="-742950">
              <a:buAutoNum type="arabicPeriod"/>
            </a:pPr>
            <a:r>
              <a:rPr lang="fr-FR" sz="3600" b="1" dirty="0"/>
              <a:t>Jouons à la marchande</a:t>
            </a:r>
            <a:endParaRPr lang="fr-FR" sz="2400" b="1" dirty="0"/>
          </a:p>
          <a:p>
            <a:pPr marL="0" indent="0">
              <a:lnSpc>
                <a:spcPct val="100000"/>
              </a:lnSpc>
              <a:spcBef>
                <a:spcPts val="0"/>
              </a:spcBef>
              <a:buNone/>
            </a:pPr>
            <a:r>
              <a:rPr lang="fr-FR" sz="2400" dirty="0"/>
              <a:t>Deux fermières vendent des pommes au marché le samedi. Chacune des deux a 30 kg de pommes à vendre. La première les vend 5€ les 2 kg, la seconde 5€ les 3 kg. Tout est vendu. Le dimanche, elles s’associent pour aller plus vite et vendent leurs 60 kg de pommes 10€ les 5 kg. Au lieu des 125€ attendus, elles ne récupèrent que 120 €...</a:t>
            </a:r>
          </a:p>
          <a:p>
            <a:pPr marL="0" indent="0">
              <a:buNone/>
            </a:pPr>
            <a:r>
              <a:rPr lang="fr-FR" sz="3600" b="1" dirty="0"/>
              <a:t>2. Un classique de comptoir  </a:t>
            </a:r>
            <a:endParaRPr lang="fr-FR" dirty="0"/>
          </a:p>
          <a:p>
            <a:pPr marL="0" indent="0">
              <a:lnSpc>
                <a:spcPct val="100000"/>
              </a:lnSpc>
              <a:spcBef>
                <a:spcPts val="0"/>
              </a:spcBef>
              <a:buNone/>
            </a:pPr>
            <a:r>
              <a:rPr lang="fr-FR" dirty="0"/>
              <a:t>Trois amis prennent un café. L’addition se monte à 30€ (les croissants…). Le cafetier leur fait une remise de 5€ ; chacun prend un euro et on donne 2€ au serveur. Ils ont donc payé 3x9=27€, plus 2 au serveur. Cela fait 29…</a:t>
            </a:r>
          </a:p>
          <a:p>
            <a:pPr marL="0" indent="0">
              <a:buNone/>
            </a:pPr>
            <a:endParaRPr lang="fr-FR" sz="3600" b="1" dirty="0"/>
          </a:p>
          <a:p>
            <a:pPr marL="0" indent="0">
              <a:buNone/>
            </a:pPr>
            <a:endParaRPr lang="fr-FR" sz="3600" b="1" dirty="0"/>
          </a:p>
          <a:p>
            <a:pPr marL="0" indent="0">
              <a:buNone/>
            </a:pPr>
            <a:endParaRPr lang="fr-FR" dirty="0"/>
          </a:p>
          <a:p>
            <a:pPr marL="0" indent="0">
              <a:buNone/>
            </a:pPr>
            <a:endParaRPr lang="fr-FR" sz="3600" b="1" dirty="0"/>
          </a:p>
        </p:txBody>
      </p:sp>
    </p:spTree>
    <p:extLst>
      <p:ext uri="{BB962C8B-B14F-4D97-AF65-F5344CB8AC3E}">
        <p14:creationId xmlns:p14="http://schemas.microsoft.com/office/powerpoint/2010/main" val="1266097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694EB8-632B-4CFA-93BE-0355CA627628}"/>
              </a:ext>
            </a:extLst>
          </p:cNvPr>
          <p:cNvSpPr>
            <a:spLocks noGrp="1"/>
          </p:cNvSpPr>
          <p:nvPr>
            <p:ph type="title"/>
          </p:nvPr>
        </p:nvSpPr>
        <p:spPr>
          <a:xfrm>
            <a:off x="123824" y="288925"/>
            <a:ext cx="11963400" cy="1325563"/>
          </a:xfrm>
        </p:spPr>
        <p:txBody>
          <a:bodyPr>
            <a:noAutofit/>
          </a:bodyPr>
          <a:lstStyle/>
          <a:p>
            <a:pPr algn="ctr"/>
            <a:r>
              <a:rPr lang="fr-FR" sz="8000" b="1" dirty="0">
                <a:solidFill>
                  <a:srgbClr val="C00000"/>
                </a:solidFill>
              </a:rPr>
              <a:t>Jongler avec des nombres</a:t>
            </a:r>
          </a:p>
        </p:txBody>
      </p:sp>
      <mc:AlternateContent xmlns:mc="http://schemas.openxmlformats.org/markup-compatibility/2006">
        <mc:Choice xmlns:a14="http://schemas.microsoft.com/office/drawing/2010/main" Requires="a14">
          <p:sp>
            <p:nvSpPr>
              <p:cNvPr id="3" name="Espace réservé du contenu 2">
                <a:extLst>
                  <a:ext uri="{FF2B5EF4-FFF2-40B4-BE49-F238E27FC236}">
                    <a16:creationId xmlns:a16="http://schemas.microsoft.com/office/drawing/2014/main" id="{DEB998A6-3D77-4C8E-8784-0D483EE5D156}"/>
                  </a:ext>
                </a:extLst>
              </p:cNvPr>
              <p:cNvSpPr>
                <a:spLocks noGrp="1"/>
              </p:cNvSpPr>
              <p:nvPr>
                <p:ph idx="1"/>
              </p:nvPr>
            </p:nvSpPr>
            <p:spPr>
              <a:xfrm>
                <a:off x="228599" y="1614488"/>
                <a:ext cx="11963401" cy="4707654"/>
              </a:xfrm>
            </p:spPr>
            <p:txBody>
              <a:bodyPr>
                <a:normAutofit/>
              </a:bodyPr>
              <a:lstStyle/>
              <a:p>
                <a:pPr marL="742950" indent="-742950">
                  <a:lnSpc>
                    <a:spcPct val="100000"/>
                  </a:lnSpc>
                  <a:spcBef>
                    <a:spcPts val="0"/>
                  </a:spcBef>
                  <a:buAutoNum type="arabicPeriod"/>
                </a:pPr>
                <a:r>
                  <a:rPr lang="fr-FR" sz="3600" b="1" dirty="0"/>
                  <a:t>Que dire de </a:t>
                </a:r>
                <a14:m>
                  <m:oMath xmlns:m="http://schemas.openxmlformats.org/officeDocument/2006/math">
                    <m:r>
                      <a:rPr lang="fr-FR" sz="3600" b="1" i="1" smtClean="0">
                        <a:latin typeface="Cambria Math" panose="02040503050406030204" pitchFamily="18" charset="0"/>
                      </a:rPr>
                      <m:t>𝟏</m:t>
                    </m:r>
                    <m:r>
                      <a:rPr lang="fr-FR" sz="3600" b="1" i="1" smtClean="0">
                        <a:latin typeface="Cambria Math" panose="02040503050406030204" pitchFamily="18" charset="0"/>
                      </a:rPr>
                      <m:t>−</m:t>
                    </m:r>
                    <m:r>
                      <a:rPr lang="fr-FR" sz="3600" b="1" i="1" smtClean="0">
                        <a:latin typeface="Cambria Math" panose="02040503050406030204" pitchFamily="18" charset="0"/>
                      </a:rPr>
                      <m:t>𝟏</m:t>
                    </m:r>
                    <m:r>
                      <a:rPr lang="fr-FR" sz="3600" b="1" i="1" smtClean="0">
                        <a:latin typeface="Cambria Math" panose="02040503050406030204" pitchFamily="18" charset="0"/>
                      </a:rPr>
                      <m:t>+</m:t>
                    </m:r>
                    <m:r>
                      <a:rPr lang="fr-FR" sz="3600" b="1" i="1" smtClean="0">
                        <a:latin typeface="Cambria Math" panose="02040503050406030204" pitchFamily="18" charset="0"/>
                      </a:rPr>
                      <m:t>𝟏</m:t>
                    </m:r>
                    <m:r>
                      <a:rPr lang="fr-FR" sz="3600" b="1" i="1" smtClean="0">
                        <a:latin typeface="Cambria Math" panose="02040503050406030204" pitchFamily="18" charset="0"/>
                      </a:rPr>
                      <m:t>−</m:t>
                    </m:r>
                    <m:r>
                      <a:rPr lang="fr-FR" sz="3600" b="1" i="1" smtClean="0">
                        <a:latin typeface="Cambria Math" panose="02040503050406030204" pitchFamily="18" charset="0"/>
                      </a:rPr>
                      <m:t>𝟏</m:t>
                    </m:r>
                    <m:r>
                      <a:rPr lang="fr-FR" sz="3600" b="1" i="1" smtClean="0">
                        <a:latin typeface="Cambria Math" panose="02040503050406030204" pitchFamily="18" charset="0"/>
                      </a:rPr>
                      <m:t>+…−</m:t>
                    </m:r>
                    <m:r>
                      <a:rPr lang="fr-FR" sz="3600" b="1" i="1" smtClean="0">
                        <a:latin typeface="Cambria Math" panose="02040503050406030204" pitchFamily="18" charset="0"/>
                      </a:rPr>
                      <m:t>𝟏</m:t>
                    </m:r>
                    <m:r>
                      <a:rPr lang="fr-FR" sz="3600" b="1" i="1" smtClean="0">
                        <a:latin typeface="Cambria Math" panose="02040503050406030204" pitchFamily="18" charset="0"/>
                      </a:rPr>
                      <m:t>+</m:t>
                    </m:r>
                    <m:r>
                      <a:rPr lang="fr-FR" sz="3600" b="1" i="1" smtClean="0">
                        <a:latin typeface="Cambria Math" panose="02040503050406030204" pitchFamily="18" charset="0"/>
                      </a:rPr>
                      <m:t>𝟏</m:t>
                    </m:r>
                    <m:r>
                      <a:rPr lang="fr-FR" sz="3600" b="1" i="1" smtClean="0">
                        <a:latin typeface="Cambria Math" panose="02040503050406030204" pitchFamily="18" charset="0"/>
                      </a:rPr>
                      <m:t>−…</m:t>
                    </m:r>
                  </m:oMath>
                </a14:m>
                <a:r>
                  <a:rPr lang="fr-FR" sz="3600" b="1" dirty="0"/>
                  <a:t>?</a:t>
                </a:r>
              </a:p>
              <a:p>
                <a:pPr marL="0" indent="0">
                  <a:lnSpc>
                    <a:spcPct val="100000"/>
                  </a:lnSpc>
                  <a:spcBef>
                    <a:spcPts val="0"/>
                  </a:spcBef>
                  <a:buNone/>
                </a:pPr>
                <a:r>
                  <a:rPr lang="fr-FR" dirty="0"/>
                  <a:t>Si c’est un nombre, disons </a:t>
                </a:r>
                <a14:m>
                  <m:oMath xmlns:m="http://schemas.openxmlformats.org/officeDocument/2006/math">
                    <m:r>
                      <a:rPr lang="fr-FR" b="0" i="1" smtClean="0">
                        <a:latin typeface="Cambria Math" panose="02040503050406030204" pitchFamily="18" charset="0"/>
                      </a:rPr>
                      <m:t>𝑆</m:t>
                    </m:r>
                  </m:oMath>
                </a14:m>
                <a:r>
                  <a:rPr lang="fr-FR" dirty="0"/>
                  <a:t>, alors on a :</a:t>
                </a:r>
              </a:p>
              <a:p>
                <a:pPr marL="0" indent="0">
                  <a:lnSpc>
                    <a:spcPct val="100000"/>
                  </a:lnSpc>
                  <a:spcBef>
                    <a:spcPts val="0"/>
                  </a:spcBef>
                  <a:buNone/>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𝑆</m:t>
                      </m:r>
                      <m:r>
                        <a:rPr lang="fr-FR" b="0" i="1" smtClean="0">
                          <a:latin typeface="Cambria Math" panose="02040503050406030204" pitchFamily="18" charset="0"/>
                        </a:rPr>
                        <m:t>=</m:t>
                      </m:r>
                      <m:d>
                        <m:dPr>
                          <m:ctrlPr>
                            <a:rPr lang="fr-FR" b="0" i="1" smtClean="0">
                              <a:latin typeface="Cambria Math" panose="02040503050406030204" pitchFamily="18" charset="0"/>
                            </a:rPr>
                          </m:ctrlPr>
                        </m:dPr>
                        <m:e>
                          <m:r>
                            <a:rPr lang="fr-FR" b="0" i="1" smtClean="0">
                              <a:latin typeface="Cambria Math" panose="02040503050406030204" pitchFamily="18" charset="0"/>
                            </a:rPr>
                            <m:t>1−1</m:t>
                          </m:r>
                        </m:e>
                      </m:d>
                      <m:r>
                        <a:rPr lang="fr-FR" b="0" i="1" smtClean="0">
                          <a:latin typeface="Cambria Math" panose="02040503050406030204" pitchFamily="18" charset="0"/>
                        </a:rPr>
                        <m:t>+</m:t>
                      </m:r>
                      <m:d>
                        <m:dPr>
                          <m:ctrlPr>
                            <a:rPr lang="fr-FR" b="0" i="1" smtClean="0">
                              <a:latin typeface="Cambria Math" panose="02040503050406030204" pitchFamily="18" charset="0"/>
                            </a:rPr>
                          </m:ctrlPr>
                        </m:dPr>
                        <m:e>
                          <m:r>
                            <a:rPr lang="fr-FR" b="0" i="1" smtClean="0">
                              <a:latin typeface="Cambria Math" panose="02040503050406030204" pitchFamily="18" charset="0"/>
                            </a:rPr>
                            <m:t>1−1</m:t>
                          </m:r>
                        </m:e>
                      </m:d>
                      <m:r>
                        <a:rPr lang="fr-FR" b="0" i="1" smtClean="0">
                          <a:latin typeface="Cambria Math" panose="02040503050406030204" pitchFamily="18" charset="0"/>
                        </a:rPr>
                        <m:t>+…+</m:t>
                      </m:r>
                      <m:d>
                        <m:dPr>
                          <m:ctrlPr>
                            <a:rPr lang="fr-FR" b="0" i="1" smtClean="0">
                              <a:latin typeface="Cambria Math" panose="02040503050406030204" pitchFamily="18" charset="0"/>
                            </a:rPr>
                          </m:ctrlPr>
                        </m:dPr>
                        <m:e>
                          <m:r>
                            <a:rPr lang="fr-FR" b="0" i="1" smtClean="0">
                              <a:latin typeface="Cambria Math" panose="02040503050406030204" pitchFamily="18" charset="0"/>
                            </a:rPr>
                            <m:t>1−1</m:t>
                          </m:r>
                        </m:e>
                      </m:d>
                      <m:r>
                        <a:rPr lang="fr-FR" b="0" i="1" smtClean="0">
                          <a:latin typeface="Cambria Math" panose="02040503050406030204" pitchFamily="18" charset="0"/>
                        </a:rPr>
                        <m:t>+…=0</m:t>
                      </m:r>
                    </m:oMath>
                  </m:oMathPara>
                </a14:m>
                <a:endParaRPr lang="fr-FR" b="0" dirty="0"/>
              </a:p>
              <a:p>
                <a:pPr marL="0" indent="0">
                  <a:lnSpc>
                    <a:spcPct val="100000"/>
                  </a:lnSpc>
                  <a:spcBef>
                    <a:spcPts val="0"/>
                  </a:spcBef>
                  <a:buNone/>
                </a:pPr>
                <a:r>
                  <a:rPr lang="fr-FR" dirty="0"/>
                  <a:t>Mais aussi </a:t>
                </a:r>
                <a14:m>
                  <m:oMath xmlns:m="http://schemas.openxmlformats.org/officeDocument/2006/math">
                    <m:r>
                      <a:rPr lang="fr-FR" b="0" i="1" smtClean="0">
                        <a:latin typeface="Cambria Math" panose="02040503050406030204" pitchFamily="18" charset="0"/>
                      </a:rPr>
                      <m:t>𝑆</m:t>
                    </m:r>
                    <m:r>
                      <a:rPr lang="fr-FR" b="0" i="1" smtClean="0">
                        <a:latin typeface="Cambria Math" panose="02040503050406030204" pitchFamily="18" charset="0"/>
                      </a:rPr>
                      <m:t>=1+</m:t>
                    </m:r>
                    <m:d>
                      <m:dPr>
                        <m:ctrlPr>
                          <a:rPr lang="fr-FR" b="0" i="1" smtClean="0">
                            <a:latin typeface="Cambria Math" panose="02040503050406030204" pitchFamily="18" charset="0"/>
                          </a:rPr>
                        </m:ctrlPr>
                      </m:dPr>
                      <m:e>
                        <m:r>
                          <a:rPr lang="fr-FR" b="0" i="1" smtClean="0">
                            <a:latin typeface="Cambria Math" panose="02040503050406030204" pitchFamily="18" charset="0"/>
                          </a:rPr>
                          <m:t>−1+1</m:t>
                        </m:r>
                      </m:e>
                    </m:d>
                    <m:r>
                      <a:rPr lang="fr-FR" b="0" i="1" smtClean="0">
                        <a:latin typeface="Cambria Math" panose="02040503050406030204" pitchFamily="18" charset="0"/>
                      </a:rPr>
                      <m:t>+</m:t>
                    </m:r>
                    <m:d>
                      <m:dPr>
                        <m:ctrlPr>
                          <a:rPr lang="fr-FR" b="0" i="1" smtClean="0">
                            <a:latin typeface="Cambria Math" panose="02040503050406030204" pitchFamily="18" charset="0"/>
                          </a:rPr>
                        </m:ctrlPr>
                      </m:dPr>
                      <m:e>
                        <m:r>
                          <a:rPr lang="fr-FR" b="0" i="1" smtClean="0">
                            <a:latin typeface="Cambria Math" panose="02040503050406030204" pitchFamily="18" charset="0"/>
                          </a:rPr>
                          <m:t>−1+1</m:t>
                        </m:r>
                      </m:e>
                    </m:d>
                    <m:r>
                      <a:rPr lang="fr-FR" b="0" i="1" smtClean="0">
                        <a:latin typeface="Cambria Math" panose="02040503050406030204" pitchFamily="18" charset="0"/>
                      </a:rPr>
                      <m:t>+…+</m:t>
                    </m:r>
                    <m:d>
                      <m:dPr>
                        <m:ctrlPr>
                          <a:rPr lang="fr-FR" b="0" i="1" smtClean="0">
                            <a:latin typeface="Cambria Math" panose="02040503050406030204" pitchFamily="18" charset="0"/>
                          </a:rPr>
                        </m:ctrlPr>
                      </m:dPr>
                      <m:e>
                        <m:r>
                          <a:rPr lang="fr-FR" b="0" i="1" smtClean="0">
                            <a:latin typeface="Cambria Math" panose="02040503050406030204" pitchFamily="18" charset="0"/>
                          </a:rPr>
                          <m:t>−1+1</m:t>
                        </m:r>
                      </m:e>
                    </m:d>
                    <m:r>
                      <a:rPr lang="fr-FR" b="0" i="1" smtClean="0">
                        <a:latin typeface="Cambria Math" panose="02040503050406030204" pitchFamily="18" charset="0"/>
                      </a:rPr>
                      <m:t>+…=1</m:t>
                    </m:r>
                  </m:oMath>
                </a14:m>
                <a:endParaRPr lang="fr-FR" dirty="0"/>
              </a:p>
              <a:p>
                <a:pPr marL="0" indent="0">
                  <a:lnSpc>
                    <a:spcPct val="100000"/>
                  </a:lnSpc>
                  <a:spcBef>
                    <a:spcPts val="0"/>
                  </a:spcBef>
                  <a:buNone/>
                </a:pPr>
                <a:r>
                  <a:rPr lang="fr-FR" dirty="0"/>
                  <a:t>Ou encore </a:t>
                </a:r>
                <a14:m>
                  <m:oMath xmlns:m="http://schemas.openxmlformats.org/officeDocument/2006/math">
                    <m:r>
                      <a:rPr lang="fr-FR" b="0" i="1" smtClean="0">
                        <a:latin typeface="Cambria Math" panose="02040503050406030204" pitchFamily="18" charset="0"/>
                      </a:rPr>
                      <m:t>𝑆</m:t>
                    </m:r>
                    <m:r>
                      <a:rPr lang="fr-FR" b="0" i="1" smtClean="0">
                        <a:latin typeface="Cambria Math" panose="02040503050406030204" pitchFamily="18" charset="0"/>
                      </a:rPr>
                      <m:t>=1−</m:t>
                    </m:r>
                    <m:d>
                      <m:dPr>
                        <m:ctrlPr>
                          <a:rPr lang="fr-FR" b="0" i="1" smtClean="0">
                            <a:latin typeface="Cambria Math" panose="02040503050406030204" pitchFamily="18" charset="0"/>
                          </a:rPr>
                        </m:ctrlPr>
                      </m:dPr>
                      <m:e>
                        <m:r>
                          <a:rPr lang="fr-FR" b="0" i="1" smtClean="0">
                            <a:latin typeface="Cambria Math" panose="02040503050406030204" pitchFamily="18" charset="0"/>
                          </a:rPr>
                          <m:t>1−1+1−1+…</m:t>
                        </m:r>
                      </m:e>
                    </m:d>
                  </m:oMath>
                </a14:m>
                <a:r>
                  <a:rPr lang="fr-FR" dirty="0"/>
                  <a:t> et de </a:t>
                </a:r>
                <a14:m>
                  <m:oMath xmlns:m="http://schemas.openxmlformats.org/officeDocument/2006/math">
                    <m:r>
                      <a:rPr lang="fr-FR" b="0" i="1" smtClean="0">
                        <a:latin typeface="Cambria Math" panose="02040503050406030204" pitchFamily="18" charset="0"/>
                      </a:rPr>
                      <m:t>𝑆</m:t>
                    </m:r>
                    <m:r>
                      <a:rPr lang="fr-FR" b="0" i="1" smtClean="0">
                        <a:latin typeface="Cambria Math" panose="02040503050406030204" pitchFamily="18" charset="0"/>
                      </a:rPr>
                      <m:t>=1−</m:t>
                    </m:r>
                    <m:r>
                      <a:rPr lang="fr-FR" b="0" i="1" smtClean="0">
                        <a:latin typeface="Cambria Math" panose="02040503050406030204" pitchFamily="18" charset="0"/>
                      </a:rPr>
                      <m:t>𝑆</m:t>
                    </m:r>
                  </m:oMath>
                </a14:m>
                <a:r>
                  <a:rPr lang="fr-FR" dirty="0"/>
                  <a:t> vient </a:t>
                </a:r>
                <a14:m>
                  <m:oMath xmlns:m="http://schemas.openxmlformats.org/officeDocument/2006/math">
                    <m:r>
                      <a:rPr lang="fr-FR" b="0" i="1" smtClean="0">
                        <a:latin typeface="Cambria Math" panose="02040503050406030204" pitchFamily="18" charset="0"/>
                      </a:rPr>
                      <m:t>𝑆</m:t>
                    </m:r>
                    <m:r>
                      <a:rPr lang="fr-FR" b="0" i="1" smtClean="0">
                        <a:latin typeface="Cambria Math" panose="02040503050406030204" pitchFamily="18" charset="0"/>
                      </a:rPr>
                      <m:t>=</m:t>
                    </m:r>
                    <m:f>
                      <m:fPr>
                        <m:ctrlPr>
                          <a:rPr lang="fr-FR" b="0" i="1" smtClean="0">
                            <a:latin typeface="Cambria Math" panose="02040503050406030204" pitchFamily="18" charset="0"/>
                          </a:rPr>
                        </m:ctrlPr>
                      </m:fPr>
                      <m:num>
                        <m:r>
                          <a:rPr lang="fr-FR" b="0" i="1" smtClean="0">
                            <a:latin typeface="Cambria Math" panose="02040503050406030204" pitchFamily="18" charset="0"/>
                          </a:rPr>
                          <m:t>1</m:t>
                        </m:r>
                      </m:num>
                      <m:den>
                        <m:r>
                          <a:rPr lang="fr-FR" b="0" i="1" smtClean="0">
                            <a:latin typeface="Cambria Math" panose="02040503050406030204" pitchFamily="18" charset="0"/>
                          </a:rPr>
                          <m:t>2</m:t>
                        </m:r>
                      </m:den>
                    </m:f>
                  </m:oMath>
                </a14:m>
                <a:endParaRPr lang="fr-FR" dirty="0"/>
              </a:p>
              <a:p>
                <a:pPr marL="0" indent="0">
                  <a:lnSpc>
                    <a:spcPct val="100000"/>
                  </a:lnSpc>
                  <a:spcBef>
                    <a:spcPts val="0"/>
                  </a:spcBef>
                  <a:buNone/>
                </a:pPr>
                <a:r>
                  <a:rPr lang="fr-FR" sz="3600" b="1" dirty="0"/>
                  <a:t>2. Comment expliquer </a:t>
                </a:r>
              </a:p>
              <a:p>
                <a:pPr marL="0" indent="0">
                  <a:lnSpc>
                    <a:spcPct val="100000"/>
                  </a:lnSpc>
                  <a:spcBef>
                    <a:spcPts val="0"/>
                  </a:spcBef>
                  <a:buNone/>
                </a:pPr>
                <a14:m>
                  <m:oMath xmlns:m="http://schemas.openxmlformats.org/officeDocument/2006/math">
                    <m:r>
                      <a:rPr lang="fr-FR" sz="3600" b="1" i="1" smtClean="0">
                        <a:latin typeface="Cambria Math" panose="02040503050406030204" pitchFamily="18" charset="0"/>
                      </a:rPr>
                      <m:t>𝟏</m:t>
                    </m:r>
                    <m:r>
                      <a:rPr lang="fr-FR" sz="3600" b="1" i="1" smtClean="0">
                        <a:latin typeface="Cambria Math" panose="02040503050406030204" pitchFamily="18" charset="0"/>
                      </a:rPr>
                      <m:t>+</m:t>
                    </m:r>
                    <m:r>
                      <a:rPr lang="fr-FR" sz="3600" b="1" i="1" smtClean="0">
                        <a:latin typeface="Cambria Math" panose="02040503050406030204" pitchFamily="18" charset="0"/>
                      </a:rPr>
                      <m:t>𝟐</m:t>
                    </m:r>
                    <m:r>
                      <a:rPr lang="fr-FR" sz="3600" b="1" i="1" smtClean="0">
                        <a:latin typeface="Cambria Math" panose="02040503050406030204" pitchFamily="18" charset="0"/>
                      </a:rPr>
                      <m:t>+</m:t>
                    </m:r>
                    <m:r>
                      <a:rPr lang="fr-FR" sz="3600" b="1" i="1" smtClean="0">
                        <a:latin typeface="Cambria Math" panose="02040503050406030204" pitchFamily="18" charset="0"/>
                      </a:rPr>
                      <m:t>𝟑</m:t>
                    </m:r>
                    <m:r>
                      <a:rPr lang="fr-FR" sz="3600" b="1" i="1" smtClean="0">
                        <a:latin typeface="Cambria Math" panose="02040503050406030204" pitchFamily="18" charset="0"/>
                      </a:rPr>
                      <m:t>+</m:t>
                    </m:r>
                    <m:r>
                      <a:rPr lang="fr-FR" sz="3600" b="1" i="1" smtClean="0">
                        <a:latin typeface="Cambria Math" panose="02040503050406030204" pitchFamily="18" charset="0"/>
                      </a:rPr>
                      <m:t>𝟒</m:t>
                    </m:r>
                    <m:r>
                      <a:rPr lang="fr-FR" sz="3600" b="1" i="1" smtClean="0">
                        <a:latin typeface="Cambria Math" panose="02040503050406030204" pitchFamily="18" charset="0"/>
                      </a:rPr>
                      <m:t>+…=−</m:t>
                    </m:r>
                    <m:f>
                      <m:fPr>
                        <m:ctrlPr>
                          <a:rPr lang="fr-FR" sz="3600" b="1" i="1" smtClean="0">
                            <a:latin typeface="Cambria Math" panose="02040503050406030204" pitchFamily="18" charset="0"/>
                          </a:rPr>
                        </m:ctrlPr>
                      </m:fPr>
                      <m:num>
                        <m:r>
                          <a:rPr lang="fr-FR" sz="3600" b="1" i="1" smtClean="0">
                            <a:latin typeface="Cambria Math" panose="02040503050406030204" pitchFamily="18" charset="0"/>
                          </a:rPr>
                          <m:t>𝟏</m:t>
                        </m:r>
                      </m:num>
                      <m:den>
                        <m:r>
                          <a:rPr lang="fr-FR" sz="3600" b="1" i="1" smtClean="0">
                            <a:latin typeface="Cambria Math" panose="02040503050406030204" pitchFamily="18" charset="0"/>
                          </a:rPr>
                          <m:t>𝟏𝟐</m:t>
                        </m:r>
                      </m:den>
                    </m:f>
                  </m:oMath>
                </a14:m>
                <a:r>
                  <a:rPr lang="fr-FR" sz="3600" b="1" dirty="0"/>
                  <a:t>?</a:t>
                </a:r>
              </a:p>
            </p:txBody>
          </p:sp>
        </mc:Choice>
        <mc:Fallback>
          <p:sp>
            <p:nvSpPr>
              <p:cNvPr id="3" name="Espace réservé du contenu 2">
                <a:extLst>
                  <a:ext uri="{FF2B5EF4-FFF2-40B4-BE49-F238E27FC236}">
                    <a16:creationId xmlns:a16="http://schemas.microsoft.com/office/drawing/2014/main" id="{DEB998A6-3D77-4C8E-8784-0D483EE5D156}"/>
                  </a:ext>
                </a:extLst>
              </p:cNvPr>
              <p:cNvSpPr>
                <a:spLocks noGrp="1" noRot="1" noChangeAspect="1" noMove="1" noResize="1" noEditPoints="1" noAdjustHandles="1" noChangeArrowheads="1" noChangeShapeType="1" noTextEdit="1"/>
              </p:cNvSpPr>
              <p:nvPr>
                <p:ph idx="1"/>
              </p:nvPr>
            </p:nvSpPr>
            <p:spPr>
              <a:xfrm>
                <a:off x="228599" y="1614488"/>
                <a:ext cx="11963401" cy="4707654"/>
              </a:xfrm>
              <a:blipFill>
                <a:blip r:embed="rId2"/>
                <a:stretch>
                  <a:fillRect l="-1528" t="-2202"/>
                </a:stretch>
              </a:blipFill>
            </p:spPr>
            <p:txBody>
              <a:bodyPr/>
              <a:lstStyle/>
              <a:p>
                <a:r>
                  <a:rPr lang="fr-FR">
                    <a:noFill/>
                  </a:rPr>
                  <a:t> </a:t>
                </a:r>
              </a:p>
            </p:txBody>
          </p:sp>
        </mc:Fallback>
      </mc:AlternateContent>
      <p:pic>
        <p:nvPicPr>
          <p:cNvPr id="5" name="Image 4">
            <a:extLst>
              <a:ext uri="{FF2B5EF4-FFF2-40B4-BE49-F238E27FC236}">
                <a16:creationId xmlns:a16="http://schemas.microsoft.com/office/drawing/2014/main" id="{D25A8844-2353-4636-A594-DC79F92069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5474" y="4413689"/>
            <a:ext cx="6381749" cy="1696965"/>
          </a:xfrm>
          <a:prstGeom prst="rect">
            <a:avLst/>
          </a:prstGeom>
        </p:spPr>
      </p:pic>
    </p:spTree>
    <p:extLst>
      <p:ext uri="{BB962C8B-B14F-4D97-AF65-F5344CB8AC3E}">
        <p14:creationId xmlns:p14="http://schemas.microsoft.com/office/powerpoint/2010/main" val="3975298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4757D0-8427-E2C3-1609-7997EC309497}"/>
              </a:ext>
            </a:extLst>
          </p:cNvPr>
          <p:cNvSpPr>
            <a:spLocks noGrp="1"/>
          </p:cNvSpPr>
          <p:nvPr>
            <p:ph type="title"/>
          </p:nvPr>
        </p:nvSpPr>
        <p:spPr>
          <a:xfrm>
            <a:off x="216309" y="117988"/>
            <a:ext cx="11621729" cy="914400"/>
          </a:xfrm>
        </p:spPr>
        <p:txBody>
          <a:bodyPr>
            <a:normAutofit fontScale="90000"/>
          </a:bodyPr>
          <a:lstStyle/>
          <a:p>
            <a:pPr algn="ctr"/>
            <a:r>
              <a:rPr lang="fr-FR" sz="6600" b="1" dirty="0">
                <a:solidFill>
                  <a:srgbClr val="C00000"/>
                </a:solidFill>
              </a:rPr>
              <a:t>Le calcul de Srinivasa RAMANUJAN</a:t>
            </a:r>
          </a:p>
        </p:txBody>
      </p:sp>
      <mc:AlternateContent xmlns:mc="http://schemas.openxmlformats.org/markup-compatibility/2006">
        <mc:Choice xmlns:a14="http://schemas.microsoft.com/office/drawing/2010/main" Requires="a14">
          <p:sp>
            <p:nvSpPr>
              <p:cNvPr id="3" name="Espace réservé du contenu 2">
                <a:extLst>
                  <a:ext uri="{FF2B5EF4-FFF2-40B4-BE49-F238E27FC236}">
                    <a16:creationId xmlns:a16="http://schemas.microsoft.com/office/drawing/2014/main" id="{A61B96FE-569A-059D-4278-C833D76380BF}"/>
                  </a:ext>
                </a:extLst>
              </p:cNvPr>
              <p:cNvSpPr>
                <a:spLocks noGrp="1"/>
              </p:cNvSpPr>
              <p:nvPr>
                <p:ph idx="1"/>
              </p:nvPr>
            </p:nvSpPr>
            <p:spPr>
              <a:xfrm>
                <a:off x="216309" y="1415845"/>
                <a:ext cx="11621729" cy="5077030"/>
              </a:xfrm>
            </p:spPr>
            <p:txBody>
              <a:bodyPr>
                <a:normAutofit fontScale="92500" lnSpcReduction="10000"/>
              </a:bodyPr>
              <a:lstStyle/>
              <a:p>
                <a:pPr marL="0" indent="0">
                  <a:buNone/>
                </a:pPr>
                <a:r>
                  <a:rPr lang="fr-FR" dirty="0"/>
                  <a:t>Dans une lettre adressée à G.-H. HARDY, un jeune Indien propose quelques formules : « Un seul coup d'œil sur ces formules était suffisant pour se rendre compte qu'elles ne pouvaient être pensées que par un mathématicien de tout premier rang. Elles devaient être vraies, parce que personne n'eût pu avoir l'idée de les concevoir fausses. » </a:t>
                </a:r>
              </a:p>
              <a:p>
                <a:pPr marL="0" indent="0">
                  <a:buNone/>
                </a:pPr>
                <a:r>
                  <a:rPr lang="fr-FR" dirty="0"/>
                  <a:t>Plus tard, installé au Royaume-Uni, Ramanujan propose l’égalité :</a:t>
                </a:r>
              </a:p>
              <a:p>
                <a:pPr marL="0" indent="0">
                  <a:buNone/>
                </a:pPr>
                <a:r>
                  <a:rPr lang="fr-FR" dirty="0"/>
                  <a:t>𝟏 + 𝟐 + 𝟑 + 𝟒 + 𝟓 + 𝟔 + ⋯ = − 𝟏 /𝟏𝟐 .</a:t>
                </a:r>
              </a:p>
              <a:p>
                <a:pPr marL="0" indent="0">
                  <a:buNone/>
                </a:pPr>
                <a:r>
                  <a:rPr lang="fr-FR" dirty="0"/>
                  <a:t>L’idée lui vient du fait que </a:t>
                </a:r>
                <a14:m>
                  <m:oMath xmlns:m="http://schemas.openxmlformats.org/officeDocument/2006/math">
                    <m:sSup>
                      <m:sSupPr>
                        <m:ctrlPr>
                          <a:rPr lang="fr-FR" b="0" i="1" smtClean="0">
                            <a:latin typeface="Cambria Math" panose="02040503050406030204" pitchFamily="18" charset="0"/>
                          </a:rPr>
                        </m:ctrlPr>
                      </m:sSupPr>
                      <m:e>
                        <m:d>
                          <m:dPr>
                            <m:ctrlPr>
                              <a:rPr lang="fr-FR" b="0" i="1" smtClean="0">
                                <a:latin typeface="Cambria Math" panose="02040503050406030204" pitchFamily="18" charset="0"/>
                              </a:rPr>
                            </m:ctrlPr>
                          </m:dPr>
                          <m:e>
                            <m:r>
                              <a:rPr lang="fr-FR" b="0" i="1" smtClean="0">
                                <a:latin typeface="Cambria Math" panose="02040503050406030204" pitchFamily="18" charset="0"/>
                              </a:rPr>
                              <m:t>1+</m:t>
                            </m:r>
                            <m:r>
                              <a:rPr lang="fr-FR" b="0" i="1" smtClean="0">
                                <a:latin typeface="Cambria Math" panose="02040503050406030204" pitchFamily="18" charset="0"/>
                              </a:rPr>
                              <m:t>𝑥</m:t>
                            </m:r>
                          </m:e>
                        </m:d>
                      </m:e>
                      <m:sup>
                        <m:r>
                          <a:rPr lang="fr-FR" b="0" i="1" smtClean="0">
                            <a:latin typeface="Cambria Math" panose="02040503050406030204" pitchFamily="18" charset="0"/>
                          </a:rPr>
                          <m:t>2</m:t>
                        </m:r>
                      </m:sup>
                    </m:sSup>
                    <m:d>
                      <m:dPr>
                        <m:ctrlPr>
                          <a:rPr lang="fr-FR" b="0" i="1" smtClean="0">
                            <a:latin typeface="Cambria Math" panose="02040503050406030204" pitchFamily="18" charset="0"/>
                          </a:rPr>
                        </m:ctrlPr>
                      </m:dPr>
                      <m:e>
                        <m:r>
                          <a:rPr lang="fr-FR" b="0" i="1" smtClean="0">
                            <a:latin typeface="Cambria Math" panose="02040503050406030204" pitchFamily="18" charset="0"/>
                          </a:rPr>
                          <m:t>1−2</m:t>
                        </m:r>
                        <m:r>
                          <a:rPr lang="fr-FR" b="0" i="1" smtClean="0">
                            <a:latin typeface="Cambria Math" panose="02040503050406030204" pitchFamily="18" charset="0"/>
                          </a:rPr>
                          <m:t>𝑥</m:t>
                        </m:r>
                      </m:e>
                    </m:d>
                    <m:r>
                      <a:rPr lang="fr-FR" b="0" i="1" smtClean="0">
                        <a:latin typeface="Cambria Math" panose="02040503050406030204" pitchFamily="18" charset="0"/>
                      </a:rPr>
                      <m:t>=1−3</m:t>
                    </m:r>
                    <m:sSup>
                      <m:sSupPr>
                        <m:ctrlPr>
                          <a:rPr lang="fr-FR" b="0" i="1" smtClean="0">
                            <a:latin typeface="Cambria Math" panose="02040503050406030204" pitchFamily="18" charset="0"/>
                          </a:rPr>
                        </m:ctrlPr>
                      </m:sSupPr>
                      <m:e>
                        <m:r>
                          <a:rPr lang="fr-FR" b="0" i="1" smtClean="0">
                            <a:latin typeface="Cambria Math" panose="02040503050406030204" pitchFamily="18" charset="0"/>
                          </a:rPr>
                          <m:t>𝑥</m:t>
                        </m:r>
                      </m:e>
                      <m:sup>
                        <m:r>
                          <a:rPr lang="fr-FR" b="0" i="1" smtClean="0">
                            <a:latin typeface="Cambria Math" panose="02040503050406030204" pitchFamily="18" charset="0"/>
                          </a:rPr>
                          <m:t>2</m:t>
                        </m:r>
                      </m:sup>
                    </m:sSup>
                    <m:r>
                      <a:rPr lang="fr-FR" b="0" i="1" smtClean="0">
                        <a:latin typeface="Cambria Math" panose="02040503050406030204" pitchFamily="18" charset="0"/>
                      </a:rPr>
                      <m:t>−2</m:t>
                    </m:r>
                    <m:sSup>
                      <m:sSupPr>
                        <m:ctrlPr>
                          <a:rPr lang="fr-FR" b="0" i="1" smtClean="0">
                            <a:latin typeface="Cambria Math" panose="02040503050406030204" pitchFamily="18" charset="0"/>
                          </a:rPr>
                        </m:ctrlPr>
                      </m:sSupPr>
                      <m:e>
                        <m:r>
                          <a:rPr lang="fr-FR" b="0" i="1" smtClean="0">
                            <a:latin typeface="Cambria Math" panose="02040503050406030204" pitchFamily="18" charset="0"/>
                          </a:rPr>
                          <m:t>𝑥</m:t>
                        </m:r>
                      </m:e>
                      <m:sup>
                        <m:r>
                          <a:rPr lang="fr-FR" b="0" i="1" smtClean="0">
                            <a:latin typeface="Cambria Math" panose="02040503050406030204" pitchFamily="18" charset="0"/>
                          </a:rPr>
                          <m:t>3</m:t>
                        </m:r>
                      </m:sup>
                    </m:sSup>
                  </m:oMath>
                </a14:m>
                <a:endParaRPr lang="fr-FR" baseline="-25000" dirty="0"/>
              </a:p>
              <a:p>
                <a:pPr marL="0" indent="0">
                  <a:buNone/>
                </a:pPr>
                <a14:m>
                  <m:oMathPara xmlns:m="http://schemas.openxmlformats.org/officeDocument/2006/math">
                    <m:oMathParaPr>
                      <m:jc m:val="centerGroup"/>
                    </m:oMathParaPr>
                    <m:oMath xmlns:m="http://schemas.openxmlformats.org/officeDocument/2006/math">
                      <m:sSup>
                        <m:sSupPr>
                          <m:ctrlPr>
                            <a:rPr lang="fr-FR" i="1">
                              <a:latin typeface="Cambria Math" panose="02040503050406030204" pitchFamily="18" charset="0"/>
                            </a:rPr>
                          </m:ctrlPr>
                        </m:sSupPr>
                        <m:e>
                          <m:d>
                            <m:dPr>
                              <m:ctrlPr>
                                <a:rPr lang="fr-FR" i="1">
                                  <a:latin typeface="Cambria Math" panose="02040503050406030204" pitchFamily="18" charset="0"/>
                                </a:rPr>
                              </m:ctrlPr>
                            </m:dPr>
                            <m:e>
                              <m:r>
                                <a:rPr lang="fr-FR" i="1">
                                  <a:latin typeface="Cambria Math" panose="02040503050406030204" pitchFamily="18" charset="0"/>
                                </a:rPr>
                                <m:t>1+</m:t>
                              </m:r>
                              <m:r>
                                <a:rPr lang="fr-FR" i="1">
                                  <a:latin typeface="Cambria Math" panose="02040503050406030204" pitchFamily="18" charset="0"/>
                                </a:rPr>
                                <m:t>𝑥</m:t>
                              </m:r>
                            </m:e>
                          </m:d>
                        </m:e>
                        <m:sup>
                          <m:r>
                            <a:rPr lang="fr-FR" i="1">
                              <a:latin typeface="Cambria Math" panose="02040503050406030204" pitchFamily="18" charset="0"/>
                            </a:rPr>
                            <m:t>2</m:t>
                          </m:r>
                        </m:sup>
                      </m:sSup>
                      <m:d>
                        <m:dPr>
                          <m:ctrlPr>
                            <a:rPr lang="fr-FR" i="1">
                              <a:latin typeface="Cambria Math" panose="02040503050406030204" pitchFamily="18" charset="0"/>
                            </a:rPr>
                          </m:ctrlPr>
                        </m:dPr>
                        <m:e>
                          <m:r>
                            <a:rPr lang="fr-FR" i="1">
                              <a:latin typeface="Cambria Math" panose="02040503050406030204" pitchFamily="18" charset="0"/>
                            </a:rPr>
                            <m:t>1−2</m:t>
                          </m:r>
                          <m:r>
                            <a:rPr lang="fr-FR" i="1">
                              <a:latin typeface="Cambria Math" panose="02040503050406030204" pitchFamily="18" charset="0"/>
                            </a:rPr>
                            <m:t>𝑥</m:t>
                          </m:r>
                          <m:r>
                            <a:rPr lang="fr-FR" b="0" i="1" smtClean="0">
                              <a:latin typeface="Cambria Math" panose="02040503050406030204" pitchFamily="18" charset="0"/>
                            </a:rPr>
                            <m:t>+3</m:t>
                          </m:r>
                          <m:r>
                            <a:rPr lang="fr-FR" b="0" i="1" smtClean="0">
                              <a:latin typeface="Cambria Math" panose="02040503050406030204" pitchFamily="18" charset="0"/>
                            </a:rPr>
                            <m:t>𝑥</m:t>
                          </m:r>
                          <m:r>
                            <a:rPr lang="fr-FR" b="0" i="1" smtClean="0">
                              <a:latin typeface="Cambria Math" panose="02040503050406030204" pitchFamily="18" charset="0"/>
                            </a:rPr>
                            <m:t>²</m:t>
                          </m:r>
                        </m:e>
                      </m:d>
                      <m:r>
                        <a:rPr lang="fr-FR" b="0" i="1" smtClean="0">
                          <a:latin typeface="Cambria Math" panose="02040503050406030204" pitchFamily="18" charset="0"/>
                        </a:rPr>
                        <m:t>=1+4</m:t>
                      </m:r>
                      <m:sSup>
                        <m:sSupPr>
                          <m:ctrlPr>
                            <a:rPr lang="fr-FR" b="0" i="1" smtClean="0">
                              <a:latin typeface="Cambria Math" panose="02040503050406030204" pitchFamily="18" charset="0"/>
                            </a:rPr>
                          </m:ctrlPr>
                        </m:sSupPr>
                        <m:e>
                          <m:r>
                            <a:rPr lang="fr-FR" b="0" i="1" smtClean="0">
                              <a:latin typeface="Cambria Math" panose="02040503050406030204" pitchFamily="18" charset="0"/>
                            </a:rPr>
                            <m:t>𝑥</m:t>
                          </m:r>
                        </m:e>
                        <m:sup>
                          <m:r>
                            <a:rPr lang="fr-FR" b="0" i="1" smtClean="0">
                              <a:latin typeface="Cambria Math" panose="02040503050406030204" pitchFamily="18" charset="0"/>
                            </a:rPr>
                            <m:t>3</m:t>
                          </m:r>
                        </m:sup>
                      </m:sSup>
                      <m:r>
                        <a:rPr lang="fr-FR" b="0" i="1" smtClean="0">
                          <a:latin typeface="Cambria Math" panose="02040503050406030204" pitchFamily="18" charset="0"/>
                        </a:rPr>
                        <m:t>+3</m:t>
                      </m:r>
                      <m:sSup>
                        <m:sSupPr>
                          <m:ctrlPr>
                            <a:rPr lang="fr-FR" b="0" i="1" smtClean="0">
                              <a:latin typeface="Cambria Math" panose="02040503050406030204" pitchFamily="18" charset="0"/>
                            </a:rPr>
                          </m:ctrlPr>
                        </m:sSupPr>
                        <m:e>
                          <m:r>
                            <a:rPr lang="fr-FR" b="0" i="1" smtClean="0">
                              <a:latin typeface="Cambria Math" panose="02040503050406030204" pitchFamily="18" charset="0"/>
                            </a:rPr>
                            <m:t>𝑥</m:t>
                          </m:r>
                        </m:e>
                        <m:sup>
                          <m:r>
                            <a:rPr lang="fr-FR" b="0" i="1" smtClean="0">
                              <a:latin typeface="Cambria Math" panose="02040503050406030204" pitchFamily="18" charset="0"/>
                            </a:rPr>
                            <m:t>4</m:t>
                          </m:r>
                        </m:sup>
                      </m:sSup>
                    </m:oMath>
                  </m:oMathPara>
                </a14:m>
                <a:endParaRPr lang="fr-FR" b="0" dirty="0"/>
              </a:p>
              <a:p>
                <a:pPr marL="0" indent="0">
                  <a:buNone/>
                </a:pPr>
                <a14:m>
                  <m:oMath xmlns:m="http://schemas.openxmlformats.org/officeDocument/2006/math">
                    <m:sSup>
                      <m:sSupPr>
                        <m:ctrlPr>
                          <a:rPr lang="fr-FR" i="1" smtClean="0">
                            <a:latin typeface="Cambria Math" panose="02040503050406030204" pitchFamily="18" charset="0"/>
                          </a:rPr>
                        </m:ctrlPr>
                      </m:sSupPr>
                      <m:e>
                        <m:d>
                          <m:dPr>
                            <m:ctrlPr>
                              <a:rPr lang="fr-FR" i="1">
                                <a:latin typeface="Cambria Math" panose="02040503050406030204" pitchFamily="18" charset="0"/>
                              </a:rPr>
                            </m:ctrlPr>
                          </m:dPr>
                          <m:e>
                            <m:r>
                              <a:rPr lang="fr-FR" i="1">
                                <a:latin typeface="Cambria Math" panose="02040503050406030204" pitchFamily="18" charset="0"/>
                              </a:rPr>
                              <m:t>1+</m:t>
                            </m:r>
                            <m:r>
                              <a:rPr lang="fr-FR" i="1">
                                <a:latin typeface="Cambria Math" panose="02040503050406030204" pitchFamily="18" charset="0"/>
                              </a:rPr>
                              <m:t>𝑥</m:t>
                            </m:r>
                          </m:e>
                        </m:d>
                      </m:e>
                      <m:sup>
                        <m:r>
                          <a:rPr lang="fr-FR" i="1">
                            <a:latin typeface="Cambria Math" panose="02040503050406030204" pitchFamily="18" charset="0"/>
                          </a:rPr>
                          <m:t>2</m:t>
                        </m:r>
                      </m:sup>
                    </m:sSup>
                    <m:d>
                      <m:dPr>
                        <m:ctrlPr>
                          <a:rPr lang="fr-FR" i="1">
                            <a:latin typeface="Cambria Math" panose="02040503050406030204" pitchFamily="18" charset="0"/>
                          </a:rPr>
                        </m:ctrlPr>
                      </m:dPr>
                      <m:e>
                        <m:r>
                          <a:rPr lang="fr-FR" i="1">
                            <a:latin typeface="Cambria Math" panose="02040503050406030204" pitchFamily="18" charset="0"/>
                          </a:rPr>
                          <m:t>1−2</m:t>
                        </m:r>
                        <m:r>
                          <a:rPr lang="fr-FR" i="1">
                            <a:latin typeface="Cambria Math" panose="02040503050406030204" pitchFamily="18" charset="0"/>
                          </a:rPr>
                          <m:t>𝑥</m:t>
                        </m:r>
                        <m:r>
                          <a:rPr lang="fr-FR" b="0" i="1" smtClean="0">
                            <a:latin typeface="Cambria Math" panose="02040503050406030204" pitchFamily="18" charset="0"/>
                          </a:rPr>
                          <m:t>+3</m:t>
                        </m:r>
                        <m:sSup>
                          <m:sSupPr>
                            <m:ctrlPr>
                              <a:rPr lang="fr-FR" b="0" i="1" smtClean="0">
                                <a:latin typeface="Cambria Math" panose="02040503050406030204" pitchFamily="18" charset="0"/>
                              </a:rPr>
                            </m:ctrlPr>
                          </m:sSupPr>
                          <m:e>
                            <m:r>
                              <a:rPr lang="fr-FR" b="0" i="1" smtClean="0">
                                <a:latin typeface="Cambria Math" panose="02040503050406030204" pitchFamily="18" charset="0"/>
                              </a:rPr>
                              <m:t>𝑥</m:t>
                            </m:r>
                          </m:e>
                          <m:sup>
                            <m:r>
                              <a:rPr lang="fr-FR" b="0" i="1" smtClean="0">
                                <a:latin typeface="Cambria Math" panose="02040503050406030204" pitchFamily="18" charset="0"/>
                              </a:rPr>
                              <m:t>2</m:t>
                            </m:r>
                          </m:sup>
                        </m:sSup>
                        <m:r>
                          <a:rPr lang="fr-FR" b="0" i="1" smtClean="0">
                            <a:latin typeface="Cambria Math" panose="02040503050406030204" pitchFamily="18" charset="0"/>
                          </a:rPr>
                          <m:t>−4</m:t>
                        </m:r>
                        <m:sSup>
                          <m:sSupPr>
                            <m:ctrlPr>
                              <a:rPr lang="fr-FR" b="0" i="1" smtClean="0">
                                <a:latin typeface="Cambria Math" panose="02040503050406030204" pitchFamily="18" charset="0"/>
                              </a:rPr>
                            </m:ctrlPr>
                          </m:sSupPr>
                          <m:e>
                            <m:r>
                              <a:rPr lang="fr-FR" b="0" i="1" smtClean="0">
                                <a:latin typeface="Cambria Math" panose="02040503050406030204" pitchFamily="18" charset="0"/>
                              </a:rPr>
                              <m:t>𝑥</m:t>
                            </m:r>
                          </m:e>
                          <m:sup>
                            <m:r>
                              <a:rPr lang="fr-FR" b="0" i="1" smtClean="0">
                                <a:latin typeface="Cambria Math" panose="02040503050406030204" pitchFamily="18" charset="0"/>
                              </a:rPr>
                              <m:t>3</m:t>
                            </m:r>
                          </m:sup>
                        </m:sSup>
                      </m:e>
                    </m:d>
                    <m:r>
                      <a:rPr lang="fr-FR" b="0" i="1" smtClean="0">
                        <a:latin typeface="Cambria Math" panose="02040503050406030204" pitchFamily="18" charset="0"/>
                      </a:rPr>
                      <m:t>=1</m:t>
                    </m:r>
                    <m:r>
                      <a:rPr lang="fr-FR" b="0" i="1" smtClean="0">
                        <a:latin typeface="Cambria Math" panose="02040503050406030204" pitchFamily="18" charset="0"/>
                      </a:rPr>
                      <m:t>−5</m:t>
                    </m:r>
                    <m:sSup>
                      <m:sSupPr>
                        <m:ctrlPr>
                          <a:rPr lang="fr-FR" b="0" i="1" smtClean="0">
                            <a:latin typeface="Cambria Math" panose="02040503050406030204" pitchFamily="18" charset="0"/>
                          </a:rPr>
                        </m:ctrlPr>
                      </m:sSupPr>
                      <m:e>
                        <m:r>
                          <a:rPr lang="fr-FR" b="0" i="1" smtClean="0">
                            <a:latin typeface="Cambria Math" panose="02040503050406030204" pitchFamily="18" charset="0"/>
                          </a:rPr>
                          <m:t>𝑥</m:t>
                        </m:r>
                      </m:e>
                      <m:sup>
                        <m:r>
                          <a:rPr lang="fr-FR" b="0" i="1" smtClean="0">
                            <a:latin typeface="Cambria Math" panose="02040503050406030204" pitchFamily="18" charset="0"/>
                          </a:rPr>
                          <m:t>4</m:t>
                        </m:r>
                      </m:sup>
                    </m:sSup>
                    <m:r>
                      <a:rPr lang="fr-FR" b="0" i="1" smtClean="0">
                        <a:latin typeface="Cambria Math" panose="02040503050406030204" pitchFamily="18" charset="0"/>
                      </a:rPr>
                      <m:t>−4</m:t>
                    </m:r>
                    <m:sSup>
                      <m:sSupPr>
                        <m:ctrlPr>
                          <a:rPr lang="fr-FR" b="0" i="1" smtClean="0">
                            <a:latin typeface="Cambria Math" panose="02040503050406030204" pitchFamily="18" charset="0"/>
                          </a:rPr>
                        </m:ctrlPr>
                      </m:sSupPr>
                      <m:e>
                        <m:r>
                          <a:rPr lang="fr-FR" b="0" i="1" smtClean="0">
                            <a:latin typeface="Cambria Math" panose="02040503050406030204" pitchFamily="18" charset="0"/>
                          </a:rPr>
                          <m:t>𝑥</m:t>
                        </m:r>
                      </m:e>
                      <m:sup>
                        <m:r>
                          <a:rPr lang="fr-FR" b="0" i="1" smtClean="0">
                            <a:latin typeface="Cambria Math" panose="02040503050406030204" pitchFamily="18" charset="0"/>
                          </a:rPr>
                          <m:t>5</m:t>
                        </m:r>
                      </m:sup>
                    </m:sSup>
                  </m:oMath>
                </a14:m>
                <a:r>
                  <a:rPr lang="fr-FR" dirty="0"/>
                  <a:t> et que « donc »</a:t>
                </a:r>
              </a:p>
              <a:p>
                <a:pPr marL="0" indent="0">
                  <a:buNone/>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1−2</m:t>
                      </m:r>
                      <m:r>
                        <a:rPr lang="fr-FR" b="0" i="1" smtClean="0">
                          <a:latin typeface="Cambria Math" panose="02040503050406030204" pitchFamily="18" charset="0"/>
                        </a:rPr>
                        <m:t>𝑥</m:t>
                      </m:r>
                      <m:r>
                        <a:rPr lang="fr-FR" b="0" i="1" smtClean="0">
                          <a:latin typeface="Cambria Math" panose="02040503050406030204" pitchFamily="18" charset="0"/>
                        </a:rPr>
                        <m:t>+3</m:t>
                      </m:r>
                      <m:sSup>
                        <m:sSupPr>
                          <m:ctrlPr>
                            <a:rPr lang="fr-FR" b="0" i="1" smtClean="0">
                              <a:latin typeface="Cambria Math" panose="02040503050406030204" pitchFamily="18" charset="0"/>
                            </a:rPr>
                          </m:ctrlPr>
                        </m:sSupPr>
                        <m:e>
                          <m:r>
                            <a:rPr lang="fr-FR" b="0" i="1" smtClean="0">
                              <a:latin typeface="Cambria Math" panose="02040503050406030204" pitchFamily="18" charset="0"/>
                            </a:rPr>
                            <m:t>𝑥</m:t>
                          </m:r>
                        </m:e>
                        <m:sup>
                          <m:r>
                            <a:rPr lang="fr-FR" b="0" i="1" smtClean="0">
                              <a:latin typeface="Cambria Math" panose="02040503050406030204" pitchFamily="18" charset="0"/>
                            </a:rPr>
                            <m:t>2</m:t>
                          </m:r>
                        </m:sup>
                      </m:sSup>
                      <m:r>
                        <a:rPr lang="fr-FR" b="0" i="1" smtClean="0">
                          <a:latin typeface="Cambria Math" panose="02040503050406030204" pitchFamily="18" charset="0"/>
                        </a:rPr>
                        <m:t>−4</m:t>
                      </m:r>
                      <m:sSup>
                        <m:sSupPr>
                          <m:ctrlPr>
                            <a:rPr lang="fr-FR" b="0" i="1" smtClean="0">
                              <a:latin typeface="Cambria Math" panose="02040503050406030204" pitchFamily="18" charset="0"/>
                            </a:rPr>
                          </m:ctrlPr>
                        </m:sSupPr>
                        <m:e>
                          <m:r>
                            <a:rPr lang="fr-FR" b="0" i="1" smtClean="0">
                              <a:latin typeface="Cambria Math" panose="02040503050406030204" pitchFamily="18" charset="0"/>
                            </a:rPr>
                            <m:t>𝑥</m:t>
                          </m:r>
                        </m:e>
                        <m:sup>
                          <m:r>
                            <a:rPr lang="fr-FR" b="0" i="1" smtClean="0">
                              <a:latin typeface="Cambria Math" panose="02040503050406030204" pitchFamily="18" charset="0"/>
                            </a:rPr>
                            <m:t>3</m:t>
                          </m:r>
                        </m:sup>
                      </m:sSup>
                      <m:r>
                        <a:rPr lang="fr-FR" b="0" i="1" smtClean="0">
                          <a:latin typeface="Cambria Math" panose="02040503050406030204" pitchFamily="18" charset="0"/>
                        </a:rPr>
                        <m:t>+5</m:t>
                      </m:r>
                      <m:sSup>
                        <m:sSupPr>
                          <m:ctrlPr>
                            <a:rPr lang="fr-FR" b="0" i="1" smtClean="0">
                              <a:latin typeface="Cambria Math" panose="02040503050406030204" pitchFamily="18" charset="0"/>
                            </a:rPr>
                          </m:ctrlPr>
                        </m:sSupPr>
                        <m:e>
                          <m:r>
                            <a:rPr lang="fr-FR" b="0" i="1" smtClean="0">
                              <a:latin typeface="Cambria Math" panose="02040503050406030204" pitchFamily="18" charset="0"/>
                            </a:rPr>
                            <m:t>𝑥</m:t>
                          </m:r>
                        </m:e>
                        <m:sup>
                          <m:r>
                            <a:rPr lang="fr-FR" b="0" i="1" smtClean="0">
                              <a:latin typeface="Cambria Math" panose="02040503050406030204" pitchFamily="18" charset="0"/>
                            </a:rPr>
                            <m:t>4</m:t>
                          </m:r>
                        </m:sup>
                      </m:sSup>
                      <m:r>
                        <a:rPr lang="fr-FR" b="0" i="1" smtClean="0">
                          <a:latin typeface="Cambria Math" panose="02040503050406030204" pitchFamily="18" charset="0"/>
                        </a:rPr>
                        <m:t>−…=</m:t>
                      </m:r>
                      <m:f>
                        <m:fPr>
                          <m:ctrlPr>
                            <a:rPr lang="fr-FR" b="0" i="1" smtClean="0">
                              <a:latin typeface="Cambria Math" panose="02040503050406030204" pitchFamily="18" charset="0"/>
                            </a:rPr>
                          </m:ctrlPr>
                        </m:fPr>
                        <m:num>
                          <m:r>
                            <a:rPr lang="fr-FR" b="0" i="1" smtClean="0">
                              <a:latin typeface="Cambria Math" panose="02040503050406030204" pitchFamily="18" charset="0"/>
                            </a:rPr>
                            <m:t>1</m:t>
                          </m:r>
                        </m:num>
                        <m:den>
                          <m:sSup>
                            <m:sSupPr>
                              <m:ctrlPr>
                                <a:rPr lang="fr-FR" b="0" i="1" smtClean="0">
                                  <a:latin typeface="Cambria Math" panose="02040503050406030204" pitchFamily="18" charset="0"/>
                                </a:rPr>
                              </m:ctrlPr>
                            </m:sSupPr>
                            <m:e>
                              <m:d>
                                <m:dPr>
                                  <m:ctrlPr>
                                    <a:rPr lang="fr-FR" b="0" i="1" smtClean="0">
                                      <a:latin typeface="Cambria Math" panose="02040503050406030204" pitchFamily="18" charset="0"/>
                                    </a:rPr>
                                  </m:ctrlPr>
                                </m:dPr>
                                <m:e>
                                  <m:r>
                                    <a:rPr lang="fr-FR" b="0" i="1" smtClean="0">
                                      <a:latin typeface="Cambria Math" panose="02040503050406030204" pitchFamily="18" charset="0"/>
                                    </a:rPr>
                                    <m:t>1+</m:t>
                                  </m:r>
                                  <m:r>
                                    <a:rPr lang="fr-FR" b="0" i="1" smtClean="0">
                                      <a:latin typeface="Cambria Math" panose="02040503050406030204" pitchFamily="18" charset="0"/>
                                    </a:rPr>
                                    <m:t>𝑥</m:t>
                                  </m:r>
                                </m:e>
                              </m:d>
                            </m:e>
                            <m:sup>
                              <m:r>
                                <a:rPr lang="fr-FR" b="0" i="1" smtClean="0">
                                  <a:latin typeface="Cambria Math" panose="02040503050406030204" pitchFamily="18" charset="0"/>
                                </a:rPr>
                                <m:t>2</m:t>
                              </m:r>
                            </m:sup>
                          </m:sSup>
                        </m:den>
                      </m:f>
                      <m:r>
                        <a:rPr lang="fr-FR" b="0" i="1" smtClean="0">
                          <a:latin typeface="Cambria Math" panose="02040503050406030204" pitchFamily="18" charset="0"/>
                        </a:rPr>
                        <m:t>+…</m:t>
                      </m:r>
                      <m:r>
                        <m:rPr>
                          <m:sty m:val="p"/>
                        </m:rPr>
                        <a:rPr lang="fr-FR" b="0" i="0" smtClean="0">
                          <a:latin typeface="Cambria Math" panose="02040503050406030204" pitchFamily="18" charset="0"/>
                        </a:rPr>
                        <m:t>termes</m:t>
                      </m:r>
                      <m:r>
                        <a:rPr lang="fr-FR" b="0" i="0" smtClean="0">
                          <a:latin typeface="Cambria Math" panose="02040503050406030204" pitchFamily="18" charset="0"/>
                        </a:rPr>
                        <m:t> </m:t>
                      </m:r>
                      <m:r>
                        <m:rPr>
                          <m:sty m:val="p"/>
                        </m:rPr>
                        <a:rPr lang="fr-FR" b="0" i="0" smtClean="0">
                          <a:latin typeface="Cambria Math" panose="02040503050406030204" pitchFamily="18" charset="0"/>
                        </a:rPr>
                        <m:t>lointains</m:t>
                      </m:r>
                    </m:oMath>
                  </m:oMathPara>
                </a14:m>
                <a:endParaRPr lang="fr-FR" dirty="0"/>
              </a:p>
              <a:p>
                <a:pPr marL="0" indent="0">
                  <a:buNone/>
                </a:pPr>
                <a:r>
                  <a:rPr lang="fr-FR" dirty="0"/>
                  <a:t>De là on retrouve le résultat annoncé en prenant </a:t>
                </a:r>
                <a14:m>
                  <m:oMath xmlns:m="http://schemas.openxmlformats.org/officeDocument/2006/math">
                    <m:r>
                      <a:rPr lang="fr-FR" b="0" i="1" smtClean="0">
                        <a:latin typeface="Cambria Math" panose="02040503050406030204" pitchFamily="18" charset="0"/>
                      </a:rPr>
                      <m:t>𝑥</m:t>
                    </m:r>
                    <m:r>
                      <a:rPr lang="fr-FR" b="0" i="1" smtClean="0">
                        <a:latin typeface="Cambria Math" panose="02040503050406030204" pitchFamily="18" charset="0"/>
                      </a:rPr>
                      <m:t>=1</m:t>
                    </m:r>
                  </m:oMath>
                </a14:m>
                <a:r>
                  <a:rPr lang="fr-FR" dirty="0"/>
                  <a:t> et en recombinant.</a:t>
                </a:r>
              </a:p>
            </p:txBody>
          </p:sp>
        </mc:Choice>
        <mc:Fallback>
          <p:sp>
            <p:nvSpPr>
              <p:cNvPr id="3" name="Espace réservé du contenu 2">
                <a:extLst>
                  <a:ext uri="{FF2B5EF4-FFF2-40B4-BE49-F238E27FC236}">
                    <a16:creationId xmlns:a16="http://schemas.microsoft.com/office/drawing/2014/main" id="{A61B96FE-569A-059D-4278-C833D76380BF}"/>
                  </a:ext>
                </a:extLst>
              </p:cNvPr>
              <p:cNvSpPr>
                <a:spLocks noGrp="1" noRot="1" noChangeAspect="1" noMove="1" noResize="1" noEditPoints="1" noAdjustHandles="1" noChangeArrowheads="1" noChangeShapeType="1" noTextEdit="1"/>
              </p:cNvSpPr>
              <p:nvPr>
                <p:ph idx="1"/>
              </p:nvPr>
            </p:nvSpPr>
            <p:spPr>
              <a:xfrm>
                <a:off x="216309" y="1415845"/>
                <a:ext cx="11621729" cy="5077030"/>
              </a:xfrm>
              <a:blipFill>
                <a:blip r:embed="rId2"/>
                <a:stretch>
                  <a:fillRect l="-944" t="-2401" r="-1416" b="-1321"/>
                </a:stretch>
              </a:blipFill>
            </p:spPr>
            <p:txBody>
              <a:bodyPr/>
              <a:lstStyle/>
              <a:p>
                <a:r>
                  <a:rPr lang="fr-FR">
                    <a:noFill/>
                  </a:rPr>
                  <a:t> </a:t>
                </a:r>
              </a:p>
            </p:txBody>
          </p:sp>
        </mc:Fallback>
      </mc:AlternateContent>
    </p:spTree>
    <p:extLst>
      <p:ext uri="{BB962C8B-B14F-4D97-AF65-F5344CB8AC3E}">
        <p14:creationId xmlns:p14="http://schemas.microsoft.com/office/powerpoint/2010/main" val="1192477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A75D0-FBBC-401B-A5A3-C375EF4DEEB7}"/>
              </a:ext>
            </a:extLst>
          </p:cNvPr>
          <p:cNvSpPr>
            <a:spLocks noGrp="1"/>
          </p:cNvSpPr>
          <p:nvPr>
            <p:ph type="title"/>
          </p:nvPr>
        </p:nvSpPr>
        <p:spPr>
          <a:xfrm>
            <a:off x="186813" y="365125"/>
            <a:ext cx="11484077" cy="1325563"/>
          </a:xfrm>
        </p:spPr>
        <p:txBody>
          <a:bodyPr>
            <a:noAutofit/>
          </a:bodyPr>
          <a:lstStyle/>
          <a:p>
            <a:r>
              <a:rPr lang="fr-FR" sz="6600" b="1" dirty="0">
                <a:solidFill>
                  <a:srgbClr val="C00000"/>
                </a:solidFill>
              </a:rPr>
              <a:t>Cela aurait pu être un théorème…</a:t>
            </a:r>
          </a:p>
        </p:txBody>
      </p:sp>
      <mc:AlternateContent xmlns:mc="http://schemas.openxmlformats.org/markup-compatibility/2006">
        <mc:Choice xmlns:a14="http://schemas.microsoft.com/office/drawing/2010/main" Requires="a14">
          <p:sp>
            <p:nvSpPr>
              <p:cNvPr id="3" name="ZoneTexte 2">
                <a:extLst>
                  <a:ext uri="{FF2B5EF4-FFF2-40B4-BE49-F238E27FC236}">
                    <a16:creationId xmlns:a16="http://schemas.microsoft.com/office/drawing/2014/main" id="{B7F963A0-834E-4896-A37D-EC0877BEF23B}"/>
                  </a:ext>
                </a:extLst>
              </p:cNvPr>
              <p:cNvSpPr txBox="1"/>
              <p:nvPr/>
            </p:nvSpPr>
            <p:spPr>
              <a:xfrm>
                <a:off x="276447" y="1342289"/>
                <a:ext cx="10992290" cy="1200329"/>
              </a:xfrm>
              <a:prstGeom prst="rect">
                <a:avLst/>
              </a:prstGeom>
              <a:noFill/>
            </p:spPr>
            <p:txBody>
              <a:bodyPr wrap="square" rtlCol="0">
                <a:spAutoFit/>
              </a:bodyPr>
              <a:lstStyle/>
              <a:p>
                <a:r>
                  <a:rPr lang="fr-FR" sz="2400" dirty="0"/>
                  <a:t>Il semble bien que le nombre de sommets, S, le nombre d’arêtes, </a:t>
                </a:r>
                <a:r>
                  <a:rPr lang="fr-FR" sz="2400" i="1" dirty="0"/>
                  <a:t>a</a:t>
                </a:r>
                <a:r>
                  <a:rPr lang="fr-FR" sz="2400" dirty="0"/>
                  <a:t>, et le nombre de faces </a:t>
                </a:r>
                <a:r>
                  <a:rPr lang="fr-FR" sz="2400" i="1" dirty="0"/>
                  <a:t>f </a:t>
                </a:r>
                <a:r>
                  <a:rPr lang="fr-FR" sz="2400" dirty="0"/>
                  <a:t>d’un polyèdre soient liés par la relation </a:t>
                </a:r>
                <a14:m>
                  <m:oMath xmlns:m="http://schemas.openxmlformats.org/officeDocument/2006/math">
                    <m:r>
                      <a:rPr lang="fr-FR" sz="2400" b="0" i="1" smtClean="0">
                        <a:latin typeface="Cambria Math" panose="02040503050406030204" pitchFamily="18" charset="0"/>
                      </a:rPr>
                      <m:t>𝑆</m:t>
                    </m:r>
                    <m:r>
                      <a:rPr lang="fr-FR" sz="2400" b="0" i="1" smtClean="0">
                        <a:latin typeface="Cambria Math" panose="02040503050406030204" pitchFamily="18" charset="0"/>
                      </a:rPr>
                      <m:t>−</m:t>
                    </m:r>
                    <m:r>
                      <a:rPr lang="fr-FR" sz="2400" b="0" i="1" smtClean="0">
                        <a:latin typeface="Cambria Math" panose="02040503050406030204" pitchFamily="18" charset="0"/>
                      </a:rPr>
                      <m:t>𝑎</m:t>
                    </m:r>
                    <m:r>
                      <a:rPr lang="fr-FR" sz="2400" b="0" i="1" smtClean="0">
                        <a:latin typeface="Cambria Math" panose="02040503050406030204" pitchFamily="18" charset="0"/>
                      </a:rPr>
                      <m:t>+</m:t>
                    </m:r>
                    <m:r>
                      <a:rPr lang="fr-FR" sz="2400" b="0" i="1" smtClean="0">
                        <a:latin typeface="Cambria Math" panose="02040503050406030204" pitchFamily="18" charset="0"/>
                      </a:rPr>
                      <m:t>𝑓</m:t>
                    </m:r>
                    <m:r>
                      <a:rPr lang="fr-FR" sz="2400" b="0" i="1" smtClean="0">
                        <a:latin typeface="Cambria Math" panose="02040503050406030204" pitchFamily="18" charset="0"/>
                      </a:rPr>
                      <m:t>=2</m:t>
                    </m:r>
                    <m:r>
                      <a:rPr lang="fr-FR" sz="2400" b="0" i="0" smtClean="0">
                        <a:latin typeface="Cambria Math" panose="02040503050406030204" pitchFamily="18" charset="0"/>
                      </a:rPr>
                      <m:t>. </m:t>
                    </m:r>
                  </m:oMath>
                </a14:m>
                <a:r>
                  <a:rPr lang="fr-FR" sz="2400" dirty="0"/>
                  <a:t> On attribue cette formule à Euler, mais on l’a retrouvée dans les papiers de Descartes.</a:t>
                </a:r>
              </a:p>
            </p:txBody>
          </p:sp>
        </mc:Choice>
        <mc:Fallback>
          <p:sp>
            <p:nvSpPr>
              <p:cNvPr id="3" name="ZoneTexte 2">
                <a:extLst>
                  <a:ext uri="{FF2B5EF4-FFF2-40B4-BE49-F238E27FC236}">
                    <a16:creationId xmlns:a16="http://schemas.microsoft.com/office/drawing/2014/main" id="{B7F963A0-834E-4896-A37D-EC0877BEF23B}"/>
                  </a:ext>
                </a:extLst>
              </p:cNvPr>
              <p:cNvSpPr txBox="1">
                <a:spLocks noRot="1" noChangeAspect="1" noMove="1" noResize="1" noEditPoints="1" noAdjustHandles="1" noChangeArrowheads="1" noChangeShapeType="1" noTextEdit="1"/>
              </p:cNvSpPr>
              <p:nvPr/>
            </p:nvSpPr>
            <p:spPr>
              <a:xfrm>
                <a:off x="276447" y="1342289"/>
                <a:ext cx="10992290" cy="1200329"/>
              </a:xfrm>
              <a:prstGeom prst="rect">
                <a:avLst/>
              </a:prstGeom>
              <a:blipFill>
                <a:blip r:embed="rId2"/>
                <a:stretch>
                  <a:fillRect l="-831" t="-4061" b="-10660"/>
                </a:stretch>
              </a:blipFill>
            </p:spPr>
            <p:txBody>
              <a:bodyPr/>
              <a:lstStyle/>
              <a:p>
                <a:r>
                  <a:rPr lang="fr-FR">
                    <a:noFill/>
                  </a:rPr>
                  <a:t> </a:t>
                </a:r>
              </a:p>
            </p:txBody>
          </p:sp>
        </mc:Fallback>
      </mc:AlternateContent>
      <p:graphicFrame>
        <p:nvGraphicFramePr>
          <p:cNvPr id="4" name="Tableau 3">
            <a:extLst>
              <a:ext uri="{FF2B5EF4-FFF2-40B4-BE49-F238E27FC236}">
                <a16:creationId xmlns:a16="http://schemas.microsoft.com/office/drawing/2014/main" id="{1CFA9FA5-C4F6-4573-A476-41E2DD928EE1}"/>
              </a:ext>
            </a:extLst>
          </p:cNvPr>
          <p:cNvGraphicFramePr>
            <a:graphicFrameLocks noGrp="1"/>
          </p:cNvGraphicFramePr>
          <p:nvPr>
            <p:extLst>
              <p:ext uri="{D42A27DB-BD31-4B8C-83A1-F6EECF244321}">
                <p14:modId xmlns:p14="http://schemas.microsoft.com/office/powerpoint/2010/main" val="2328122843"/>
              </p:ext>
            </p:extLst>
          </p:nvPr>
        </p:nvGraphicFramePr>
        <p:xfrm>
          <a:off x="636608" y="2847373"/>
          <a:ext cx="10938075" cy="3854371"/>
        </p:xfrm>
        <a:graphic>
          <a:graphicData uri="http://schemas.openxmlformats.org/drawingml/2006/table">
            <a:tbl>
              <a:tblPr firstRow="1" firstCol="1" bandRow="1">
                <a:tableStyleId>{2D5ABB26-0587-4C30-8999-92F81FD0307C}</a:tableStyleId>
              </a:tblPr>
              <a:tblGrid>
                <a:gridCol w="2187205">
                  <a:extLst>
                    <a:ext uri="{9D8B030D-6E8A-4147-A177-3AD203B41FA5}">
                      <a16:colId xmlns:a16="http://schemas.microsoft.com/office/drawing/2014/main" val="203114804"/>
                    </a:ext>
                  </a:extLst>
                </a:gridCol>
                <a:gridCol w="2159559">
                  <a:extLst>
                    <a:ext uri="{9D8B030D-6E8A-4147-A177-3AD203B41FA5}">
                      <a16:colId xmlns:a16="http://schemas.microsoft.com/office/drawing/2014/main" val="1125871082"/>
                    </a:ext>
                  </a:extLst>
                </a:gridCol>
                <a:gridCol w="2254788">
                  <a:extLst>
                    <a:ext uri="{9D8B030D-6E8A-4147-A177-3AD203B41FA5}">
                      <a16:colId xmlns:a16="http://schemas.microsoft.com/office/drawing/2014/main" val="3464535909"/>
                    </a:ext>
                  </a:extLst>
                </a:gridCol>
                <a:gridCol w="2165701">
                  <a:extLst>
                    <a:ext uri="{9D8B030D-6E8A-4147-A177-3AD203B41FA5}">
                      <a16:colId xmlns:a16="http://schemas.microsoft.com/office/drawing/2014/main" val="1272350047"/>
                    </a:ext>
                  </a:extLst>
                </a:gridCol>
                <a:gridCol w="2170822">
                  <a:extLst>
                    <a:ext uri="{9D8B030D-6E8A-4147-A177-3AD203B41FA5}">
                      <a16:colId xmlns:a16="http://schemas.microsoft.com/office/drawing/2014/main" val="2853564781"/>
                    </a:ext>
                  </a:extLst>
                </a:gridCol>
              </a:tblGrid>
              <a:tr h="602942">
                <a:tc>
                  <a:txBody>
                    <a:bodyPr/>
                    <a:lstStyle/>
                    <a:p>
                      <a:pPr algn="ctr">
                        <a:lnSpc>
                          <a:spcPct val="115000"/>
                        </a:lnSpc>
                        <a:spcAft>
                          <a:spcPts val="0"/>
                        </a:spcAft>
                      </a:pPr>
                      <a:r>
                        <a:rPr lang="fr-FR" sz="1600" dirty="0">
                          <a:effectLst/>
                        </a:rPr>
                        <a:t>Tétraèdre</a:t>
                      </a:r>
                      <a:endParaRPr lang="fr-FR"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600" dirty="0">
                          <a:effectLst/>
                        </a:rPr>
                        <a:t>Prisme à base pentagonale</a:t>
                      </a:r>
                      <a:endParaRPr lang="fr-FR"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600" dirty="0">
                          <a:effectLst/>
                        </a:rPr>
                        <a:t>Pyramide à base hexagonale</a:t>
                      </a:r>
                      <a:endParaRPr lang="fr-FR"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600" dirty="0" err="1">
                          <a:effectLst/>
                        </a:rPr>
                        <a:t>Antiprisme</a:t>
                      </a:r>
                      <a:r>
                        <a:rPr lang="fr-FR" sz="1600" dirty="0">
                          <a:effectLst/>
                        </a:rPr>
                        <a:t> à base carrée</a:t>
                      </a:r>
                      <a:endParaRPr lang="fr-FR"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600" dirty="0">
                          <a:effectLst/>
                        </a:rPr>
                        <a:t>Octaèdre régulier</a:t>
                      </a:r>
                      <a:endParaRPr lang="fr-FR" sz="1600" dirty="0">
                        <a:effectLst/>
                        <a:latin typeface="Calibri"/>
                        <a:ea typeface="Calibri"/>
                        <a:cs typeface="Times New Roman"/>
                      </a:endParaRPr>
                    </a:p>
                  </a:txBody>
                  <a:tcPr marL="68580" marR="68580" marT="0" marB="0"/>
                </a:tc>
                <a:extLst>
                  <a:ext uri="{0D108BD9-81ED-4DB2-BD59-A6C34878D82A}">
                    <a16:rowId xmlns:a16="http://schemas.microsoft.com/office/drawing/2014/main" val="115035889"/>
                  </a:ext>
                </a:extLst>
              </a:tr>
              <a:tr h="2046504">
                <a:tc>
                  <a:txBody>
                    <a:bodyPr/>
                    <a:lstStyle/>
                    <a:p>
                      <a:pPr>
                        <a:lnSpc>
                          <a:spcPct val="115000"/>
                        </a:lnSpc>
                        <a:spcAft>
                          <a:spcPts val="0"/>
                        </a:spcAft>
                      </a:pPr>
                      <a:endParaRPr lang="fr-FR" sz="1100" dirty="0">
                        <a:effectLst/>
                        <a:latin typeface="Calibri"/>
                        <a:ea typeface="Calibri"/>
                        <a:cs typeface="Times New Roman"/>
                      </a:endParaRPr>
                    </a:p>
                  </a:txBody>
                  <a:tcPr marL="68580" marR="68580" marT="0" marB="0"/>
                </a:tc>
                <a:tc>
                  <a:txBody>
                    <a:bodyPr/>
                    <a:lstStyle/>
                    <a:p>
                      <a:pPr>
                        <a:lnSpc>
                          <a:spcPct val="115000"/>
                        </a:lnSpc>
                        <a:spcAft>
                          <a:spcPts val="0"/>
                        </a:spcAft>
                      </a:pPr>
                      <a:endParaRPr lang="fr-FR" sz="1100" dirty="0">
                        <a:effectLst/>
                        <a:latin typeface="Calibri"/>
                        <a:ea typeface="Calibri"/>
                        <a:cs typeface="Times New Roman"/>
                      </a:endParaRPr>
                    </a:p>
                  </a:txBody>
                  <a:tcPr marL="68580" marR="68580" marT="0" marB="0"/>
                </a:tc>
                <a:tc>
                  <a:txBody>
                    <a:bodyPr/>
                    <a:lstStyle/>
                    <a:p>
                      <a:pPr>
                        <a:lnSpc>
                          <a:spcPct val="115000"/>
                        </a:lnSpc>
                        <a:spcAft>
                          <a:spcPts val="0"/>
                        </a:spcAft>
                      </a:pPr>
                      <a:endParaRPr lang="fr-FR" sz="1100" dirty="0">
                        <a:effectLst/>
                        <a:latin typeface="Calibri"/>
                        <a:ea typeface="Calibri"/>
                        <a:cs typeface="Times New Roman"/>
                      </a:endParaRPr>
                    </a:p>
                  </a:txBody>
                  <a:tcPr marL="68580" marR="68580" marT="0" marB="0"/>
                </a:tc>
                <a:tc>
                  <a:txBody>
                    <a:bodyPr/>
                    <a:lstStyle/>
                    <a:p>
                      <a:pPr>
                        <a:lnSpc>
                          <a:spcPct val="115000"/>
                        </a:lnSpc>
                        <a:spcAft>
                          <a:spcPts val="0"/>
                        </a:spcAft>
                      </a:pPr>
                      <a:endParaRPr lang="fr-FR" sz="1100" dirty="0">
                        <a:effectLst/>
                        <a:latin typeface="Calibri"/>
                        <a:ea typeface="Calibri"/>
                        <a:cs typeface="Times New Roman"/>
                      </a:endParaRPr>
                    </a:p>
                  </a:txBody>
                  <a:tcPr marL="68580" marR="68580" marT="0" marB="0"/>
                </a:tc>
                <a:tc>
                  <a:txBody>
                    <a:bodyPr/>
                    <a:lstStyle/>
                    <a:p>
                      <a:pPr>
                        <a:lnSpc>
                          <a:spcPct val="115000"/>
                        </a:lnSpc>
                        <a:spcAft>
                          <a:spcPts val="0"/>
                        </a:spcAft>
                      </a:pPr>
                      <a:endParaRPr lang="fr-FR" sz="1100" dirty="0">
                        <a:effectLst/>
                        <a:latin typeface="Calibri"/>
                        <a:ea typeface="Calibri"/>
                        <a:cs typeface="Times New Roman"/>
                      </a:endParaRPr>
                    </a:p>
                  </a:txBody>
                  <a:tcPr marL="68580" marR="68580" marT="0" marB="0"/>
                </a:tc>
                <a:extLst>
                  <a:ext uri="{0D108BD9-81ED-4DB2-BD59-A6C34878D82A}">
                    <a16:rowId xmlns:a16="http://schemas.microsoft.com/office/drawing/2014/main" val="2105818205"/>
                  </a:ext>
                </a:extLst>
              </a:tr>
              <a:tr h="255821">
                <a:tc>
                  <a:txBody>
                    <a:bodyPr/>
                    <a:lstStyle/>
                    <a:p>
                      <a:pPr algn="ctr">
                        <a:lnSpc>
                          <a:spcPct val="115000"/>
                        </a:lnSpc>
                        <a:spcAft>
                          <a:spcPts val="0"/>
                        </a:spcAft>
                      </a:pPr>
                      <a:r>
                        <a:rPr lang="fr-FR" sz="1400" dirty="0">
                          <a:effectLst/>
                        </a:rPr>
                        <a:t>4 sommets</a:t>
                      </a:r>
                      <a:endParaRPr lang="fr-F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400" dirty="0">
                          <a:effectLst/>
                        </a:rPr>
                        <a:t>10 sommets</a:t>
                      </a:r>
                      <a:endParaRPr lang="fr-F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400" dirty="0">
                          <a:effectLst/>
                        </a:rPr>
                        <a:t>7 sommets</a:t>
                      </a:r>
                      <a:endParaRPr lang="fr-F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400" dirty="0">
                          <a:effectLst/>
                        </a:rPr>
                        <a:t>8 sommets</a:t>
                      </a:r>
                      <a:endParaRPr lang="fr-F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400" dirty="0">
                          <a:effectLst/>
                        </a:rPr>
                        <a:t>6 sommets</a:t>
                      </a:r>
                      <a:endParaRPr lang="fr-FR" sz="1400" dirty="0">
                        <a:effectLst/>
                        <a:latin typeface="Calibri"/>
                        <a:ea typeface="Calibri"/>
                        <a:cs typeface="Times New Roman"/>
                      </a:endParaRPr>
                    </a:p>
                  </a:txBody>
                  <a:tcPr marL="68580" marR="68580" marT="0" marB="0"/>
                </a:tc>
                <a:extLst>
                  <a:ext uri="{0D108BD9-81ED-4DB2-BD59-A6C34878D82A}">
                    <a16:rowId xmlns:a16="http://schemas.microsoft.com/office/drawing/2014/main" val="504257896"/>
                  </a:ext>
                </a:extLst>
              </a:tr>
              <a:tr h="296595">
                <a:tc>
                  <a:txBody>
                    <a:bodyPr/>
                    <a:lstStyle/>
                    <a:p>
                      <a:pPr algn="ctr">
                        <a:lnSpc>
                          <a:spcPct val="115000"/>
                        </a:lnSpc>
                        <a:spcAft>
                          <a:spcPts val="0"/>
                        </a:spcAft>
                      </a:pPr>
                      <a:r>
                        <a:rPr lang="fr-FR" sz="1400" dirty="0">
                          <a:effectLst/>
                        </a:rPr>
                        <a:t>6 arêtes</a:t>
                      </a:r>
                      <a:endParaRPr lang="fr-F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400" dirty="0">
                          <a:effectLst/>
                        </a:rPr>
                        <a:t>15 arêtes</a:t>
                      </a:r>
                      <a:endParaRPr lang="fr-F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400" dirty="0">
                          <a:effectLst/>
                        </a:rPr>
                        <a:t>12 arêtes</a:t>
                      </a:r>
                      <a:endParaRPr lang="fr-F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400" dirty="0">
                          <a:effectLst/>
                        </a:rPr>
                        <a:t>16 arêtes</a:t>
                      </a:r>
                      <a:endParaRPr lang="fr-F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400" dirty="0">
                          <a:effectLst/>
                        </a:rPr>
                        <a:t>12 arêtes</a:t>
                      </a:r>
                      <a:endParaRPr lang="fr-FR" sz="1400" dirty="0">
                        <a:effectLst/>
                        <a:latin typeface="Calibri"/>
                        <a:ea typeface="Calibri"/>
                        <a:cs typeface="Times New Roman"/>
                      </a:endParaRPr>
                    </a:p>
                  </a:txBody>
                  <a:tcPr marL="68580" marR="68580" marT="0" marB="0"/>
                </a:tc>
                <a:extLst>
                  <a:ext uri="{0D108BD9-81ED-4DB2-BD59-A6C34878D82A}">
                    <a16:rowId xmlns:a16="http://schemas.microsoft.com/office/drawing/2014/main" val="3280856255"/>
                  </a:ext>
                </a:extLst>
              </a:tr>
              <a:tr h="385573">
                <a:tc>
                  <a:txBody>
                    <a:bodyPr/>
                    <a:lstStyle/>
                    <a:p>
                      <a:pPr algn="ctr">
                        <a:lnSpc>
                          <a:spcPct val="115000"/>
                        </a:lnSpc>
                        <a:spcAft>
                          <a:spcPts val="0"/>
                        </a:spcAft>
                      </a:pPr>
                      <a:r>
                        <a:rPr lang="fr-FR" sz="1400" dirty="0">
                          <a:effectLst/>
                        </a:rPr>
                        <a:t>4 faces</a:t>
                      </a:r>
                      <a:endParaRPr lang="fr-F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400" dirty="0">
                          <a:effectLst/>
                        </a:rPr>
                        <a:t>7 faces</a:t>
                      </a:r>
                      <a:endParaRPr lang="fr-F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400" dirty="0">
                          <a:effectLst/>
                        </a:rPr>
                        <a:t>7 faces</a:t>
                      </a:r>
                      <a:endParaRPr lang="fr-F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400" dirty="0">
                          <a:effectLst/>
                        </a:rPr>
                        <a:t>10 faces</a:t>
                      </a:r>
                      <a:endParaRPr lang="fr-F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400" dirty="0">
                          <a:effectLst/>
                        </a:rPr>
                        <a:t>8 faces</a:t>
                      </a:r>
                      <a:endParaRPr lang="fr-FR" sz="1400" dirty="0">
                        <a:effectLst/>
                        <a:latin typeface="Calibri"/>
                        <a:ea typeface="Calibri"/>
                        <a:cs typeface="Times New Roman"/>
                      </a:endParaRPr>
                    </a:p>
                  </a:txBody>
                  <a:tcPr marL="68580" marR="68580" marT="0" marB="0"/>
                </a:tc>
                <a:extLst>
                  <a:ext uri="{0D108BD9-81ED-4DB2-BD59-A6C34878D82A}">
                    <a16:rowId xmlns:a16="http://schemas.microsoft.com/office/drawing/2014/main" val="1303385115"/>
                  </a:ext>
                </a:extLst>
              </a:tr>
              <a:tr h="266936">
                <a:tc>
                  <a:txBody>
                    <a:bodyPr/>
                    <a:lstStyle/>
                    <a:p>
                      <a:pPr algn="ctr">
                        <a:lnSpc>
                          <a:spcPct val="115000"/>
                        </a:lnSpc>
                        <a:spcAft>
                          <a:spcPts val="0"/>
                        </a:spcAft>
                      </a:pPr>
                      <a:r>
                        <a:rPr lang="fr-FR" sz="1400" dirty="0">
                          <a:effectLst/>
                        </a:rPr>
                        <a:t>S –a + f =2</a:t>
                      </a:r>
                      <a:endParaRPr lang="fr-F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400" dirty="0">
                          <a:effectLst/>
                        </a:rPr>
                        <a:t>S –a + f =2</a:t>
                      </a:r>
                      <a:endParaRPr lang="fr-F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400" dirty="0">
                          <a:effectLst/>
                        </a:rPr>
                        <a:t>S –a + f =2</a:t>
                      </a:r>
                      <a:endParaRPr lang="fr-F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400" dirty="0">
                          <a:effectLst/>
                        </a:rPr>
                        <a:t>S –a + f =2</a:t>
                      </a:r>
                      <a:endParaRPr lang="fr-F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400" dirty="0">
                          <a:effectLst/>
                        </a:rPr>
                        <a:t>S –a + f =2</a:t>
                      </a:r>
                      <a:endParaRPr lang="fr-FR" sz="1400" dirty="0">
                        <a:effectLst/>
                        <a:latin typeface="Calibri"/>
                        <a:ea typeface="Calibri"/>
                        <a:cs typeface="Times New Roman"/>
                      </a:endParaRPr>
                    </a:p>
                  </a:txBody>
                  <a:tcPr marL="68580" marR="68580" marT="0" marB="0"/>
                </a:tc>
                <a:extLst>
                  <a:ext uri="{0D108BD9-81ED-4DB2-BD59-A6C34878D82A}">
                    <a16:rowId xmlns:a16="http://schemas.microsoft.com/office/drawing/2014/main" val="3430281782"/>
                  </a:ext>
                </a:extLst>
              </a:tr>
            </a:tbl>
          </a:graphicData>
        </a:graphic>
      </p:graphicFrame>
      <p:pic>
        <p:nvPicPr>
          <p:cNvPr id="5" name="Image 1">
            <a:extLst>
              <a:ext uri="{FF2B5EF4-FFF2-40B4-BE49-F238E27FC236}">
                <a16:creationId xmlns:a16="http://schemas.microsoft.com/office/drawing/2014/main" id="{59A8BDF5-3BFA-4E41-8ADD-4288AAD68E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4469" t="13026" r="54179" b="31448"/>
          <a:stretch>
            <a:fillRect/>
          </a:stretch>
        </p:blipFill>
        <p:spPr bwMode="auto">
          <a:xfrm>
            <a:off x="923263" y="3429000"/>
            <a:ext cx="1615666" cy="183024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2">
            <a:extLst>
              <a:ext uri="{FF2B5EF4-FFF2-40B4-BE49-F238E27FC236}">
                <a16:creationId xmlns:a16="http://schemas.microsoft.com/office/drawing/2014/main" id="{984D49A2-9115-449B-9992-28C66B5BACA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9221" t="17896" r="50716" b="11841"/>
          <a:stretch>
            <a:fillRect/>
          </a:stretch>
        </p:blipFill>
        <p:spPr bwMode="auto">
          <a:xfrm>
            <a:off x="3483980" y="3626968"/>
            <a:ext cx="833377" cy="1649391"/>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3">
            <a:extLst>
              <a:ext uri="{FF2B5EF4-FFF2-40B4-BE49-F238E27FC236}">
                <a16:creationId xmlns:a16="http://schemas.microsoft.com/office/drawing/2014/main" id="{F8A57859-94B9-4117-860D-EF3AC9377C7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5794" t="20264" r="40240" b="13422"/>
          <a:stretch>
            <a:fillRect/>
          </a:stretch>
        </p:blipFill>
        <p:spPr bwMode="auto">
          <a:xfrm>
            <a:off x="5523277" y="3626968"/>
            <a:ext cx="1164496" cy="1778306"/>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4">
            <a:extLst>
              <a:ext uri="{FF2B5EF4-FFF2-40B4-BE49-F238E27FC236}">
                <a16:creationId xmlns:a16="http://schemas.microsoft.com/office/drawing/2014/main" id="{66F562CF-EF1E-49D8-853C-E8B8B493A5F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27492" t="-1053" r="28705" b="21448"/>
          <a:stretch>
            <a:fillRect/>
          </a:stretch>
        </p:blipFill>
        <p:spPr bwMode="auto">
          <a:xfrm>
            <a:off x="7691858" y="3626968"/>
            <a:ext cx="1218899" cy="1888744"/>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5">
            <a:extLst>
              <a:ext uri="{FF2B5EF4-FFF2-40B4-BE49-F238E27FC236}">
                <a16:creationId xmlns:a16="http://schemas.microsoft.com/office/drawing/2014/main" id="{0B6F1F81-5018-42EC-8670-1B9A0E6C6BF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28275" t="42896" r="47639" b="18420"/>
          <a:stretch>
            <a:fillRect/>
          </a:stretch>
        </p:blipFill>
        <p:spPr bwMode="auto">
          <a:xfrm>
            <a:off x="9735485" y="3408549"/>
            <a:ext cx="1533252" cy="2086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669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64378D-ECD4-AB84-5DF6-2030C2729E16}"/>
              </a:ext>
            </a:extLst>
          </p:cNvPr>
          <p:cNvSpPr>
            <a:spLocks noGrp="1"/>
          </p:cNvSpPr>
          <p:nvPr>
            <p:ph type="title"/>
          </p:nvPr>
        </p:nvSpPr>
        <p:spPr/>
        <p:txBody>
          <a:bodyPr>
            <a:normAutofit/>
          </a:bodyPr>
          <a:lstStyle/>
          <a:p>
            <a:pPr algn="ctr"/>
            <a:r>
              <a:rPr lang="fr-FR" sz="8800" b="1" dirty="0">
                <a:solidFill>
                  <a:srgbClr val="C00000"/>
                </a:solidFill>
              </a:rPr>
              <a:t>Mais voilà…</a:t>
            </a:r>
          </a:p>
        </p:txBody>
      </p:sp>
      <p:graphicFrame>
        <p:nvGraphicFramePr>
          <p:cNvPr id="7" name="Espace réservé du contenu 5">
            <a:extLst>
              <a:ext uri="{FF2B5EF4-FFF2-40B4-BE49-F238E27FC236}">
                <a16:creationId xmlns:a16="http://schemas.microsoft.com/office/drawing/2014/main" id="{AD6D0FCD-708A-971B-B69F-AE97DAAC4044}"/>
              </a:ext>
            </a:extLst>
          </p:cNvPr>
          <p:cNvGraphicFramePr>
            <a:graphicFrameLocks/>
          </p:cNvGraphicFramePr>
          <p:nvPr>
            <p:extLst>
              <p:ext uri="{D42A27DB-BD31-4B8C-83A1-F6EECF244321}">
                <p14:modId xmlns:p14="http://schemas.microsoft.com/office/powerpoint/2010/main" val="1551077502"/>
              </p:ext>
            </p:extLst>
          </p:nvPr>
        </p:nvGraphicFramePr>
        <p:xfrm>
          <a:off x="1042218" y="2204864"/>
          <a:ext cx="7993624" cy="4352546"/>
        </p:xfrm>
        <a:graphic>
          <a:graphicData uri="http://schemas.openxmlformats.org/drawingml/2006/table">
            <a:tbl>
              <a:tblPr firstRow="1" firstCol="1" bandRow="1">
                <a:tableStyleId>{2D5ABB26-0587-4C30-8999-92F81FD0307C}</a:tableStyleId>
              </a:tblPr>
              <a:tblGrid>
                <a:gridCol w="1998406">
                  <a:extLst>
                    <a:ext uri="{9D8B030D-6E8A-4147-A177-3AD203B41FA5}">
                      <a16:colId xmlns:a16="http://schemas.microsoft.com/office/drawing/2014/main" val="20000"/>
                    </a:ext>
                  </a:extLst>
                </a:gridCol>
                <a:gridCol w="1998406">
                  <a:extLst>
                    <a:ext uri="{9D8B030D-6E8A-4147-A177-3AD203B41FA5}">
                      <a16:colId xmlns:a16="http://schemas.microsoft.com/office/drawing/2014/main" val="20001"/>
                    </a:ext>
                  </a:extLst>
                </a:gridCol>
                <a:gridCol w="1998406">
                  <a:extLst>
                    <a:ext uri="{9D8B030D-6E8A-4147-A177-3AD203B41FA5}">
                      <a16:colId xmlns:a16="http://schemas.microsoft.com/office/drawing/2014/main" val="20002"/>
                    </a:ext>
                  </a:extLst>
                </a:gridCol>
                <a:gridCol w="1998406">
                  <a:extLst>
                    <a:ext uri="{9D8B030D-6E8A-4147-A177-3AD203B41FA5}">
                      <a16:colId xmlns:a16="http://schemas.microsoft.com/office/drawing/2014/main" val="20003"/>
                    </a:ext>
                  </a:extLst>
                </a:gridCol>
              </a:tblGrid>
              <a:tr h="322217">
                <a:tc>
                  <a:txBody>
                    <a:bodyPr/>
                    <a:lstStyle/>
                    <a:p>
                      <a:pPr algn="r">
                        <a:lnSpc>
                          <a:spcPct val="115000"/>
                        </a:lnSpc>
                        <a:spcAft>
                          <a:spcPts val="0"/>
                        </a:spcAft>
                      </a:pPr>
                      <a:endParaRPr lang="fr-FR" sz="1600" dirty="0">
                        <a:effectLst/>
                        <a:latin typeface="Calibri"/>
                        <a:ea typeface="Calibri"/>
                        <a:cs typeface="Times New Roman"/>
                      </a:endParaRPr>
                    </a:p>
                  </a:txBody>
                  <a:tcPr marL="68580" marR="68580" marT="0" marB="0"/>
                </a:tc>
                <a:tc>
                  <a:txBody>
                    <a:bodyPr/>
                    <a:lstStyle/>
                    <a:p>
                      <a:pPr algn="ctr">
                        <a:lnSpc>
                          <a:spcPct val="115000"/>
                        </a:lnSpc>
                        <a:spcAft>
                          <a:spcPts val="0"/>
                        </a:spcAft>
                      </a:pPr>
                      <a:endParaRPr lang="fr-FR" sz="1600" dirty="0">
                        <a:effectLst/>
                        <a:latin typeface="Calibri"/>
                        <a:ea typeface="Calibri"/>
                        <a:cs typeface="Times New Roman"/>
                      </a:endParaRPr>
                    </a:p>
                  </a:txBody>
                  <a:tcPr marL="68580" marR="68580" marT="0" marB="0"/>
                </a:tc>
                <a:tc>
                  <a:txBody>
                    <a:bodyPr/>
                    <a:lstStyle/>
                    <a:p>
                      <a:pPr algn="ctr">
                        <a:lnSpc>
                          <a:spcPct val="115000"/>
                        </a:lnSpc>
                        <a:spcAft>
                          <a:spcPts val="0"/>
                        </a:spcAft>
                      </a:pPr>
                      <a:endParaRPr lang="fr-FR" sz="1600" dirty="0">
                        <a:effectLst/>
                        <a:latin typeface="Calibri"/>
                        <a:ea typeface="Calibri"/>
                        <a:cs typeface="Times New Roman"/>
                      </a:endParaRPr>
                    </a:p>
                  </a:txBody>
                  <a:tcPr marL="68580" marR="68580" marT="0" marB="0"/>
                </a:tc>
                <a:tc>
                  <a:txBody>
                    <a:bodyPr/>
                    <a:lstStyle/>
                    <a:p>
                      <a:pPr algn="ctr">
                        <a:lnSpc>
                          <a:spcPct val="115000"/>
                        </a:lnSpc>
                        <a:spcAft>
                          <a:spcPts val="0"/>
                        </a:spcAft>
                      </a:pPr>
                      <a:endParaRPr lang="fr-FR"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576000">
                <a:tc>
                  <a:txBody>
                    <a:bodyPr/>
                    <a:lstStyle/>
                    <a:p>
                      <a:pPr algn="ctr">
                        <a:lnSpc>
                          <a:spcPct val="115000"/>
                        </a:lnSpc>
                        <a:spcAft>
                          <a:spcPts val="0"/>
                        </a:spcAft>
                      </a:pPr>
                      <a:r>
                        <a:rPr lang="fr-FR" sz="1800" dirty="0">
                          <a:effectLst/>
                        </a:rPr>
                        <a:t>Deux tétraèdres</a:t>
                      </a:r>
                      <a:endParaRPr lang="fr-FR"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800" dirty="0">
                          <a:effectLst/>
                        </a:rPr>
                        <a:t>Prisme creusé</a:t>
                      </a:r>
                      <a:endParaRPr lang="fr-FR"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800" dirty="0">
                          <a:effectLst/>
                        </a:rPr>
                        <a:t>Deux tétraèdres</a:t>
                      </a:r>
                      <a:endParaRPr lang="fr-FR"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800" dirty="0">
                          <a:effectLst/>
                        </a:rPr>
                        <a:t>Cadre à bord prismatique</a:t>
                      </a:r>
                      <a:endParaRPr lang="fr-FR"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304000">
                <a:tc>
                  <a:txBody>
                    <a:bodyPr/>
                    <a:lstStyle/>
                    <a:p>
                      <a:pPr>
                        <a:lnSpc>
                          <a:spcPct val="115000"/>
                        </a:lnSpc>
                        <a:spcAft>
                          <a:spcPts val="0"/>
                        </a:spcAft>
                      </a:pPr>
                      <a:endParaRPr lang="fr-FR" sz="1100" dirty="0">
                        <a:effectLst/>
                        <a:latin typeface="Calibri"/>
                        <a:ea typeface="Calibri"/>
                        <a:cs typeface="Times New Roman"/>
                      </a:endParaRPr>
                    </a:p>
                  </a:txBody>
                  <a:tcPr marL="68580" marR="68580" marT="0" marB="0"/>
                </a:tc>
                <a:tc>
                  <a:txBody>
                    <a:bodyPr/>
                    <a:lstStyle/>
                    <a:p>
                      <a:pPr>
                        <a:lnSpc>
                          <a:spcPct val="115000"/>
                        </a:lnSpc>
                        <a:spcAft>
                          <a:spcPts val="0"/>
                        </a:spcAft>
                      </a:pPr>
                      <a:endParaRPr lang="fr-FR" sz="1100" dirty="0">
                        <a:effectLst/>
                        <a:latin typeface="Calibri"/>
                        <a:ea typeface="Calibri"/>
                        <a:cs typeface="Times New Roman"/>
                      </a:endParaRPr>
                    </a:p>
                  </a:txBody>
                  <a:tcPr marL="68580" marR="68580" marT="0" marB="0"/>
                </a:tc>
                <a:tc>
                  <a:txBody>
                    <a:bodyPr/>
                    <a:lstStyle/>
                    <a:p>
                      <a:pPr>
                        <a:lnSpc>
                          <a:spcPct val="115000"/>
                        </a:lnSpc>
                        <a:spcAft>
                          <a:spcPts val="0"/>
                        </a:spcAft>
                      </a:pPr>
                      <a:endParaRPr lang="fr-FR" sz="1100" dirty="0">
                        <a:effectLst/>
                        <a:latin typeface="Calibri"/>
                        <a:ea typeface="Calibri"/>
                        <a:cs typeface="Times New Roman"/>
                      </a:endParaRPr>
                    </a:p>
                  </a:txBody>
                  <a:tcPr marL="68580" marR="68580" marT="0" marB="0"/>
                </a:tc>
                <a:tc>
                  <a:txBody>
                    <a:bodyPr/>
                    <a:lstStyle/>
                    <a:p>
                      <a:pPr>
                        <a:lnSpc>
                          <a:spcPct val="115000"/>
                        </a:lnSpc>
                        <a:spcAft>
                          <a:spcPts val="0"/>
                        </a:spcAft>
                      </a:pPr>
                      <a:endParaRPr lang="fr-FR"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216699">
                <a:tc>
                  <a:txBody>
                    <a:bodyPr/>
                    <a:lstStyle/>
                    <a:p>
                      <a:pPr algn="ctr">
                        <a:lnSpc>
                          <a:spcPct val="115000"/>
                        </a:lnSpc>
                        <a:spcAft>
                          <a:spcPts val="0"/>
                        </a:spcAft>
                      </a:pPr>
                      <a:r>
                        <a:rPr lang="fr-FR" sz="1600" dirty="0">
                          <a:effectLst/>
                        </a:rPr>
                        <a:t>7 sommets</a:t>
                      </a:r>
                      <a:endParaRPr lang="fr-FR"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600">
                          <a:effectLst/>
                        </a:rPr>
                        <a:t>16 sommets</a:t>
                      </a:r>
                      <a:endParaRPr lang="fr-FR" sz="160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600">
                          <a:effectLst/>
                        </a:rPr>
                        <a:t>6 sommets</a:t>
                      </a:r>
                      <a:endParaRPr lang="fr-FR" sz="160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600" dirty="0">
                          <a:effectLst/>
                        </a:rPr>
                        <a:t>12 sommets</a:t>
                      </a:r>
                      <a:endParaRPr lang="fr-FR"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47859">
                <a:tc>
                  <a:txBody>
                    <a:bodyPr/>
                    <a:lstStyle/>
                    <a:p>
                      <a:pPr algn="ctr">
                        <a:lnSpc>
                          <a:spcPct val="115000"/>
                        </a:lnSpc>
                        <a:spcAft>
                          <a:spcPts val="0"/>
                        </a:spcAft>
                      </a:pPr>
                      <a:r>
                        <a:rPr lang="fr-FR" sz="1600" dirty="0">
                          <a:effectLst/>
                        </a:rPr>
                        <a:t>12 arêtes</a:t>
                      </a:r>
                      <a:endParaRPr lang="fr-FR"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600" dirty="0">
                          <a:effectLst/>
                        </a:rPr>
                        <a:t>24 arêtes</a:t>
                      </a:r>
                      <a:endParaRPr lang="fr-FR"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600" dirty="0">
                          <a:effectLst/>
                        </a:rPr>
                        <a:t>11 arêtes</a:t>
                      </a:r>
                      <a:endParaRPr lang="fr-FR"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600" dirty="0">
                          <a:effectLst/>
                        </a:rPr>
                        <a:t>24 arêtes</a:t>
                      </a:r>
                      <a:endParaRPr lang="fr-FR"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322217">
                <a:tc>
                  <a:txBody>
                    <a:bodyPr/>
                    <a:lstStyle/>
                    <a:p>
                      <a:pPr algn="ctr">
                        <a:lnSpc>
                          <a:spcPct val="115000"/>
                        </a:lnSpc>
                        <a:spcAft>
                          <a:spcPts val="0"/>
                        </a:spcAft>
                      </a:pPr>
                      <a:r>
                        <a:rPr lang="fr-FR" sz="1600" dirty="0">
                          <a:effectLst/>
                        </a:rPr>
                        <a:t>6 faces</a:t>
                      </a:r>
                      <a:endParaRPr lang="fr-FR"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600" dirty="0">
                          <a:effectLst/>
                        </a:rPr>
                        <a:t>11 faces</a:t>
                      </a:r>
                      <a:endParaRPr lang="fr-FR"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600" dirty="0">
                          <a:effectLst/>
                        </a:rPr>
                        <a:t>8 faces</a:t>
                      </a:r>
                      <a:endParaRPr lang="fr-FR"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600" dirty="0">
                          <a:effectLst/>
                        </a:rPr>
                        <a:t>12 faces</a:t>
                      </a:r>
                      <a:endParaRPr lang="fr-FR"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223073">
                <a:tc>
                  <a:txBody>
                    <a:bodyPr/>
                    <a:lstStyle/>
                    <a:p>
                      <a:pPr algn="ctr">
                        <a:lnSpc>
                          <a:spcPct val="115000"/>
                        </a:lnSpc>
                        <a:spcAft>
                          <a:spcPts val="0"/>
                        </a:spcAft>
                      </a:pPr>
                      <a:r>
                        <a:rPr lang="fr-FR" sz="1600" dirty="0">
                          <a:effectLst/>
                        </a:rPr>
                        <a:t>S –a + f =1</a:t>
                      </a:r>
                      <a:endParaRPr lang="fr-FR"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600">
                          <a:effectLst/>
                        </a:rPr>
                        <a:t>S –a + f =3</a:t>
                      </a:r>
                      <a:endParaRPr lang="fr-FR" sz="160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600" dirty="0">
                          <a:effectLst/>
                        </a:rPr>
                        <a:t>S –a + f =3</a:t>
                      </a:r>
                      <a:endParaRPr lang="fr-FR"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600" dirty="0">
                          <a:effectLst/>
                        </a:rPr>
                        <a:t>S –a + f =0</a:t>
                      </a:r>
                      <a:endParaRPr lang="fr-FR"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pic>
        <p:nvPicPr>
          <p:cNvPr id="8" name="Image 7">
            <a:extLst>
              <a:ext uri="{FF2B5EF4-FFF2-40B4-BE49-F238E27FC236}">
                <a16:creationId xmlns:a16="http://schemas.microsoft.com/office/drawing/2014/main" id="{61ED1375-DCF6-C982-78EE-54C76D6048D2}"/>
              </a:ext>
            </a:extLst>
          </p:cNvPr>
          <p:cNvPicPr/>
          <p:nvPr/>
        </p:nvPicPr>
        <p:blipFill rotWithShape="1">
          <a:blip r:embed="rId2" cstate="print"/>
          <a:srcRect l="15646" t="21973" r="48927" b="10658"/>
          <a:stretch/>
        </p:blipFill>
        <p:spPr bwMode="auto">
          <a:xfrm>
            <a:off x="1280185" y="3356992"/>
            <a:ext cx="1160780" cy="1875155"/>
          </a:xfrm>
          <a:prstGeom prst="rect">
            <a:avLst/>
          </a:prstGeom>
          <a:ln>
            <a:noFill/>
          </a:ln>
          <a:extLst>
            <a:ext uri="{53640926-AAD7-44D8-BBD7-CCE9431645EC}">
              <a14:shadowObscured xmlns:a14="http://schemas.microsoft.com/office/drawing/2010/main"/>
            </a:ext>
          </a:extLst>
        </p:spPr>
      </p:pic>
      <p:pic>
        <p:nvPicPr>
          <p:cNvPr id="9" name="Image 8">
            <a:extLst>
              <a:ext uri="{FF2B5EF4-FFF2-40B4-BE49-F238E27FC236}">
                <a16:creationId xmlns:a16="http://schemas.microsoft.com/office/drawing/2014/main" id="{4761F8B2-18E8-9366-1C0E-9FDEB79E1BB4}"/>
              </a:ext>
            </a:extLst>
          </p:cNvPr>
          <p:cNvPicPr/>
          <p:nvPr/>
        </p:nvPicPr>
        <p:blipFill rotWithShape="1">
          <a:blip r:embed="rId3" cstate="print"/>
          <a:srcRect l="20451" t="31974" r="47698" b="15263"/>
          <a:stretch/>
        </p:blipFill>
        <p:spPr bwMode="auto">
          <a:xfrm>
            <a:off x="2905698" y="3296667"/>
            <a:ext cx="1447800" cy="1935480"/>
          </a:xfrm>
          <a:prstGeom prst="rect">
            <a:avLst/>
          </a:prstGeom>
          <a:ln>
            <a:noFill/>
          </a:ln>
          <a:extLst>
            <a:ext uri="{53640926-AAD7-44D8-BBD7-CCE9431645EC}">
              <a14:shadowObscured xmlns:a14="http://schemas.microsoft.com/office/drawing/2010/main"/>
            </a:ext>
          </a:extLst>
        </p:spPr>
      </p:pic>
      <p:pic>
        <p:nvPicPr>
          <p:cNvPr id="10" name="Image 9">
            <a:extLst>
              <a:ext uri="{FF2B5EF4-FFF2-40B4-BE49-F238E27FC236}">
                <a16:creationId xmlns:a16="http://schemas.microsoft.com/office/drawing/2014/main" id="{2C7C8EBB-AB43-9004-B050-79C39059A186}"/>
              </a:ext>
            </a:extLst>
          </p:cNvPr>
          <p:cNvPicPr/>
          <p:nvPr/>
        </p:nvPicPr>
        <p:blipFill rotWithShape="1">
          <a:blip r:embed="rId4" cstate="print"/>
          <a:srcRect l="25704" t="29079" r="41775" b="25921"/>
          <a:stretch/>
        </p:blipFill>
        <p:spPr bwMode="auto">
          <a:xfrm>
            <a:off x="4860032" y="3443669"/>
            <a:ext cx="1447800" cy="1701800"/>
          </a:xfrm>
          <a:prstGeom prst="rect">
            <a:avLst/>
          </a:prstGeom>
          <a:ln>
            <a:noFill/>
          </a:ln>
          <a:extLst>
            <a:ext uri="{53640926-AAD7-44D8-BBD7-CCE9431645EC}">
              <a14:shadowObscured xmlns:a14="http://schemas.microsoft.com/office/drawing/2010/main"/>
            </a:ext>
          </a:extLst>
        </p:spPr>
      </p:pic>
      <p:pic>
        <p:nvPicPr>
          <p:cNvPr id="11" name="Image 10">
            <a:extLst>
              <a:ext uri="{FF2B5EF4-FFF2-40B4-BE49-F238E27FC236}">
                <a16:creationId xmlns:a16="http://schemas.microsoft.com/office/drawing/2014/main" id="{E8BDFE06-3289-0B1F-B2AA-977A51C23B2E}"/>
              </a:ext>
            </a:extLst>
          </p:cNvPr>
          <p:cNvPicPr/>
          <p:nvPr/>
        </p:nvPicPr>
        <p:blipFill rotWithShape="1">
          <a:blip r:embed="rId5" cstate="print"/>
          <a:srcRect l="20288" t="12038" r="46209" b="3420"/>
          <a:stretch/>
        </p:blipFill>
        <p:spPr bwMode="auto">
          <a:xfrm>
            <a:off x="6913766" y="3230197"/>
            <a:ext cx="1546666" cy="20684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7409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8000" b="1" dirty="0">
                <a:solidFill>
                  <a:srgbClr val="C00000"/>
                </a:solidFill>
              </a:rPr>
              <a:t>Ce sera une définition</a:t>
            </a:r>
          </a:p>
        </p:txBody>
      </p:sp>
      <p:sp>
        <p:nvSpPr>
          <p:cNvPr id="3" name="Espace réservé du contenu 2"/>
          <p:cNvSpPr>
            <a:spLocks noGrp="1"/>
          </p:cNvSpPr>
          <p:nvPr>
            <p:ph idx="1"/>
          </p:nvPr>
        </p:nvSpPr>
        <p:spPr>
          <a:xfrm>
            <a:off x="838200" y="1759974"/>
            <a:ext cx="5955890" cy="4394790"/>
          </a:xfrm>
        </p:spPr>
        <p:txBody>
          <a:bodyPr>
            <a:normAutofit/>
          </a:bodyPr>
          <a:lstStyle/>
          <a:p>
            <a:pPr marL="0" indent="0">
              <a:buNone/>
            </a:pPr>
            <a:r>
              <a:rPr lang="fr-FR" dirty="0"/>
              <a:t>La formule d’Euler (devenue formule d’Euler-Descartes) n’est vraie que pour </a:t>
            </a:r>
            <a:r>
              <a:rPr lang="fr-FR" dirty="0">
                <a:solidFill>
                  <a:srgbClr val="C00000"/>
                </a:solidFill>
              </a:rPr>
              <a:t>certains </a:t>
            </a:r>
            <a:r>
              <a:rPr lang="fr-FR" dirty="0"/>
              <a:t>polyèdres. Inutile de chercher à écarter des « cas particuliers », les exemples précédents suggèrent qu’on peut obtenir tout entier positif ou négatif comme somme s – a + f …</a:t>
            </a:r>
          </a:p>
          <a:p>
            <a:pPr marL="0" indent="0">
              <a:buNone/>
            </a:pPr>
            <a:r>
              <a:rPr lang="fr-FR" dirty="0"/>
              <a:t>Certains auteurs parlent de « polyèdres eulériens » (ceux qui vérifient la formule…) ou « de genre 0 ».</a:t>
            </a:r>
          </a:p>
        </p:txBody>
      </p:sp>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l="13311" r="12740"/>
          <a:stretch/>
        </p:blipFill>
        <p:spPr>
          <a:xfrm>
            <a:off x="7113168" y="1690688"/>
            <a:ext cx="3332435" cy="4726787"/>
          </a:xfrm>
          <a:prstGeom prst="rect">
            <a:avLst/>
          </a:prstGeom>
        </p:spPr>
      </p:pic>
    </p:spTree>
    <p:extLst>
      <p:ext uri="{BB962C8B-B14F-4D97-AF65-F5344CB8AC3E}">
        <p14:creationId xmlns:p14="http://schemas.microsoft.com/office/powerpoint/2010/main" val="186974509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1627</TotalTime>
  <Words>1764</Words>
  <Application>Microsoft Office PowerPoint</Application>
  <PresentationFormat>Grand écran</PresentationFormat>
  <Paragraphs>152</Paragraphs>
  <Slides>18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18</vt:i4>
      </vt:variant>
    </vt:vector>
  </HeadingPairs>
  <TitlesOfParts>
    <vt:vector size="23" baseType="lpstr">
      <vt:lpstr>Arial</vt:lpstr>
      <vt:lpstr>Calibri</vt:lpstr>
      <vt:lpstr>Calibri Light</vt:lpstr>
      <vt:lpstr>Cambria Math</vt:lpstr>
      <vt:lpstr>Thème Office</vt:lpstr>
      <vt:lpstr>Paradoxes?</vt:lpstr>
      <vt:lpstr>Les pourcentages… un marécage</vt:lpstr>
      <vt:lpstr>Le jeu de Monty Hall</vt:lpstr>
      <vt:lpstr>Où on se trompe de calcul</vt:lpstr>
      <vt:lpstr>Jongler avec des nombres</vt:lpstr>
      <vt:lpstr>Le calcul de Srinivasa RAMANUJAN</vt:lpstr>
      <vt:lpstr>Cela aurait pu être un théorème…</vt:lpstr>
      <vt:lpstr>Mais voilà…</vt:lpstr>
      <vt:lpstr>Ce sera une définition</vt:lpstr>
      <vt:lpstr>La démonstration de Cauchy (1)</vt:lpstr>
      <vt:lpstr>La démonstration de Cauchy (2)</vt:lpstr>
      <vt:lpstr>La démonstration de Cauchy (3)</vt:lpstr>
      <vt:lpstr>Choisir son espace probabilisé</vt:lpstr>
      <vt:lpstr>L’interdit de l’autoréférence</vt:lpstr>
      <vt:lpstr>Le catalogue des catalogues  qui ne se référencent pas eux-mêmes</vt:lpstr>
      <vt:lpstr>« Les maths, c’est du français! »</vt:lpstr>
      <vt:lpstr>Présentation PowerPoint</vt:lpstr>
      <vt:lpstr>« Wir müssen wissen,wir werden wissen » David Hilbert, 1930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Paradoxes?</dc:title>
  <dc:creator>Pierre MICHALAK</dc:creator>
  <cp:lastModifiedBy>Pierre MICHALAK</cp:lastModifiedBy>
  <cp:revision>51</cp:revision>
  <dcterms:created xsi:type="dcterms:W3CDTF">2018-02-07T16:27:37Z</dcterms:created>
  <dcterms:modified xsi:type="dcterms:W3CDTF">2024-02-09T17:59:10Z</dcterms:modified>
</cp:coreProperties>
</file>