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57" r:id="rId4"/>
    <p:sldId id="258" r:id="rId5"/>
    <p:sldId id="259" r:id="rId6"/>
    <p:sldId id="269" r:id="rId7"/>
    <p:sldId id="260" r:id="rId8"/>
    <p:sldId id="261" r:id="rId9"/>
    <p:sldId id="262" r:id="rId10"/>
    <p:sldId id="263" r:id="rId11"/>
    <p:sldId id="264" r:id="rId12"/>
    <p:sldId id="266" r:id="rId13"/>
    <p:sldId id="265" r:id="rId14"/>
    <p:sldId id="267" r:id="rId1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1056" y="-8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B4242421-06C3-4159-AA60-D4BD3C6DDBBB}" type="datetimeFigureOut">
              <a:rPr lang="fr-FR" smtClean="0"/>
              <a:t>05/02/2017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CAB5DDE-4176-4C9D-A08F-BE013CE02F8A}" type="slidenum">
              <a:rPr lang="fr-FR" smtClean="0"/>
              <a:t>‹N°›</a:t>
            </a:fld>
            <a:endParaRPr lang="fr-FR"/>
          </a:p>
        </p:txBody>
      </p:sp>
    </p:spTree>
    <p:extLst>
      <p:ext uri="{BB962C8B-B14F-4D97-AF65-F5344CB8AC3E}">
        <p14:creationId xmlns:p14="http://schemas.microsoft.com/office/powerpoint/2010/main" val="8901572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4242421-06C3-4159-AA60-D4BD3C6DDBBB}" type="datetimeFigureOut">
              <a:rPr lang="fr-FR" smtClean="0"/>
              <a:t>05/02/2017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CAB5DDE-4176-4C9D-A08F-BE013CE02F8A}" type="slidenum">
              <a:rPr lang="fr-FR" smtClean="0"/>
              <a:t>‹N°›</a:t>
            </a:fld>
            <a:endParaRPr lang="fr-FR"/>
          </a:p>
        </p:txBody>
      </p:sp>
    </p:spTree>
    <p:extLst>
      <p:ext uri="{BB962C8B-B14F-4D97-AF65-F5344CB8AC3E}">
        <p14:creationId xmlns:p14="http://schemas.microsoft.com/office/powerpoint/2010/main" val="733628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4242421-06C3-4159-AA60-D4BD3C6DDBBB}" type="datetimeFigureOut">
              <a:rPr lang="fr-FR" smtClean="0"/>
              <a:t>05/02/2017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CAB5DDE-4176-4C9D-A08F-BE013CE02F8A}" type="slidenum">
              <a:rPr lang="fr-FR" smtClean="0"/>
              <a:t>‹N°›</a:t>
            </a:fld>
            <a:endParaRPr lang="fr-FR"/>
          </a:p>
        </p:txBody>
      </p:sp>
    </p:spTree>
    <p:extLst>
      <p:ext uri="{BB962C8B-B14F-4D97-AF65-F5344CB8AC3E}">
        <p14:creationId xmlns:p14="http://schemas.microsoft.com/office/powerpoint/2010/main" val="2733316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4242421-06C3-4159-AA60-D4BD3C6DDBBB}" type="datetimeFigureOut">
              <a:rPr lang="fr-FR" smtClean="0"/>
              <a:t>05/02/2017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CAB5DDE-4176-4C9D-A08F-BE013CE02F8A}" type="slidenum">
              <a:rPr lang="fr-FR" smtClean="0"/>
              <a:t>‹N°›</a:t>
            </a:fld>
            <a:endParaRPr lang="fr-FR"/>
          </a:p>
        </p:txBody>
      </p:sp>
    </p:spTree>
    <p:extLst>
      <p:ext uri="{BB962C8B-B14F-4D97-AF65-F5344CB8AC3E}">
        <p14:creationId xmlns:p14="http://schemas.microsoft.com/office/powerpoint/2010/main" val="2025542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B4242421-06C3-4159-AA60-D4BD3C6DDBBB}" type="datetimeFigureOut">
              <a:rPr lang="fr-FR" smtClean="0"/>
              <a:t>05/02/2017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CAB5DDE-4176-4C9D-A08F-BE013CE02F8A}" type="slidenum">
              <a:rPr lang="fr-FR" smtClean="0"/>
              <a:t>‹N°›</a:t>
            </a:fld>
            <a:endParaRPr lang="fr-FR"/>
          </a:p>
        </p:txBody>
      </p:sp>
    </p:spTree>
    <p:extLst>
      <p:ext uri="{BB962C8B-B14F-4D97-AF65-F5344CB8AC3E}">
        <p14:creationId xmlns:p14="http://schemas.microsoft.com/office/powerpoint/2010/main" val="528315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4242421-06C3-4159-AA60-D4BD3C6DDBBB}" type="datetimeFigureOut">
              <a:rPr lang="fr-FR" smtClean="0"/>
              <a:t>05/02/2017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CAB5DDE-4176-4C9D-A08F-BE013CE02F8A}" type="slidenum">
              <a:rPr lang="fr-FR" smtClean="0"/>
              <a:t>‹N°›</a:t>
            </a:fld>
            <a:endParaRPr lang="fr-FR"/>
          </a:p>
        </p:txBody>
      </p:sp>
    </p:spTree>
    <p:extLst>
      <p:ext uri="{BB962C8B-B14F-4D97-AF65-F5344CB8AC3E}">
        <p14:creationId xmlns:p14="http://schemas.microsoft.com/office/powerpoint/2010/main" val="12667333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4242421-06C3-4159-AA60-D4BD3C6DDBBB}" type="datetimeFigureOut">
              <a:rPr lang="fr-FR" smtClean="0"/>
              <a:t>05/02/2017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CAB5DDE-4176-4C9D-A08F-BE013CE02F8A}" type="slidenum">
              <a:rPr lang="fr-FR" smtClean="0"/>
              <a:t>‹N°›</a:t>
            </a:fld>
            <a:endParaRPr lang="fr-FR"/>
          </a:p>
        </p:txBody>
      </p:sp>
    </p:spTree>
    <p:extLst>
      <p:ext uri="{BB962C8B-B14F-4D97-AF65-F5344CB8AC3E}">
        <p14:creationId xmlns:p14="http://schemas.microsoft.com/office/powerpoint/2010/main" val="2866750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B4242421-06C3-4159-AA60-D4BD3C6DDBBB}" type="datetimeFigureOut">
              <a:rPr lang="fr-FR" smtClean="0"/>
              <a:t>05/02/2017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CAB5DDE-4176-4C9D-A08F-BE013CE02F8A}" type="slidenum">
              <a:rPr lang="fr-FR" smtClean="0"/>
              <a:t>‹N°›</a:t>
            </a:fld>
            <a:endParaRPr lang="fr-FR"/>
          </a:p>
        </p:txBody>
      </p:sp>
    </p:spTree>
    <p:extLst>
      <p:ext uri="{BB962C8B-B14F-4D97-AF65-F5344CB8AC3E}">
        <p14:creationId xmlns:p14="http://schemas.microsoft.com/office/powerpoint/2010/main" val="7192898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4242421-06C3-4159-AA60-D4BD3C6DDBBB}" type="datetimeFigureOut">
              <a:rPr lang="fr-FR" smtClean="0"/>
              <a:t>05/02/2017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CAB5DDE-4176-4C9D-A08F-BE013CE02F8A}" type="slidenum">
              <a:rPr lang="fr-FR" smtClean="0"/>
              <a:t>‹N°›</a:t>
            </a:fld>
            <a:endParaRPr lang="fr-FR"/>
          </a:p>
        </p:txBody>
      </p:sp>
    </p:spTree>
    <p:extLst>
      <p:ext uri="{BB962C8B-B14F-4D97-AF65-F5344CB8AC3E}">
        <p14:creationId xmlns:p14="http://schemas.microsoft.com/office/powerpoint/2010/main" val="531587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B4242421-06C3-4159-AA60-D4BD3C6DDBBB}" type="datetimeFigureOut">
              <a:rPr lang="fr-FR" smtClean="0"/>
              <a:t>05/02/2017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CAB5DDE-4176-4C9D-A08F-BE013CE02F8A}" type="slidenum">
              <a:rPr lang="fr-FR" smtClean="0"/>
              <a:t>‹N°›</a:t>
            </a:fld>
            <a:endParaRPr lang="fr-FR"/>
          </a:p>
        </p:txBody>
      </p:sp>
    </p:spTree>
    <p:extLst>
      <p:ext uri="{BB962C8B-B14F-4D97-AF65-F5344CB8AC3E}">
        <p14:creationId xmlns:p14="http://schemas.microsoft.com/office/powerpoint/2010/main" val="2403711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B4242421-06C3-4159-AA60-D4BD3C6DDBBB}" type="datetimeFigureOut">
              <a:rPr lang="fr-FR" smtClean="0"/>
              <a:t>05/02/2017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CAB5DDE-4176-4C9D-A08F-BE013CE02F8A}" type="slidenum">
              <a:rPr lang="fr-FR" smtClean="0"/>
              <a:t>‹N°›</a:t>
            </a:fld>
            <a:endParaRPr lang="fr-FR"/>
          </a:p>
        </p:txBody>
      </p:sp>
    </p:spTree>
    <p:extLst>
      <p:ext uri="{BB962C8B-B14F-4D97-AF65-F5344CB8AC3E}">
        <p14:creationId xmlns:p14="http://schemas.microsoft.com/office/powerpoint/2010/main" val="1433261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242421-06C3-4159-AA60-D4BD3C6DDBBB}" type="datetimeFigureOut">
              <a:rPr lang="fr-FR" smtClean="0"/>
              <a:t>05/02/2017</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AB5DDE-4176-4C9D-A08F-BE013CE02F8A}" type="slidenum">
              <a:rPr lang="fr-FR" smtClean="0"/>
              <a:t>‹N°›</a:t>
            </a:fld>
            <a:endParaRPr lang="fr-FR"/>
          </a:p>
        </p:txBody>
      </p:sp>
    </p:spTree>
    <p:extLst>
      <p:ext uri="{BB962C8B-B14F-4D97-AF65-F5344CB8AC3E}">
        <p14:creationId xmlns:p14="http://schemas.microsoft.com/office/powerpoint/2010/main" val="15760298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g"/><Relationship Id="rId1" Type="http://schemas.openxmlformats.org/officeDocument/2006/relationships/slideLayout" Target="../slideLayouts/slideLayout2.xml"/><Relationship Id="rId4" Type="http://schemas.openxmlformats.org/officeDocument/2006/relationships/hyperlink" Target="Monty%20hall.docx"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Fonctions%20de%20plusieurs%20variables.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propagation_onde.ggb"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fr.wikisource.org/wiki/L%E2%80%99Encyclop%C3%A9die/1re_%C3%A9dition/FLUXION"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Le%20th&#233;or&#232;me%20des%20valeurs%20interm&#233;diaires%20&#224;%20la%20rescousse.docx" TargetMode="External"/><Relationship Id="rId2" Type="http://schemas.openxmlformats.org/officeDocument/2006/relationships/hyperlink" Target="Les%20relations%20entre%20les%20coefficients%20et%20les%20racines.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79512" y="260649"/>
            <a:ext cx="8784976" cy="1800199"/>
          </a:xfrm>
        </p:spPr>
        <p:txBody>
          <a:bodyPr>
            <a:normAutofit fontScale="90000"/>
          </a:bodyPr>
          <a:lstStyle/>
          <a:p>
            <a:r>
              <a:rPr lang="fr-FR" sz="7300" dirty="0" smtClean="0">
                <a:solidFill>
                  <a:srgbClr val="FF0000"/>
                </a:solidFill>
              </a:rPr>
              <a:t>Jean le Rond D’Alembert</a:t>
            </a:r>
            <a:r>
              <a:rPr lang="fr-FR" sz="6600" dirty="0" smtClean="0">
                <a:solidFill>
                  <a:srgbClr val="FF0000"/>
                </a:solidFill>
              </a:rPr>
              <a:t/>
            </a:r>
            <a:br>
              <a:rPr lang="fr-FR" sz="6600" dirty="0" smtClean="0">
                <a:solidFill>
                  <a:srgbClr val="FF0000"/>
                </a:solidFill>
              </a:rPr>
            </a:br>
            <a:r>
              <a:rPr lang="fr-FR" sz="7300" dirty="0" smtClean="0">
                <a:solidFill>
                  <a:srgbClr val="FF0000"/>
                </a:solidFill>
              </a:rPr>
              <a:t>1717-1783</a:t>
            </a:r>
            <a:endParaRPr lang="fr-FR" sz="7300" dirty="0">
              <a:solidFill>
                <a:srgbClr val="FF0000"/>
              </a:solidFill>
            </a:endParaRPr>
          </a:p>
        </p:txBody>
      </p:sp>
      <p:sp>
        <p:nvSpPr>
          <p:cNvPr id="3" name="Sous-titre 2"/>
          <p:cNvSpPr>
            <a:spLocks noGrp="1"/>
          </p:cNvSpPr>
          <p:nvPr>
            <p:ph type="subTitle" idx="1"/>
          </p:nvPr>
        </p:nvSpPr>
        <p:spPr>
          <a:xfrm>
            <a:off x="251520" y="2420888"/>
            <a:ext cx="8568952" cy="4104456"/>
          </a:xfrm>
        </p:spPr>
        <p:txBody>
          <a:bodyPr>
            <a:normAutofit/>
          </a:bodyPr>
          <a:lstStyle/>
          <a:p>
            <a:pPr algn="l"/>
            <a:r>
              <a:rPr lang="fr-FR" sz="4400" dirty="0" smtClean="0">
                <a:solidFill>
                  <a:schemeClr val="tx1"/>
                </a:solidFill>
              </a:rPr>
              <a:t>L’Encyclopédie</a:t>
            </a:r>
          </a:p>
          <a:p>
            <a:pPr algn="l"/>
            <a:r>
              <a:rPr lang="fr-FR" sz="4400" dirty="0" smtClean="0">
                <a:solidFill>
                  <a:schemeClr val="tx1"/>
                </a:solidFill>
              </a:rPr>
              <a:t>L’équation des ondes</a:t>
            </a:r>
          </a:p>
          <a:p>
            <a:pPr algn="l"/>
            <a:r>
              <a:rPr lang="fr-FR" sz="4400" dirty="0" smtClean="0">
                <a:solidFill>
                  <a:schemeClr val="tx1"/>
                </a:solidFill>
              </a:rPr>
              <a:t>Le théorème </a:t>
            </a:r>
          </a:p>
          <a:p>
            <a:pPr algn="l"/>
            <a:r>
              <a:rPr lang="fr-FR" sz="4400" dirty="0" smtClean="0">
                <a:solidFill>
                  <a:schemeClr val="tx1"/>
                </a:solidFill>
              </a:rPr>
              <a:t>fondamental </a:t>
            </a:r>
          </a:p>
          <a:p>
            <a:pPr algn="l"/>
            <a:r>
              <a:rPr lang="fr-FR" sz="4400" dirty="0" smtClean="0">
                <a:solidFill>
                  <a:schemeClr val="tx1"/>
                </a:solidFill>
              </a:rPr>
              <a:t>de l’algèbre</a:t>
            </a:r>
            <a:endParaRPr lang="fr-FR" sz="4400" dirty="0">
              <a:solidFill>
                <a:schemeClr val="tx1"/>
              </a:solidFill>
            </a:endParaRPr>
          </a:p>
        </p:txBody>
      </p:sp>
      <p:pic>
        <p:nvPicPr>
          <p:cNvPr id="4" name="Image 3"/>
          <p:cNvPicPr>
            <a:picLocks noChangeAspect="1"/>
          </p:cNvPicPr>
          <p:nvPr/>
        </p:nvPicPr>
        <p:blipFill rotWithShape="1">
          <a:blip r:embed="rId2" cstate="print">
            <a:extLst>
              <a:ext uri="{28A0092B-C50C-407E-A947-70E740481C1C}">
                <a14:useLocalDpi xmlns:a14="http://schemas.microsoft.com/office/drawing/2010/main" val="0"/>
              </a:ext>
            </a:extLst>
          </a:blip>
          <a:srcRect l="4167" t="2891" r="1610" b="3360"/>
          <a:stretch/>
        </p:blipFill>
        <p:spPr>
          <a:xfrm>
            <a:off x="4644008" y="3898820"/>
            <a:ext cx="4532244" cy="2982303"/>
          </a:xfrm>
          <a:prstGeom prst="rect">
            <a:avLst/>
          </a:prstGeom>
        </p:spPr>
      </p:pic>
    </p:spTree>
    <p:extLst>
      <p:ext uri="{BB962C8B-B14F-4D97-AF65-F5344CB8AC3E}">
        <p14:creationId xmlns:p14="http://schemas.microsoft.com/office/powerpoint/2010/main" val="39034076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2536" y="274638"/>
            <a:ext cx="9793088" cy="1143000"/>
          </a:xfrm>
        </p:spPr>
        <p:txBody>
          <a:bodyPr>
            <a:noAutofit/>
          </a:bodyPr>
          <a:lstStyle/>
          <a:p>
            <a:r>
              <a:rPr lang="fr-FR" sz="5600" dirty="0" smtClean="0">
                <a:solidFill>
                  <a:srgbClr val="FF0000"/>
                </a:solidFill>
              </a:rPr>
              <a:t>Polémiques sur les probabilités</a:t>
            </a:r>
            <a:endParaRPr lang="fr-FR" sz="5600" dirty="0">
              <a:solidFill>
                <a:srgbClr val="FF0000"/>
              </a:solidFill>
            </a:endParaRPr>
          </a:p>
        </p:txBody>
      </p:sp>
      <p:sp>
        <p:nvSpPr>
          <p:cNvPr id="3" name="Espace réservé du contenu 2"/>
          <p:cNvSpPr>
            <a:spLocks noGrp="1"/>
          </p:cNvSpPr>
          <p:nvPr>
            <p:ph idx="1"/>
          </p:nvPr>
        </p:nvSpPr>
        <p:spPr>
          <a:xfrm>
            <a:off x="0" y="1600200"/>
            <a:ext cx="9144000" cy="5257800"/>
          </a:xfrm>
        </p:spPr>
        <p:txBody>
          <a:bodyPr>
            <a:normAutofit/>
          </a:bodyPr>
          <a:lstStyle/>
          <a:p>
            <a:pPr marL="0" indent="0">
              <a:buNone/>
            </a:pPr>
            <a:r>
              <a:rPr lang="fr-FR" sz="2000" dirty="0" smtClean="0"/>
              <a:t>      L’article « Croix ou pile » : vous pariez d’amener croix </a:t>
            </a:r>
          </a:p>
          <a:p>
            <a:pPr marL="0" indent="0">
              <a:buNone/>
            </a:pPr>
            <a:r>
              <a:rPr lang="fr-FR" sz="2000" dirty="0"/>
              <a:t> </a:t>
            </a:r>
            <a:r>
              <a:rPr lang="fr-FR" sz="2000" dirty="0" smtClean="0"/>
              <a:t>     en deux jets. Calcul classique :</a:t>
            </a:r>
          </a:p>
          <a:p>
            <a:pPr marL="0" indent="0">
              <a:buNone/>
            </a:pPr>
            <a:endParaRPr lang="fr-FR" sz="2400" dirty="0"/>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84116" y="1124744"/>
            <a:ext cx="2559884" cy="1296144"/>
          </a:xfrm>
          <a:prstGeom prst="rect">
            <a:avLst/>
          </a:prstGeom>
        </p:spPr>
      </p:pic>
      <p:graphicFrame>
        <p:nvGraphicFramePr>
          <p:cNvPr id="5" name="Tableau 4"/>
          <p:cNvGraphicFramePr>
            <a:graphicFrameLocks noGrp="1"/>
          </p:cNvGraphicFramePr>
          <p:nvPr>
            <p:extLst>
              <p:ext uri="{D42A27DB-BD31-4B8C-83A1-F6EECF244321}">
                <p14:modId xmlns:p14="http://schemas.microsoft.com/office/powerpoint/2010/main" val="3401986514"/>
              </p:ext>
            </p:extLst>
          </p:nvPr>
        </p:nvGraphicFramePr>
        <p:xfrm>
          <a:off x="251520" y="2530498"/>
          <a:ext cx="2736304" cy="1546574"/>
        </p:xfrm>
        <a:graphic>
          <a:graphicData uri="http://schemas.openxmlformats.org/drawingml/2006/table">
            <a:tbl>
              <a:tblPr firstRow="1" bandRow="1">
                <a:tableStyleId>{5940675A-B579-460E-94D1-54222C63F5DA}</a:tableStyleId>
              </a:tblPr>
              <a:tblGrid>
                <a:gridCol w="1306812"/>
                <a:gridCol w="637404"/>
                <a:gridCol w="792088"/>
              </a:tblGrid>
              <a:tr h="467519">
                <a:tc>
                  <a:txBody>
                    <a:bodyPr/>
                    <a:lstStyle/>
                    <a:p>
                      <a:r>
                        <a:rPr lang="fr-FR" dirty="0" smtClean="0"/>
                        <a:t>2</a:t>
                      </a:r>
                      <a:r>
                        <a:rPr lang="fr-FR" baseline="30000" dirty="0" smtClean="0"/>
                        <a:t>ème</a:t>
                      </a:r>
                      <a:r>
                        <a:rPr lang="fr-FR" dirty="0" smtClean="0"/>
                        <a:t>\1</a:t>
                      </a:r>
                      <a:r>
                        <a:rPr lang="fr-FR" baseline="30000" dirty="0" smtClean="0"/>
                        <a:t>er</a:t>
                      </a:r>
                      <a:r>
                        <a:rPr lang="fr-FR" dirty="0" smtClean="0"/>
                        <a:t> </a:t>
                      </a:r>
                      <a:endParaRPr lang="fr-FR" dirty="0"/>
                    </a:p>
                  </a:txBody>
                  <a:tcPr/>
                </a:tc>
                <a:tc>
                  <a:txBody>
                    <a:bodyPr/>
                    <a:lstStyle/>
                    <a:p>
                      <a:pPr algn="ctr"/>
                      <a:r>
                        <a:rPr lang="fr-FR" dirty="0" smtClean="0"/>
                        <a:t>C</a:t>
                      </a:r>
                      <a:endParaRPr lang="fr-FR" dirty="0"/>
                    </a:p>
                  </a:txBody>
                  <a:tcPr anchor="ctr"/>
                </a:tc>
                <a:tc>
                  <a:txBody>
                    <a:bodyPr/>
                    <a:lstStyle/>
                    <a:p>
                      <a:pPr algn="ctr"/>
                      <a:r>
                        <a:rPr lang="fr-FR" dirty="0" smtClean="0"/>
                        <a:t>P</a:t>
                      </a:r>
                      <a:endParaRPr lang="fr-FR" dirty="0"/>
                    </a:p>
                  </a:txBody>
                  <a:tcPr anchor="ctr"/>
                </a:tc>
              </a:tr>
              <a:tr h="467519">
                <a:tc>
                  <a:txBody>
                    <a:bodyPr/>
                    <a:lstStyle/>
                    <a:p>
                      <a:r>
                        <a:rPr lang="fr-FR" dirty="0" smtClean="0"/>
                        <a:t>C</a:t>
                      </a:r>
                      <a:endParaRPr lang="fr-FR" dirty="0"/>
                    </a:p>
                  </a:txBody>
                  <a:tcPr/>
                </a:tc>
                <a:tc>
                  <a:txBody>
                    <a:bodyPr/>
                    <a:lstStyle/>
                    <a:p>
                      <a:pPr algn="ctr"/>
                      <a:endParaRPr lang="fr-FR" dirty="0"/>
                    </a:p>
                  </a:txBody>
                  <a:tcPr anchor="ctr"/>
                </a:tc>
                <a:tc>
                  <a:txBody>
                    <a:bodyPr/>
                    <a:lstStyle/>
                    <a:p>
                      <a:pPr algn="ctr"/>
                      <a:endParaRPr lang="fr-FR" dirty="0"/>
                    </a:p>
                  </a:txBody>
                  <a:tcPr anchor="ctr"/>
                </a:tc>
              </a:tr>
              <a:tr h="611536">
                <a:tc>
                  <a:txBody>
                    <a:bodyPr/>
                    <a:lstStyle/>
                    <a:p>
                      <a:r>
                        <a:rPr lang="fr-FR" dirty="0" smtClean="0"/>
                        <a:t>P</a:t>
                      </a:r>
                      <a:endParaRPr lang="fr-FR" dirty="0"/>
                    </a:p>
                  </a:txBody>
                  <a:tcPr/>
                </a:tc>
                <a:tc>
                  <a:txBody>
                    <a:bodyPr/>
                    <a:lstStyle/>
                    <a:p>
                      <a:pPr algn="ctr"/>
                      <a:endParaRPr lang="fr-FR" dirty="0"/>
                    </a:p>
                  </a:txBody>
                  <a:tcPr anchor="ctr"/>
                </a:tc>
                <a:tc>
                  <a:txBody>
                    <a:bodyPr/>
                    <a:lstStyle/>
                    <a:p>
                      <a:pPr algn="ctr"/>
                      <a:r>
                        <a:rPr lang="fr-FR" dirty="0" smtClean="0"/>
                        <a:t>Perdu</a:t>
                      </a:r>
                      <a:endParaRPr lang="fr-FR" dirty="0"/>
                    </a:p>
                  </a:txBody>
                  <a:tcPr anchor="ctr"/>
                </a:tc>
              </a:tr>
            </a:tbl>
          </a:graphicData>
        </a:graphic>
      </p:graphicFrame>
      <p:pic>
        <p:nvPicPr>
          <p:cNvPr id="6" name="Imag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47664" y="2996952"/>
            <a:ext cx="623528" cy="467646"/>
          </a:xfrm>
          <a:prstGeom prst="rect">
            <a:avLst/>
          </a:prstGeom>
        </p:spPr>
      </p:pic>
      <p:pic>
        <p:nvPicPr>
          <p:cNvPr id="7" name="Imag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47664" y="3573016"/>
            <a:ext cx="623528" cy="467646"/>
          </a:xfrm>
          <a:prstGeom prst="rect">
            <a:avLst/>
          </a:prstGeom>
        </p:spPr>
      </p:pic>
      <p:pic>
        <p:nvPicPr>
          <p:cNvPr id="8" name="Imag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03239" y="2997104"/>
            <a:ext cx="623528" cy="467646"/>
          </a:xfrm>
          <a:prstGeom prst="rect">
            <a:avLst/>
          </a:prstGeom>
        </p:spPr>
      </p:pic>
      <p:sp>
        <p:nvSpPr>
          <p:cNvPr id="10" name="ZoneTexte 9"/>
          <p:cNvSpPr txBox="1"/>
          <p:nvPr/>
        </p:nvSpPr>
        <p:spPr>
          <a:xfrm>
            <a:off x="3131840" y="2564904"/>
            <a:ext cx="5760640" cy="1200329"/>
          </a:xfrm>
          <a:prstGeom prst="rect">
            <a:avLst/>
          </a:prstGeom>
          <a:noFill/>
        </p:spPr>
        <p:txBody>
          <a:bodyPr wrap="square" rtlCol="0">
            <a:spAutoFit/>
          </a:bodyPr>
          <a:lstStyle/>
          <a:p>
            <a:r>
              <a:rPr lang="fr-FR" dirty="0" smtClean="0"/>
              <a:t>La probabilité de gain est ¾ si on compte 4 situations possibles. On peut aussi dire : soit on gagne au premier coup et le jeu s’arrête, soit on joue une seconde fois, il y a donc 2 situations sur 3 qui me font gagner… et non 3 sur 4. </a:t>
            </a:r>
            <a:endParaRPr lang="fr-FR" dirty="0"/>
          </a:p>
        </p:txBody>
      </p:sp>
      <p:sp>
        <p:nvSpPr>
          <p:cNvPr id="11" name="ZoneTexte 10"/>
          <p:cNvSpPr txBox="1"/>
          <p:nvPr/>
        </p:nvSpPr>
        <p:spPr>
          <a:xfrm>
            <a:off x="3275856" y="3806839"/>
            <a:ext cx="5472608" cy="2031325"/>
          </a:xfrm>
          <a:prstGeom prst="rect">
            <a:avLst/>
          </a:prstGeom>
          <a:solidFill>
            <a:srgbClr val="FFFF00"/>
          </a:solidFill>
        </p:spPr>
        <p:txBody>
          <a:bodyPr wrap="square" rtlCol="0">
            <a:spAutoFit/>
          </a:bodyPr>
          <a:lstStyle/>
          <a:p>
            <a:r>
              <a:rPr lang="fr-FR" b="1" dirty="0" smtClean="0"/>
              <a:t>Article « Probabilité » : … </a:t>
            </a:r>
            <a:r>
              <a:rPr lang="fr-FR" dirty="0" smtClean="0"/>
              <a:t>Par-là </a:t>
            </a:r>
            <a:r>
              <a:rPr lang="fr-FR" dirty="0"/>
              <a:t>il est démontré que l’expérience du passé est un principe de </a:t>
            </a:r>
            <a:r>
              <a:rPr lang="fr-FR" i="1" dirty="0"/>
              <a:t>probabilité</a:t>
            </a:r>
            <a:r>
              <a:rPr lang="fr-FR" dirty="0"/>
              <a:t> pour l’avenir ; que nous avons lieu d’attendre avec raison des </a:t>
            </a:r>
            <a:r>
              <a:rPr lang="fr-FR" dirty="0" smtClean="0"/>
              <a:t>événements </a:t>
            </a:r>
            <a:r>
              <a:rPr lang="fr-FR" dirty="0"/>
              <a:t>conformes à ceux que nous avons vu arriver ; &amp; que plus nous les avons vu arriver fréquemment, &amp; plus nous avons lieu de les attendre de nouveau. </a:t>
            </a:r>
          </a:p>
        </p:txBody>
      </p:sp>
      <p:sp>
        <p:nvSpPr>
          <p:cNvPr id="12" name="ZoneTexte 11"/>
          <p:cNvSpPr txBox="1"/>
          <p:nvPr/>
        </p:nvSpPr>
        <p:spPr>
          <a:xfrm>
            <a:off x="3275856" y="5949280"/>
            <a:ext cx="5472608" cy="646331"/>
          </a:xfrm>
          <a:prstGeom prst="rect">
            <a:avLst/>
          </a:prstGeom>
          <a:noFill/>
        </p:spPr>
        <p:txBody>
          <a:bodyPr wrap="square" rtlCol="0">
            <a:spAutoFit/>
          </a:bodyPr>
          <a:lstStyle/>
          <a:p>
            <a:r>
              <a:rPr lang="fr-FR" i="1" dirty="0" smtClean="0"/>
              <a:t>Il y a un doute sur le fait que cet article « </a:t>
            </a:r>
            <a:r>
              <a:rPr lang="fr-FR" i="1" dirty="0" err="1" smtClean="0"/>
              <a:t>fréquentiste</a:t>
            </a:r>
            <a:r>
              <a:rPr lang="fr-FR" i="1" dirty="0" smtClean="0"/>
              <a:t> » ait été rédigé par  d’Alembert</a:t>
            </a:r>
            <a:endParaRPr lang="fr-FR" i="1" dirty="0"/>
          </a:p>
        </p:txBody>
      </p:sp>
      <p:sp>
        <p:nvSpPr>
          <p:cNvPr id="13" name="ZoneTexte 12"/>
          <p:cNvSpPr txBox="1"/>
          <p:nvPr/>
        </p:nvSpPr>
        <p:spPr>
          <a:xfrm>
            <a:off x="323528" y="4437112"/>
            <a:ext cx="2808312" cy="1754326"/>
          </a:xfrm>
          <a:prstGeom prst="rect">
            <a:avLst/>
          </a:prstGeom>
          <a:noFill/>
        </p:spPr>
        <p:txBody>
          <a:bodyPr wrap="square" rtlCol="0">
            <a:spAutoFit/>
          </a:bodyPr>
          <a:lstStyle/>
          <a:p>
            <a:r>
              <a:rPr lang="fr-FR" b="1" i="1" dirty="0" smtClean="0">
                <a:solidFill>
                  <a:srgbClr val="0070C0"/>
                </a:solidFill>
                <a:latin typeface="Comic Sans MS" panose="030F0702030302020204" pitchFamily="66" charset="0"/>
              </a:rPr>
              <a:t>La formule « nombre de cas favorables sur nombre de cas possibles » ne dispense pas d’un </a:t>
            </a:r>
            <a:r>
              <a:rPr lang="fr-FR" b="1" i="1" dirty="0" smtClean="0">
                <a:solidFill>
                  <a:srgbClr val="0070C0"/>
                </a:solidFill>
                <a:latin typeface="Comic Sans MS" panose="030F0702030302020204" pitchFamily="66" charset="0"/>
                <a:hlinkClick r:id="rId4" action="ppaction://hlinkfile"/>
              </a:rPr>
              <a:t>juste compte </a:t>
            </a:r>
            <a:r>
              <a:rPr lang="fr-FR" b="1" i="1" dirty="0" smtClean="0">
                <a:solidFill>
                  <a:srgbClr val="0070C0"/>
                </a:solidFill>
                <a:latin typeface="Comic Sans MS" panose="030F0702030302020204" pitchFamily="66" charset="0"/>
              </a:rPr>
              <a:t>des combinaisons</a:t>
            </a:r>
            <a:endParaRPr lang="fr-FR" b="1" i="1" dirty="0">
              <a:solidFill>
                <a:srgbClr val="0070C0"/>
              </a:solidFill>
              <a:latin typeface="Comic Sans MS" panose="030F0702030302020204" pitchFamily="66" charset="0"/>
            </a:endParaRPr>
          </a:p>
        </p:txBody>
      </p:sp>
    </p:spTree>
    <p:extLst>
      <p:ext uri="{BB962C8B-B14F-4D97-AF65-F5344CB8AC3E}">
        <p14:creationId xmlns:p14="http://schemas.microsoft.com/office/powerpoint/2010/main" val="26586762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74638"/>
            <a:ext cx="9144000" cy="1143000"/>
          </a:xfrm>
        </p:spPr>
        <p:txBody>
          <a:bodyPr>
            <a:noAutofit/>
          </a:bodyPr>
          <a:lstStyle/>
          <a:p>
            <a:r>
              <a:rPr lang="fr-FR" sz="4800" dirty="0" smtClean="0">
                <a:solidFill>
                  <a:srgbClr val="FF0000"/>
                </a:solidFill>
              </a:rPr>
              <a:t>D’Alembert physicien et astronome</a:t>
            </a:r>
            <a:endParaRPr lang="fr-FR" sz="4800" dirty="0">
              <a:solidFill>
                <a:srgbClr val="FF0000"/>
              </a:solidFill>
            </a:endParaRPr>
          </a:p>
        </p:txBody>
      </p:sp>
      <p:sp>
        <p:nvSpPr>
          <p:cNvPr id="3" name="Espace réservé du contenu 2"/>
          <p:cNvSpPr>
            <a:spLocks noGrp="1"/>
          </p:cNvSpPr>
          <p:nvPr>
            <p:ph idx="1"/>
          </p:nvPr>
        </p:nvSpPr>
        <p:spPr/>
        <p:txBody>
          <a:bodyPr/>
          <a:lstStyle/>
          <a:p>
            <a:r>
              <a:rPr lang="fr-FR" dirty="0" smtClean="0"/>
              <a:t>Le Traité de dynamique de 1743</a:t>
            </a:r>
          </a:p>
          <a:p>
            <a:r>
              <a:rPr lang="fr-FR" dirty="0" smtClean="0"/>
              <a:t>La science des écoulements 1744</a:t>
            </a:r>
          </a:p>
          <a:p>
            <a:r>
              <a:rPr lang="fr-FR" dirty="0" smtClean="0"/>
              <a:t>La précession des équinoxes 1749</a:t>
            </a:r>
            <a:endParaRPr lang="fr-FR" dirty="0"/>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90645" y="1196752"/>
            <a:ext cx="2174805" cy="3024336"/>
          </a:xfrm>
          <a:prstGeom prst="rect">
            <a:avLst/>
          </a:prstGeom>
        </p:spPr>
      </p:pic>
      <p:pic>
        <p:nvPicPr>
          <p:cNvPr id="5" name="Image 4"/>
          <p:cNvPicPr>
            <a:picLocks noChangeAspect="1"/>
          </p:cNvPicPr>
          <p:nvPr/>
        </p:nvPicPr>
        <p:blipFill rotWithShape="1">
          <a:blip r:embed="rId3" cstate="print">
            <a:extLst>
              <a:ext uri="{28A0092B-C50C-407E-A947-70E740481C1C}">
                <a14:useLocalDpi xmlns:a14="http://schemas.microsoft.com/office/drawing/2010/main" val="0"/>
              </a:ext>
            </a:extLst>
          </a:blip>
          <a:srcRect l="13328" r="15596" b="32979"/>
          <a:stretch/>
        </p:blipFill>
        <p:spPr>
          <a:xfrm>
            <a:off x="4211960" y="3501008"/>
            <a:ext cx="2189510" cy="2852936"/>
          </a:xfrm>
          <a:prstGeom prst="rect">
            <a:avLst/>
          </a:prstGeom>
        </p:spPr>
      </p:pic>
      <p:pic>
        <p:nvPicPr>
          <p:cNvPr id="6" name="Imag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504" y="3501008"/>
            <a:ext cx="3395594" cy="3248452"/>
          </a:xfrm>
          <a:prstGeom prst="rect">
            <a:avLst/>
          </a:prstGeom>
        </p:spPr>
      </p:pic>
    </p:spTree>
    <p:extLst>
      <p:ext uri="{BB962C8B-B14F-4D97-AF65-F5344CB8AC3E}">
        <p14:creationId xmlns:p14="http://schemas.microsoft.com/office/powerpoint/2010/main" val="40904042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74638"/>
            <a:ext cx="9144000" cy="1143000"/>
          </a:xfrm>
        </p:spPr>
        <p:txBody>
          <a:bodyPr>
            <a:noAutofit/>
          </a:bodyPr>
          <a:lstStyle/>
          <a:p>
            <a:r>
              <a:rPr lang="fr-FR" sz="6600" dirty="0" smtClean="0">
                <a:solidFill>
                  <a:srgbClr val="FF0000"/>
                </a:solidFill>
              </a:rPr>
              <a:t>Équations différentielles </a:t>
            </a:r>
            <a:endParaRPr lang="fr-FR" sz="6600" dirty="0">
              <a:solidFill>
                <a:srgbClr val="FF0000"/>
              </a:solidFill>
            </a:endParaRPr>
          </a:p>
        </p:txBody>
      </p:sp>
      <mc:AlternateContent xmlns:mc="http://schemas.openxmlformats.org/markup-compatibility/2006" xmlns:a14="http://schemas.microsoft.com/office/drawing/2010/main">
        <mc:Choice Requires="a14">
          <p:sp>
            <p:nvSpPr>
              <p:cNvPr id="3" name="Espace réservé du contenu 2"/>
              <p:cNvSpPr>
                <a:spLocks noGrp="1"/>
              </p:cNvSpPr>
              <p:nvPr>
                <p:ph idx="1"/>
              </p:nvPr>
            </p:nvSpPr>
            <p:spPr>
              <a:xfrm>
                <a:off x="0" y="1600200"/>
                <a:ext cx="9144000" cy="5257800"/>
              </a:xfrm>
            </p:spPr>
            <p:txBody>
              <a:bodyPr/>
              <a:lstStyle/>
              <a:p>
                <a:pPr marL="0" indent="0">
                  <a:buNone/>
                </a:pPr>
                <a:r>
                  <a:rPr lang="fr-FR" dirty="0" smtClean="0"/>
                  <a:t>Forme générale : </a:t>
                </a:r>
                <a14:m>
                  <m:oMath xmlns:m="http://schemas.openxmlformats.org/officeDocument/2006/math">
                    <m:r>
                      <a:rPr lang="fr-FR" b="0" i="1" smtClean="0">
                        <a:latin typeface="Cambria Math"/>
                      </a:rPr>
                      <m:t>𝐹</m:t>
                    </m:r>
                    <m:d>
                      <m:dPr>
                        <m:ctrlPr>
                          <a:rPr lang="fr-FR" b="0" i="1" smtClean="0">
                            <a:latin typeface="Cambria Math"/>
                          </a:rPr>
                        </m:ctrlPr>
                      </m:dPr>
                      <m:e>
                        <m:r>
                          <a:rPr lang="fr-FR" b="0" i="1" smtClean="0">
                            <a:latin typeface="Cambria Math"/>
                          </a:rPr>
                          <m:t>𝑥</m:t>
                        </m:r>
                        <m:r>
                          <a:rPr lang="fr-FR" b="0" i="1" smtClean="0">
                            <a:latin typeface="Cambria Math"/>
                          </a:rPr>
                          <m:t>, </m:t>
                        </m:r>
                        <m:r>
                          <a:rPr lang="fr-FR" b="0" i="1" smtClean="0">
                            <a:latin typeface="Cambria Math"/>
                          </a:rPr>
                          <m:t>𝑓</m:t>
                        </m:r>
                        <m:r>
                          <a:rPr lang="fr-FR" b="0" i="1" smtClean="0">
                            <a:latin typeface="Cambria Math"/>
                          </a:rPr>
                          <m:t>, </m:t>
                        </m:r>
                        <m:sSup>
                          <m:sSupPr>
                            <m:ctrlPr>
                              <a:rPr lang="fr-FR" b="0" i="1" smtClean="0">
                                <a:latin typeface="Cambria Math"/>
                              </a:rPr>
                            </m:ctrlPr>
                          </m:sSupPr>
                          <m:e>
                            <m:r>
                              <a:rPr lang="fr-FR" b="0" i="1" smtClean="0">
                                <a:latin typeface="Cambria Math"/>
                              </a:rPr>
                              <m:t>𝑓</m:t>
                            </m:r>
                          </m:e>
                          <m:sup>
                            <m:r>
                              <a:rPr lang="fr-FR" b="0" i="1" smtClean="0">
                                <a:latin typeface="Cambria Math"/>
                              </a:rPr>
                              <m:t>′</m:t>
                            </m:r>
                          </m:sup>
                        </m:sSup>
                        <m:r>
                          <a:rPr lang="fr-FR" b="0" i="1" smtClean="0">
                            <a:latin typeface="Cambria Math"/>
                          </a:rPr>
                          <m:t>, </m:t>
                        </m:r>
                        <m:r>
                          <m:rPr>
                            <m:sty m:val="p"/>
                          </m:rPr>
                          <a:rPr lang="fr-FR" b="0" i="0" smtClean="0">
                            <a:latin typeface="Cambria Math"/>
                          </a:rPr>
                          <m:t>etc</m:t>
                        </m:r>
                        <m:r>
                          <a:rPr lang="fr-FR" b="0" i="1" smtClean="0">
                            <a:latin typeface="Cambria Math"/>
                          </a:rPr>
                          <m:t>.</m:t>
                        </m:r>
                      </m:e>
                    </m:d>
                    <m:r>
                      <a:rPr lang="fr-FR" b="0" i="1" smtClean="0">
                        <a:latin typeface="Cambria Math"/>
                      </a:rPr>
                      <m:t>=0</m:t>
                    </m:r>
                  </m:oMath>
                </a14:m>
                <a:endParaRPr lang="fr-FR" b="0" dirty="0" smtClean="0"/>
              </a:p>
              <a:p>
                <a:pPr marL="0" indent="0">
                  <a:buNone/>
                </a:pPr>
                <a:r>
                  <a:rPr lang="fr-FR" dirty="0" smtClean="0"/>
                  <a:t>La forme fondamentale : </a:t>
                </a:r>
                <a14:m>
                  <m:oMath xmlns:m="http://schemas.openxmlformats.org/officeDocument/2006/math">
                    <m:r>
                      <a:rPr lang="fr-FR" b="0" i="1" smtClean="0">
                        <a:latin typeface="Cambria Math"/>
                      </a:rPr>
                      <m:t>𝑓</m:t>
                    </m:r>
                    <m:r>
                      <a:rPr lang="fr-FR" b="0" i="1" smtClean="0">
                        <a:latin typeface="Cambria Math"/>
                      </a:rPr>
                      <m:t>′</m:t>
                    </m:r>
                    <m:d>
                      <m:dPr>
                        <m:ctrlPr>
                          <a:rPr lang="fr-FR" b="0" i="1" smtClean="0">
                            <a:latin typeface="Cambria Math"/>
                          </a:rPr>
                        </m:ctrlPr>
                      </m:dPr>
                      <m:e>
                        <m:r>
                          <a:rPr lang="fr-FR" b="0" i="1" smtClean="0">
                            <a:latin typeface="Cambria Math"/>
                          </a:rPr>
                          <m:t>𝑥</m:t>
                        </m:r>
                      </m:e>
                    </m:d>
                    <m:r>
                      <a:rPr lang="fr-FR" b="0" i="1" smtClean="0">
                        <a:latin typeface="Cambria Math"/>
                      </a:rPr>
                      <m:t>=</m:t>
                    </m:r>
                    <m:r>
                      <a:rPr lang="fr-FR" b="0" i="1" smtClean="0">
                        <a:latin typeface="Cambria Math"/>
                      </a:rPr>
                      <m:t>𝑔</m:t>
                    </m:r>
                    <m:d>
                      <m:dPr>
                        <m:ctrlPr>
                          <a:rPr lang="fr-FR" b="0" i="1" smtClean="0">
                            <a:latin typeface="Cambria Math"/>
                          </a:rPr>
                        </m:ctrlPr>
                      </m:dPr>
                      <m:e>
                        <m:r>
                          <a:rPr lang="fr-FR" b="0" i="1" smtClean="0">
                            <a:latin typeface="Cambria Math"/>
                          </a:rPr>
                          <m:t>𝑥</m:t>
                        </m:r>
                      </m:e>
                    </m:d>
                  </m:oMath>
                </a14:m>
                <a:endParaRPr lang="fr-FR" dirty="0" smtClean="0"/>
              </a:p>
              <a:p>
                <a:pPr marL="0" indent="0">
                  <a:buNone/>
                </a:pPr>
                <a:r>
                  <a:rPr lang="fr-FR" dirty="0" smtClean="0"/>
                  <a:t>Les linéaires… et les autres. La contribution de D’Alembert.</a:t>
                </a:r>
              </a:p>
              <a:p>
                <a:pPr marL="0" indent="0">
                  <a:buNone/>
                </a:pPr>
                <a:r>
                  <a:rPr lang="fr-FR" dirty="0" smtClean="0">
                    <a:hlinkClick r:id="rId2" action="ppaction://hlinkfile"/>
                  </a:rPr>
                  <a:t>Les équations aux dérivées partielles </a:t>
                </a:r>
                <a:r>
                  <a:rPr lang="fr-FR" dirty="0" smtClean="0"/>
                  <a:t>: équation de transport (advection), équation de la chaleur, équation des ondes, équation de Navier-Stokes, équation de </a:t>
                </a:r>
                <a:r>
                  <a:rPr lang="fr-FR" dirty="0" err="1" smtClean="0"/>
                  <a:t>Korteweg</a:t>
                </a:r>
                <a:r>
                  <a:rPr lang="fr-FR" dirty="0" smtClean="0"/>
                  <a:t>-de </a:t>
                </a:r>
                <a:r>
                  <a:rPr lang="fr-FR" dirty="0" err="1" smtClean="0"/>
                  <a:t>Vries</a:t>
                </a:r>
                <a:endParaRPr lang="fr-FR" dirty="0" smtClean="0"/>
              </a:p>
              <a:p>
                <a:pPr marL="0" indent="0">
                  <a:buNone/>
                </a:pPr>
                <a:r>
                  <a:rPr lang="fr-FR" dirty="0" smtClean="0"/>
                  <a:t>Aujourd’hui : résolutions (?) numériques</a:t>
                </a:r>
              </a:p>
            </p:txBody>
          </p:sp>
        </mc:Choice>
        <mc:Fallback xmlns="">
          <p:sp>
            <p:nvSpPr>
              <p:cNvPr id="3" name="Espace réservé du contenu 2"/>
              <p:cNvSpPr>
                <a:spLocks noGrp="1" noRot="1" noChangeAspect="1" noMove="1" noResize="1" noEditPoints="1" noAdjustHandles="1" noChangeArrowheads="1" noChangeShapeType="1" noTextEdit="1"/>
              </p:cNvSpPr>
              <p:nvPr>
                <p:ph idx="1"/>
              </p:nvPr>
            </p:nvSpPr>
            <p:spPr>
              <a:xfrm>
                <a:off x="0" y="1600200"/>
                <a:ext cx="9144000" cy="5257800"/>
              </a:xfrm>
              <a:blipFill rotWithShape="1">
                <a:blip r:embed="rId3"/>
                <a:stretch>
                  <a:fillRect l="-1667" t="-1392"/>
                </a:stretch>
              </a:blipFill>
            </p:spPr>
            <p:txBody>
              <a:bodyPr/>
              <a:lstStyle/>
              <a:p>
                <a:r>
                  <a:rPr lang="fr-FR">
                    <a:noFill/>
                  </a:rPr>
                  <a:t> </a:t>
                </a:r>
              </a:p>
            </p:txBody>
          </p:sp>
        </mc:Fallback>
      </mc:AlternateContent>
    </p:spTree>
    <p:extLst>
      <p:ext uri="{BB962C8B-B14F-4D97-AF65-F5344CB8AC3E}">
        <p14:creationId xmlns:p14="http://schemas.microsoft.com/office/powerpoint/2010/main" val="40161593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74638"/>
            <a:ext cx="9144000" cy="1143000"/>
          </a:xfrm>
        </p:spPr>
        <p:txBody>
          <a:bodyPr>
            <a:noAutofit/>
          </a:bodyPr>
          <a:lstStyle/>
          <a:p>
            <a:r>
              <a:rPr lang="fr-FR" sz="7200" dirty="0" smtClean="0">
                <a:solidFill>
                  <a:srgbClr val="FF0000"/>
                </a:solidFill>
              </a:rPr>
              <a:t>L’équation des ondes</a:t>
            </a:r>
            <a:endParaRPr lang="fr-FR" sz="7200" dirty="0">
              <a:solidFill>
                <a:srgbClr val="FF0000"/>
              </a:solidFill>
            </a:endParaRPr>
          </a:p>
        </p:txBody>
      </p:sp>
      <mc:AlternateContent xmlns:mc="http://schemas.openxmlformats.org/markup-compatibility/2006" xmlns:a14="http://schemas.microsoft.com/office/drawing/2010/main">
        <mc:Choice Requires="a14">
          <p:sp>
            <p:nvSpPr>
              <p:cNvPr id="3" name="Espace réservé du contenu 2"/>
              <p:cNvSpPr>
                <a:spLocks noGrp="1"/>
              </p:cNvSpPr>
              <p:nvPr>
                <p:ph idx="1"/>
              </p:nvPr>
            </p:nvSpPr>
            <p:spPr>
              <a:xfrm>
                <a:off x="0" y="1600200"/>
                <a:ext cx="9144000" cy="5257800"/>
              </a:xfrm>
            </p:spPr>
            <p:txBody>
              <a:bodyPr/>
              <a:lstStyle/>
              <a:p>
                <a:pPr marL="0" indent="0">
                  <a:buNone/>
                </a:pPr>
                <a:r>
                  <a:rPr lang="fr-FR" dirty="0" smtClean="0"/>
                  <a:t>On suppose être parvenu à l’équation :</a:t>
                </a:r>
              </a:p>
              <a:p>
                <a:pPr marL="0" indent="0" algn="ctr">
                  <a:buNone/>
                </a:pPr>
                <a14:m>
                  <m:oMath xmlns:m="http://schemas.openxmlformats.org/officeDocument/2006/math">
                    <m:f>
                      <m:fPr>
                        <m:ctrlPr>
                          <a:rPr lang="fr-FR" i="1" smtClean="0">
                            <a:latin typeface="Cambria Math"/>
                          </a:rPr>
                        </m:ctrlPr>
                      </m:fPr>
                      <m:num>
                        <m:sSup>
                          <m:sSupPr>
                            <m:ctrlPr>
                              <a:rPr lang="fr-FR" i="1" smtClean="0">
                                <a:latin typeface="Cambria Math"/>
                              </a:rPr>
                            </m:ctrlPr>
                          </m:sSupPr>
                          <m:e>
                            <m:r>
                              <a:rPr lang="fr-FR" i="1" smtClean="0">
                                <a:latin typeface="Cambria Math"/>
                                <a:ea typeface="Cambria Math"/>
                              </a:rPr>
                              <m:t>𝜕</m:t>
                            </m:r>
                          </m:e>
                          <m:sup>
                            <m:r>
                              <a:rPr lang="fr-FR" b="0" i="1" smtClean="0">
                                <a:latin typeface="Cambria Math"/>
                              </a:rPr>
                              <m:t>2</m:t>
                            </m:r>
                          </m:sup>
                        </m:sSup>
                        <m:r>
                          <a:rPr lang="fr-FR" b="0" i="1" smtClean="0">
                            <a:latin typeface="Cambria Math"/>
                          </a:rPr>
                          <m:t>𝑢</m:t>
                        </m:r>
                      </m:num>
                      <m:den>
                        <m:r>
                          <a:rPr lang="fr-FR" i="1" smtClean="0">
                            <a:latin typeface="Cambria Math"/>
                            <a:ea typeface="Cambria Math"/>
                          </a:rPr>
                          <m:t>𝜕</m:t>
                        </m:r>
                        <m:sSup>
                          <m:sSupPr>
                            <m:ctrlPr>
                              <a:rPr lang="fr-FR" i="1" smtClean="0">
                                <a:latin typeface="Cambria Math"/>
                                <a:ea typeface="Cambria Math"/>
                              </a:rPr>
                            </m:ctrlPr>
                          </m:sSupPr>
                          <m:e>
                            <m:r>
                              <a:rPr lang="fr-FR" b="0" i="1" smtClean="0">
                                <a:latin typeface="Cambria Math"/>
                                <a:ea typeface="Cambria Math"/>
                              </a:rPr>
                              <m:t>𝑡</m:t>
                            </m:r>
                          </m:e>
                          <m:sup>
                            <m:r>
                              <a:rPr lang="fr-FR" b="0" i="1" smtClean="0">
                                <a:latin typeface="Cambria Math"/>
                                <a:ea typeface="Cambria Math"/>
                              </a:rPr>
                              <m:t>2</m:t>
                            </m:r>
                          </m:sup>
                        </m:sSup>
                      </m:den>
                    </m:f>
                    <m:r>
                      <a:rPr lang="fr-FR" b="0" i="1" smtClean="0">
                        <a:latin typeface="Cambria Math"/>
                      </a:rPr>
                      <m:t>−</m:t>
                    </m:r>
                    <m:sSup>
                      <m:sSupPr>
                        <m:ctrlPr>
                          <a:rPr lang="fr-FR" b="0" i="1" smtClean="0">
                            <a:latin typeface="Cambria Math"/>
                          </a:rPr>
                        </m:ctrlPr>
                      </m:sSupPr>
                      <m:e>
                        <m:r>
                          <a:rPr lang="fr-FR" b="0" i="1" smtClean="0">
                            <a:latin typeface="Cambria Math"/>
                          </a:rPr>
                          <m:t>𝑐</m:t>
                        </m:r>
                      </m:e>
                      <m:sup>
                        <m:r>
                          <a:rPr lang="fr-FR" b="0" i="1" smtClean="0">
                            <a:latin typeface="Cambria Math"/>
                          </a:rPr>
                          <m:t>2</m:t>
                        </m:r>
                      </m:sup>
                    </m:sSup>
                  </m:oMath>
                </a14:m>
                <a:r>
                  <a:rPr lang="fr-FR" dirty="0"/>
                  <a:t> </a:t>
                </a:r>
                <a14:m>
                  <m:oMath xmlns:m="http://schemas.openxmlformats.org/officeDocument/2006/math">
                    <m:f>
                      <m:fPr>
                        <m:ctrlPr>
                          <a:rPr lang="fr-FR" i="1">
                            <a:latin typeface="Cambria Math"/>
                          </a:rPr>
                        </m:ctrlPr>
                      </m:fPr>
                      <m:num>
                        <m:sSup>
                          <m:sSupPr>
                            <m:ctrlPr>
                              <a:rPr lang="fr-FR" i="1">
                                <a:latin typeface="Cambria Math"/>
                              </a:rPr>
                            </m:ctrlPr>
                          </m:sSupPr>
                          <m:e>
                            <m:r>
                              <a:rPr lang="fr-FR" i="1">
                                <a:latin typeface="Cambria Math"/>
                                <a:ea typeface="Cambria Math"/>
                              </a:rPr>
                              <m:t>𝜕</m:t>
                            </m:r>
                          </m:e>
                          <m:sup>
                            <m:r>
                              <a:rPr lang="fr-FR" i="1">
                                <a:latin typeface="Cambria Math"/>
                              </a:rPr>
                              <m:t>2</m:t>
                            </m:r>
                          </m:sup>
                        </m:sSup>
                        <m:r>
                          <a:rPr lang="fr-FR" i="1">
                            <a:latin typeface="Cambria Math"/>
                          </a:rPr>
                          <m:t>𝑢</m:t>
                        </m:r>
                      </m:num>
                      <m:den>
                        <m:r>
                          <a:rPr lang="fr-FR" i="1">
                            <a:latin typeface="Cambria Math"/>
                            <a:ea typeface="Cambria Math"/>
                          </a:rPr>
                          <m:t>𝜕</m:t>
                        </m:r>
                        <m:sSup>
                          <m:sSupPr>
                            <m:ctrlPr>
                              <a:rPr lang="fr-FR" i="1">
                                <a:latin typeface="Cambria Math"/>
                                <a:ea typeface="Cambria Math"/>
                              </a:rPr>
                            </m:ctrlPr>
                          </m:sSupPr>
                          <m:e>
                            <m:r>
                              <a:rPr lang="fr-FR" b="0" i="1" smtClean="0">
                                <a:latin typeface="Cambria Math"/>
                                <a:ea typeface="Cambria Math"/>
                              </a:rPr>
                              <m:t>𝑥</m:t>
                            </m:r>
                          </m:e>
                          <m:sup>
                            <m:r>
                              <a:rPr lang="fr-FR" i="1">
                                <a:latin typeface="Cambria Math"/>
                                <a:ea typeface="Cambria Math"/>
                              </a:rPr>
                              <m:t>2</m:t>
                            </m:r>
                          </m:sup>
                        </m:sSup>
                      </m:den>
                    </m:f>
                    <m:r>
                      <a:rPr lang="fr-FR" b="0" i="1" smtClean="0">
                        <a:latin typeface="Cambria Math"/>
                        <a:ea typeface="Cambria Math"/>
                      </a:rPr>
                      <m:t>=0</m:t>
                    </m:r>
                  </m:oMath>
                </a14:m>
                <a:r>
                  <a:rPr lang="fr-FR" dirty="0" smtClean="0"/>
                  <a:t>, avec </a:t>
                </a:r>
                <a14:m>
                  <m:oMath xmlns:m="http://schemas.openxmlformats.org/officeDocument/2006/math">
                    <m:r>
                      <a:rPr lang="fr-FR" sz="2800" b="0" i="1" smtClean="0">
                        <a:latin typeface="Cambria Math"/>
                      </a:rPr>
                      <m:t>𝑢</m:t>
                    </m:r>
                    <m:d>
                      <m:dPr>
                        <m:ctrlPr>
                          <a:rPr lang="fr-FR" sz="2800" b="0" i="1" smtClean="0">
                            <a:latin typeface="Cambria Math"/>
                          </a:rPr>
                        </m:ctrlPr>
                      </m:dPr>
                      <m:e>
                        <m:r>
                          <a:rPr lang="fr-FR" sz="2800" b="0" i="1" smtClean="0">
                            <a:latin typeface="Cambria Math"/>
                          </a:rPr>
                          <m:t>𝑥</m:t>
                        </m:r>
                        <m:r>
                          <a:rPr lang="fr-FR" sz="2800" b="0" i="1" smtClean="0">
                            <a:latin typeface="Cambria Math"/>
                          </a:rPr>
                          <m:t>,0</m:t>
                        </m:r>
                      </m:e>
                    </m:d>
                    <m:r>
                      <a:rPr lang="fr-FR" sz="2800" b="0" i="1" smtClean="0">
                        <a:latin typeface="Cambria Math"/>
                      </a:rPr>
                      <m:t>=</m:t>
                    </m:r>
                    <m:r>
                      <a:rPr lang="fr-FR" sz="2800" b="0" i="1" smtClean="0">
                        <a:latin typeface="Cambria Math"/>
                      </a:rPr>
                      <m:t>𝑔</m:t>
                    </m:r>
                    <m:d>
                      <m:dPr>
                        <m:ctrlPr>
                          <a:rPr lang="fr-FR" sz="2800" b="0" i="1" smtClean="0">
                            <a:latin typeface="Cambria Math"/>
                          </a:rPr>
                        </m:ctrlPr>
                      </m:dPr>
                      <m:e>
                        <m:r>
                          <a:rPr lang="fr-FR" sz="2800" b="0" i="1" smtClean="0">
                            <a:latin typeface="Cambria Math"/>
                          </a:rPr>
                          <m:t>𝑥</m:t>
                        </m:r>
                      </m:e>
                    </m:d>
                  </m:oMath>
                </a14:m>
                <a:r>
                  <a:rPr lang="fr-FR" dirty="0" smtClean="0"/>
                  <a:t>et </a:t>
                </a:r>
                <a14:m>
                  <m:oMath xmlns:m="http://schemas.openxmlformats.org/officeDocument/2006/math">
                    <m:f>
                      <m:fPr>
                        <m:ctrlPr>
                          <a:rPr lang="fr-FR" sz="2800" i="1" smtClean="0">
                            <a:latin typeface="Cambria Math"/>
                          </a:rPr>
                        </m:ctrlPr>
                      </m:fPr>
                      <m:num>
                        <m:r>
                          <a:rPr lang="fr-FR" sz="2800" i="1" smtClean="0">
                            <a:latin typeface="Cambria Math"/>
                            <a:ea typeface="Cambria Math"/>
                          </a:rPr>
                          <m:t>𝜕</m:t>
                        </m:r>
                        <m:r>
                          <a:rPr lang="fr-FR" sz="2800" b="0" i="1" smtClean="0">
                            <a:latin typeface="Cambria Math"/>
                            <a:ea typeface="Cambria Math"/>
                          </a:rPr>
                          <m:t>𝑢</m:t>
                        </m:r>
                      </m:num>
                      <m:den>
                        <m:r>
                          <a:rPr lang="fr-FR" sz="2800" i="1" smtClean="0">
                            <a:latin typeface="Cambria Math"/>
                            <a:ea typeface="Cambria Math"/>
                          </a:rPr>
                          <m:t>𝜕</m:t>
                        </m:r>
                        <m:r>
                          <a:rPr lang="fr-FR" sz="2800" b="0" i="1" smtClean="0">
                            <a:latin typeface="Cambria Math"/>
                            <a:ea typeface="Cambria Math"/>
                          </a:rPr>
                          <m:t>𝑥</m:t>
                        </m:r>
                      </m:den>
                    </m:f>
                    <m:d>
                      <m:dPr>
                        <m:ctrlPr>
                          <a:rPr lang="fr-FR" sz="2800" i="1" smtClean="0">
                            <a:latin typeface="Cambria Math"/>
                          </a:rPr>
                        </m:ctrlPr>
                      </m:dPr>
                      <m:e>
                        <m:r>
                          <a:rPr lang="fr-FR" sz="2800" b="0" i="1" smtClean="0">
                            <a:latin typeface="Cambria Math"/>
                          </a:rPr>
                          <m:t>𝑥</m:t>
                        </m:r>
                        <m:r>
                          <a:rPr lang="fr-FR" sz="2800" b="0" i="1" smtClean="0">
                            <a:latin typeface="Cambria Math"/>
                          </a:rPr>
                          <m:t>,0</m:t>
                        </m:r>
                      </m:e>
                    </m:d>
                    <m:r>
                      <a:rPr lang="fr-FR" sz="2800" b="0" i="1" smtClean="0">
                        <a:latin typeface="Cambria Math"/>
                      </a:rPr>
                      <m:t>=</m:t>
                    </m:r>
                    <m:r>
                      <a:rPr lang="fr-FR" sz="2800" b="0" i="1" smtClean="0">
                        <a:latin typeface="Cambria Math"/>
                      </a:rPr>
                      <m:t>h</m:t>
                    </m:r>
                    <m:d>
                      <m:dPr>
                        <m:ctrlPr>
                          <a:rPr lang="fr-FR" sz="2800" b="0" i="1" smtClean="0">
                            <a:latin typeface="Cambria Math"/>
                          </a:rPr>
                        </m:ctrlPr>
                      </m:dPr>
                      <m:e>
                        <m:r>
                          <a:rPr lang="fr-FR" sz="2800" b="0" i="1" smtClean="0">
                            <a:latin typeface="Cambria Math"/>
                          </a:rPr>
                          <m:t>𝑥</m:t>
                        </m:r>
                      </m:e>
                    </m:d>
                  </m:oMath>
                </a14:m>
                <a:endParaRPr lang="fr-FR" sz="2800" dirty="0" smtClean="0"/>
              </a:p>
              <a:p>
                <a:pPr marL="0" indent="0" algn="just">
                  <a:buNone/>
                </a:pPr>
                <a:r>
                  <a:rPr lang="fr-FR" dirty="0" smtClean="0"/>
                  <a:t>Miracle! C’est comme si on avait :</a:t>
                </a:r>
              </a:p>
              <a:p>
                <a:pPr marL="0" indent="0" algn="just">
                  <a:buNone/>
                </a:pPr>
                <a14:m>
                  <m:oMathPara xmlns:m="http://schemas.openxmlformats.org/officeDocument/2006/math">
                    <m:oMathParaPr>
                      <m:jc m:val="centerGroup"/>
                    </m:oMathParaPr>
                    <m:oMath xmlns:m="http://schemas.openxmlformats.org/officeDocument/2006/math">
                      <m:d>
                        <m:dPr>
                          <m:ctrlPr>
                            <a:rPr lang="fr-FR" i="1" smtClean="0">
                              <a:latin typeface="Cambria Math"/>
                            </a:rPr>
                          </m:ctrlPr>
                        </m:dPr>
                        <m:e>
                          <m:f>
                            <m:fPr>
                              <m:ctrlPr>
                                <a:rPr lang="fr-FR" i="1">
                                  <a:latin typeface="Cambria Math"/>
                                </a:rPr>
                              </m:ctrlPr>
                            </m:fPr>
                            <m:num>
                              <m:r>
                                <a:rPr lang="fr-FR" i="1" smtClean="0">
                                  <a:latin typeface="Cambria Math"/>
                                  <a:ea typeface="Cambria Math"/>
                                </a:rPr>
                                <m:t>𝜕</m:t>
                              </m:r>
                            </m:num>
                            <m:den>
                              <m:r>
                                <a:rPr lang="fr-FR" i="1" smtClean="0">
                                  <a:latin typeface="Cambria Math"/>
                                  <a:ea typeface="Cambria Math"/>
                                </a:rPr>
                                <m:t>𝜕</m:t>
                              </m:r>
                              <m:r>
                                <a:rPr lang="fr-FR" b="0" i="1" smtClean="0">
                                  <a:latin typeface="Cambria Math"/>
                                  <a:ea typeface="Cambria Math"/>
                                </a:rPr>
                                <m:t>𝑡</m:t>
                              </m:r>
                            </m:den>
                          </m:f>
                          <m:r>
                            <a:rPr lang="fr-FR" b="0" i="1" smtClean="0">
                              <a:latin typeface="Cambria Math"/>
                            </a:rPr>
                            <m:t>−</m:t>
                          </m:r>
                          <m:r>
                            <a:rPr lang="fr-FR" b="0" i="1" smtClean="0">
                              <a:latin typeface="Cambria Math"/>
                            </a:rPr>
                            <m:t>𝑐</m:t>
                          </m:r>
                          <m:f>
                            <m:fPr>
                              <m:ctrlPr>
                                <a:rPr lang="fr-FR" b="0" i="1" smtClean="0">
                                  <a:latin typeface="Cambria Math"/>
                                </a:rPr>
                              </m:ctrlPr>
                            </m:fPr>
                            <m:num>
                              <m:r>
                                <a:rPr lang="fr-FR" b="0" i="1" smtClean="0">
                                  <a:latin typeface="Cambria Math"/>
                                  <a:ea typeface="Cambria Math"/>
                                </a:rPr>
                                <m:t>𝜕</m:t>
                              </m:r>
                            </m:num>
                            <m:den>
                              <m:r>
                                <a:rPr lang="fr-FR" b="0" i="1" smtClean="0">
                                  <a:latin typeface="Cambria Math"/>
                                  <a:ea typeface="Cambria Math"/>
                                </a:rPr>
                                <m:t>𝜕</m:t>
                              </m:r>
                              <m:r>
                                <a:rPr lang="fr-FR" b="0" i="1" smtClean="0">
                                  <a:latin typeface="Cambria Math"/>
                                  <a:ea typeface="Cambria Math"/>
                                </a:rPr>
                                <m:t>𝑥</m:t>
                              </m:r>
                            </m:den>
                          </m:f>
                        </m:e>
                      </m:d>
                      <m:d>
                        <m:dPr>
                          <m:ctrlPr>
                            <a:rPr lang="fr-FR" i="1" smtClean="0">
                              <a:latin typeface="Cambria Math"/>
                            </a:rPr>
                          </m:ctrlPr>
                        </m:dPr>
                        <m:e>
                          <m:f>
                            <m:fPr>
                              <m:ctrlPr>
                                <a:rPr lang="fr-FR" i="1">
                                  <a:latin typeface="Cambria Math"/>
                                </a:rPr>
                              </m:ctrlPr>
                            </m:fPr>
                            <m:num>
                              <m:r>
                                <a:rPr lang="fr-FR" i="1">
                                  <a:latin typeface="Cambria Math"/>
                                  <a:ea typeface="Cambria Math"/>
                                </a:rPr>
                                <m:t>𝜕</m:t>
                              </m:r>
                            </m:num>
                            <m:den>
                              <m:r>
                                <a:rPr lang="fr-FR" i="1">
                                  <a:latin typeface="Cambria Math"/>
                                  <a:ea typeface="Cambria Math"/>
                                </a:rPr>
                                <m:t>𝜕</m:t>
                              </m:r>
                              <m:r>
                                <a:rPr lang="fr-FR" i="1">
                                  <a:latin typeface="Cambria Math"/>
                                  <a:ea typeface="Cambria Math"/>
                                </a:rPr>
                                <m:t>𝑡</m:t>
                              </m:r>
                            </m:den>
                          </m:f>
                          <m:r>
                            <a:rPr lang="fr-FR" b="0" i="1" smtClean="0">
                              <a:latin typeface="Cambria Math"/>
                            </a:rPr>
                            <m:t>+</m:t>
                          </m:r>
                          <m:r>
                            <a:rPr lang="fr-FR" i="1">
                              <a:latin typeface="Cambria Math"/>
                            </a:rPr>
                            <m:t>𝑐</m:t>
                          </m:r>
                          <m:f>
                            <m:fPr>
                              <m:ctrlPr>
                                <a:rPr lang="fr-FR" i="1">
                                  <a:latin typeface="Cambria Math"/>
                                </a:rPr>
                              </m:ctrlPr>
                            </m:fPr>
                            <m:num>
                              <m:r>
                                <a:rPr lang="fr-FR" i="1">
                                  <a:latin typeface="Cambria Math"/>
                                  <a:ea typeface="Cambria Math"/>
                                </a:rPr>
                                <m:t>𝜕</m:t>
                              </m:r>
                            </m:num>
                            <m:den>
                              <m:r>
                                <a:rPr lang="fr-FR" i="1">
                                  <a:latin typeface="Cambria Math"/>
                                  <a:ea typeface="Cambria Math"/>
                                </a:rPr>
                                <m:t>𝜕</m:t>
                              </m:r>
                              <m:r>
                                <a:rPr lang="fr-FR" i="1">
                                  <a:latin typeface="Cambria Math"/>
                                  <a:ea typeface="Cambria Math"/>
                                </a:rPr>
                                <m:t>𝑥</m:t>
                              </m:r>
                            </m:den>
                          </m:f>
                        </m:e>
                      </m:d>
                      <m:d>
                        <m:dPr>
                          <m:ctrlPr>
                            <a:rPr lang="fr-FR" i="1" smtClean="0">
                              <a:latin typeface="Cambria Math"/>
                            </a:rPr>
                          </m:ctrlPr>
                        </m:dPr>
                        <m:e>
                          <m:r>
                            <a:rPr lang="fr-FR" b="0" i="1" smtClean="0">
                              <a:latin typeface="Cambria Math"/>
                            </a:rPr>
                            <m:t>𝑢</m:t>
                          </m:r>
                        </m:e>
                      </m:d>
                      <m:r>
                        <a:rPr lang="fr-FR" b="0" i="1" smtClean="0">
                          <a:latin typeface="Cambria Math"/>
                        </a:rPr>
                        <m:t>=0</m:t>
                      </m:r>
                    </m:oMath>
                  </m:oMathPara>
                </a14:m>
                <a:endParaRPr lang="fr-FR" dirty="0" smtClean="0"/>
              </a:p>
              <a:p>
                <a:pPr marL="0" indent="0" algn="just">
                  <a:buNone/>
                </a:pPr>
                <a:r>
                  <a:rPr lang="fr-FR" b="1" dirty="0" smtClean="0"/>
                  <a:t>Sous réserves</a:t>
                </a:r>
                <a:r>
                  <a:rPr lang="fr-FR" dirty="0" smtClean="0"/>
                  <a:t>, c’est comme si on avait deux fois de suite à résoudre une équation de transport…</a:t>
                </a:r>
                <a:endParaRPr lang="fr-FR" dirty="0"/>
              </a:p>
            </p:txBody>
          </p:sp>
        </mc:Choice>
        <mc:Fallback xmlns="">
          <p:sp>
            <p:nvSpPr>
              <p:cNvPr id="3" name="Espace réservé du contenu 2"/>
              <p:cNvSpPr>
                <a:spLocks noGrp="1" noRot="1" noChangeAspect="1" noMove="1" noResize="1" noEditPoints="1" noAdjustHandles="1" noChangeArrowheads="1" noChangeShapeType="1" noTextEdit="1"/>
              </p:cNvSpPr>
              <p:nvPr>
                <p:ph idx="1"/>
              </p:nvPr>
            </p:nvSpPr>
            <p:spPr>
              <a:xfrm>
                <a:off x="0" y="1600200"/>
                <a:ext cx="9144000" cy="5257800"/>
              </a:xfrm>
              <a:blipFill rotWithShape="1">
                <a:blip r:embed="rId2"/>
                <a:stretch>
                  <a:fillRect l="-1667" t="-1508" r="-1667"/>
                </a:stretch>
              </a:blipFill>
            </p:spPr>
            <p:txBody>
              <a:bodyPr/>
              <a:lstStyle/>
              <a:p>
                <a:r>
                  <a:rPr lang="fr-FR">
                    <a:noFill/>
                  </a:rPr>
                  <a:t> </a:t>
                </a:r>
              </a:p>
            </p:txBody>
          </p:sp>
        </mc:Fallback>
      </mc:AlternateContent>
    </p:spTree>
    <p:extLst>
      <p:ext uri="{BB962C8B-B14F-4D97-AF65-F5344CB8AC3E}">
        <p14:creationId xmlns:p14="http://schemas.microsoft.com/office/powerpoint/2010/main" val="30811900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74638"/>
            <a:ext cx="9144000" cy="1143000"/>
          </a:xfrm>
        </p:spPr>
        <p:txBody>
          <a:bodyPr>
            <a:noAutofit/>
          </a:bodyPr>
          <a:lstStyle/>
          <a:p>
            <a:r>
              <a:rPr lang="fr-FR" sz="6600" dirty="0" smtClean="0">
                <a:solidFill>
                  <a:srgbClr val="FF0000"/>
                </a:solidFill>
              </a:rPr>
              <a:t>La solution de D’Alembert</a:t>
            </a:r>
            <a:endParaRPr lang="fr-FR" sz="6600" dirty="0">
              <a:solidFill>
                <a:srgbClr val="FF0000"/>
              </a:solidFill>
            </a:endParaRPr>
          </a:p>
        </p:txBody>
      </p:sp>
      <mc:AlternateContent xmlns:mc="http://schemas.openxmlformats.org/markup-compatibility/2006" xmlns:a14="http://schemas.microsoft.com/office/drawing/2010/main">
        <mc:Choice Requires="a14">
          <p:sp>
            <p:nvSpPr>
              <p:cNvPr id="3" name="Espace réservé du contenu 2"/>
              <p:cNvSpPr>
                <a:spLocks noGrp="1"/>
              </p:cNvSpPr>
              <p:nvPr>
                <p:ph idx="1"/>
              </p:nvPr>
            </p:nvSpPr>
            <p:spPr>
              <a:xfrm>
                <a:off x="0" y="1600200"/>
                <a:ext cx="9144000" cy="5213176"/>
              </a:xfrm>
            </p:spPr>
            <p:txBody>
              <a:bodyPr/>
              <a:lstStyle/>
              <a:p>
                <a:pPr marL="0" indent="0">
                  <a:buNone/>
                </a:pPr>
                <a14:m>
                  <m:oMathPara xmlns:m="http://schemas.openxmlformats.org/officeDocument/2006/math">
                    <m:oMathParaPr>
                      <m:jc m:val="centerGroup"/>
                    </m:oMathParaPr>
                    <m:oMath xmlns:m="http://schemas.openxmlformats.org/officeDocument/2006/math">
                      <m:r>
                        <a:rPr lang="fr-FR" b="0" i="1" smtClean="0">
                          <a:latin typeface="Cambria Math"/>
                        </a:rPr>
                        <m:t>𝑢</m:t>
                      </m:r>
                      <m:d>
                        <m:dPr>
                          <m:ctrlPr>
                            <a:rPr lang="fr-FR" b="0" i="1" smtClean="0">
                              <a:latin typeface="Cambria Math"/>
                            </a:rPr>
                          </m:ctrlPr>
                        </m:dPr>
                        <m:e>
                          <m:r>
                            <a:rPr lang="fr-FR" b="0" i="1" smtClean="0">
                              <a:latin typeface="Cambria Math"/>
                            </a:rPr>
                            <m:t>𝑥</m:t>
                          </m:r>
                          <m:r>
                            <a:rPr lang="fr-FR" b="0" i="1" smtClean="0">
                              <a:latin typeface="Cambria Math"/>
                            </a:rPr>
                            <m:t>,</m:t>
                          </m:r>
                          <m:r>
                            <a:rPr lang="fr-FR" b="0" i="1" smtClean="0">
                              <a:latin typeface="Cambria Math"/>
                            </a:rPr>
                            <m:t>𝑡</m:t>
                          </m:r>
                        </m:e>
                      </m:d>
                      <m:r>
                        <a:rPr lang="fr-FR" b="0" i="1" smtClean="0">
                          <a:latin typeface="Cambria Math"/>
                        </a:rPr>
                        <m:t>=</m:t>
                      </m:r>
                      <m:sSub>
                        <m:sSubPr>
                          <m:ctrlPr>
                            <a:rPr lang="fr-FR" b="0" i="1" smtClean="0">
                              <a:latin typeface="Cambria Math"/>
                            </a:rPr>
                          </m:ctrlPr>
                        </m:sSubPr>
                        <m:e>
                          <m:r>
                            <a:rPr lang="fr-FR" b="0" i="1" smtClean="0">
                              <a:latin typeface="Cambria Math"/>
                            </a:rPr>
                            <m:t>𝑢</m:t>
                          </m:r>
                        </m:e>
                        <m:sub>
                          <m:r>
                            <a:rPr lang="fr-FR" b="0" i="1" smtClean="0">
                              <a:latin typeface="Cambria Math"/>
                            </a:rPr>
                            <m:t>+</m:t>
                          </m:r>
                        </m:sub>
                      </m:sSub>
                      <m:d>
                        <m:dPr>
                          <m:ctrlPr>
                            <a:rPr lang="fr-FR" b="0" i="1" smtClean="0">
                              <a:latin typeface="Cambria Math"/>
                            </a:rPr>
                          </m:ctrlPr>
                        </m:dPr>
                        <m:e>
                          <m:r>
                            <a:rPr lang="fr-FR" b="0" i="1" smtClean="0">
                              <a:latin typeface="Cambria Math"/>
                            </a:rPr>
                            <m:t>𝑥</m:t>
                          </m:r>
                          <m:r>
                            <a:rPr lang="fr-FR" b="0" i="1" smtClean="0">
                              <a:latin typeface="Cambria Math"/>
                            </a:rPr>
                            <m:t>+</m:t>
                          </m:r>
                          <m:r>
                            <a:rPr lang="fr-FR" b="0" i="1" smtClean="0">
                              <a:latin typeface="Cambria Math"/>
                            </a:rPr>
                            <m:t>𝑐𝑡</m:t>
                          </m:r>
                        </m:e>
                      </m:d>
                      <m:r>
                        <a:rPr lang="fr-FR" b="0" i="1" smtClean="0">
                          <a:latin typeface="Cambria Math"/>
                        </a:rPr>
                        <m:t>+</m:t>
                      </m:r>
                      <m:sSub>
                        <m:sSubPr>
                          <m:ctrlPr>
                            <a:rPr lang="fr-FR" b="0" i="1" smtClean="0">
                              <a:latin typeface="Cambria Math"/>
                            </a:rPr>
                          </m:ctrlPr>
                        </m:sSubPr>
                        <m:e>
                          <m:r>
                            <a:rPr lang="fr-FR" b="0" i="1" smtClean="0">
                              <a:latin typeface="Cambria Math"/>
                            </a:rPr>
                            <m:t>𝑢</m:t>
                          </m:r>
                        </m:e>
                        <m:sub>
                          <m:r>
                            <a:rPr lang="fr-FR" b="0" i="1" smtClean="0">
                              <a:latin typeface="Cambria Math"/>
                            </a:rPr>
                            <m:t>−</m:t>
                          </m:r>
                        </m:sub>
                      </m:sSub>
                      <m:d>
                        <m:dPr>
                          <m:ctrlPr>
                            <a:rPr lang="fr-FR" b="0" i="1" smtClean="0">
                              <a:latin typeface="Cambria Math"/>
                            </a:rPr>
                          </m:ctrlPr>
                        </m:dPr>
                        <m:e>
                          <m:r>
                            <a:rPr lang="fr-FR" b="0" i="1" smtClean="0">
                              <a:latin typeface="Cambria Math"/>
                            </a:rPr>
                            <m:t>𝑥</m:t>
                          </m:r>
                          <m:r>
                            <a:rPr lang="fr-FR" b="0" i="1" smtClean="0">
                              <a:latin typeface="Cambria Math"/>
                            </a:rPr>
                            <m:t>−</m:t>
                          </m:r>
                          <m:r>
                            <a:rPr lang="fr-FR" b="0" i="1" smtClean="0">
                              <a:latin typeface="Cambria Math"/>
                            </a:rPr>
                            <m:t>𝑐𝑡</m:t>
                          </m:r>
                        </m:e>
                      </m:d>
                    </m:oMath>
                  </m:oMathPara>
                </a14:m>
                <a:endParaRPr lang="fr-FR" dirty="0" smtClean="0"/>
              </a:p>
              <a:p>
                <a:pPr marL="0" indent="0">
                  <a:buNone/>
                </a:pPr>
                <a:r>
                  <a:rPr lang="fr-FR" dirty="0" smtClean="0">
                    <a:hlinkClick r:id="rId2" action="ppaction://hlinkfile"/>
                  </a:rPr>
                  <a:t>La solution </a:t>
                </a:r>
                <a:r>
                  <a:rPr lang="fr-FR" dirty="0" smtClean="0"/>
                  <a:t>est la somme de deux ébranlements qui se propagent à la même vitesse en sens contraires.</a:t>
                </a:r>
              </a:p>
              <a:p>
                <a:pPr marL="0" indent="0">
                  <a:buNone/>
                </a:pPr>
                <a:endParaRPr lang="fr-FR" dirty="0"/>
              </a:p>
              <a:p>
                <a:pPr marL="0" indent="0">
                  <a:buNone/>
                </a:pPr>
                <a:endParaRPr lang="fr-FR" dirty="0"/>
              </a:p>
            </p:txBody>
          </p:sp>
        </mc:Choice>
        <mc:Fallback xmlns="">
          <p:sp>
            <p:nvSpPr>
              <p:cNvPr id="3" name="Espace réservé du contenu 2"/>
              <p:cNvSpPr>
                <a:spLocks noGrp="1" noRot="1" noChangeAspect="1" noMove="1" noResize="1" noEditPoints="1" noAdjustHandles="1" noChangeArrowheads="1" noChangeShapeType="1" noTextEdit="1"/>
              </p:cNvSpPr>
              <p:nvPr>
                <p:ph idx="1"/>
              </p:nvPr>
            </p:nvSpPr>
            <p:spPr>
              <a:xfrm>
                <a:off x="0" y="1600200"/>
                <a:ext cx="9144000" cy="5213176"/>
              </a:xfrm>
              <a:blipFill rotWithShape="1">
                <a:blip r:embed="rId3"/>
                <a:stretch>
                  <a:fillRect l="-1667" r="-2400"/>
                </a:stretch>
              </a:blipFill>
            </p:spPr>
            <p:txBody>
              <a:bodyPr/>
              <a:lstStyle/>
              <a:p>
                <a:r>
                  <a:rPr lang="fr-FR">
                    <a:noFill/>
                  </a:rPr>
                  <a:t> </a:t>
                </a:r>
              </a:p>
            </p:txBody>
          </p:sp>
        </mc:Fallback>
      </mc:AlternateContent>
    </p:spTree>
    <p:extLst>
      <p:ext uri="{BB962C8B-B14F-4D97-AF65-F5344CB8AC3E}">
        <p14:creationId xmlns:p14="http://schemas.microsoft.com/office/powerpoint/2010/main" val="23209909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FR" sz="8800" dirty="0" smtClean="0">
                <a:solidFill>
                  <a:srgbClr val="FF0000"/>
                </a:solidFill>
              </a:rPr>
              <a:t>L’encyclopédiste</a:t>
            </a:r>
            <a:endParaRPr lang="fr-FR" sz="8800" dirty="0">
              <a:solidFill>
                <a:srgbClr val="FF0000"/>
              </a:solidFill>
            </a:endParaRPr>
          </a:p>
        </p:txBody>
      </p:sp>
      <p:sp>
        <p:nvSpPr>
          <p:cNvPr id="3" name="Sous-titre 2"/>
          <p:cNvSpPr>
            <a:spLocks noGrp="1"/>
          </p:cNvSpPr>
          <p:nvPr>
            <p:ph type="subTitle" idx="1"/>
          </p:nvPr>
        </p:nvSpPr>
        <p:spPr/>
        <p:txBody>
          <a:bodyPr/>
          <a:lstStyle/>
          <a:p>
            <a:endParaRPr lang="fr-FR"/>
          </a:p>
        </p:txBody>
      </p:sp>
    </p:spTree>
    <p:extLst>
      <p:ext uri="{BB962C8B-B14F-4D97-AF65-F5344CB8AC3E}">
        <p14:creationId xmlns:p14="http://schemas.microsoft.com/office/powerpoint/2010/main" val="18107912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6600" dirty="0" smtClean="0">
                <a:solidFill>
                  <a:srgbClr val="FF0000"/>
                </a:solidFill>
              </a:rPr>
              <a:t>Sa vie, son œuvre (vite)</a:t>
            </a:r>
            <a:endParaRPr lang="fr-FR" sz="6600" dirty="0">
              <a:solidFill>
                <a:srgbClr val="FF0000"/>
              </a:solidFill>
            </a:endParaRPr>
          </a:p>
        </p:txBody>
      </p:sp>
      <p:sp>
        <p:nvSpPr>
          <p:cNvPr id="5" name="ZoneTexte 4"/>
          <p:cNvSpPr txBox="1"/>
          <p:nvPr/>
        </p:nvSpPr>
        <p:spPr>
          <a:xfrm>
            <a:off x="0" y="1657056"/>
            <a:ext cx="9144000" cy="3170099"/>
          </a:xfrm>
          <a:prstGeom prst="rect">
            <a:avLst/>
          </a:prstGeom>
          <a:noFill/>
        </p:spPr>
        <p:txBody>
          <a:bodyPr wrap="square" rtlCol="0">
            <a:spAutoFit/>
          </a:bodyPr>
          <a:lstStyle/>
          <a:p>
            <a:r>
              <a:rPr lang="fr-FR" sz="4000" dirty="0" smtClean="0"/>
              <a:t>Enfant trouvé, d’ascendance </a:t>
            </a:r>
          </a:p>
          <a:p>
            <a:r>
              <a:rPr lang="fr-FR" sz="4000" dirty="0" smtClean="0"/>
              <a:t>connue. Etudes au Collège des </a:t>
            </a:r>
          </a:p>
          <a:p>
            <a:r>
              <a:rPr lang="fr-FR" sz="4000" dirty="0" smtClean="0"/>
              <a:t>Quatre nations. Premières </a:t>
            </a:r>
          </a:p>
          <a:p>
            <a:r>
              <a:rPr lang="fr-FR" sz="4000" dirty="0" smtClean="0"/>
              <a:t>lectures à l’académie des sciences</a:t>
            </a:r>
          </a:p>
          <a:p>
            <a:r>
              <a:rPr lang="fr-FR" sz="4000" dirty="0" smtClean="0"/>
              <a:t>en 1739. Admission en 1741. Intense </a:t>
            </a:r>
            <a:endParaRPr lang="fr-FR" sz="4000" dirty="0"/>
          </a:p>
        </p:txBody>
      </p:sp>
      <p:pic>
        <p:nvPicPr>
          <p:cNvPr id="6" name="Imag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311" y="4998003"/>
            <a:ext cx="2751489" cy="1838496"/>
          </a:xfrm>
          <a:prstGeom prst="rect">
            <a:avLst/>
          </a:prstGeom>
        </p:spPr>
      </p:pic>
      <p:pic>
        <p:nvPicPr>
          <p:cNvPr id="8" name="Espace réservé du contenu 7"/>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7236297" y="1412775"/>
            <a:ext cx="1907704" cy="2795009"/>
          </a:xfrm>
        </p:spPr>
      </p:pic>
      <p:sp>
        <p:nvSpPr>
          <p:cNvPr id="9" name="ZoneTexte 8"/>
          <p:cNvSpPr txBox="1"/>
          <p:nvPr/>
        </p:nvSpPr>
        <p:spPr>
          <a:xfrm>
            <a:off x="2771800" y="4827155"/>
            <a:ext cx="6372200" cy="1938992"/>
          </a:xfrm>
          <a:prstGeom prst="rect">
            <a:avLst/>
          </a:prstGeom>
          <a:noFill/>
        </p:spPr>
        <p:txBody>
          <a:bodyPr wrap="square" rtlCol="0">
            <a:spAutoFit/>
          </a:bodyPr>
          <a:lstStyle/>
          <a:p>
            <a:r>
              <a:rPr lang="fr-FR" sz="4000" dirty="0" smtClean="0"/>
              <a:t>production.  Encyclopédie (1751). Académie française en 1753 (secrétaire en 1772).</a:t>
            </a:r>
            <a:endParaRPr lang="fr-FR" sz="4000" dirty="0"/>
          </a:p>
        </p:txBody>
      </p:sp>
    </p:spTree>
    <p:extLst>
      <p:ext uri="{BB962C8B-B14F-4D97-AF65-F5344CB8AC3E}">
        <p14:creationId xmlns:p14="http://schemas.microsoft.com/office/powerpoint/2010/main" val="15281735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7200" dirty="0" smtClean="0">
                <a:solidFill>
                  <a:srgbClr val="FF0000"/>
                </a:solidFill>
              </a:rPr>
              <a:t>       L’Encyclopédie</a:t>
            </a:r>
            <a:endParaRPr lang="fr-FR" sz="7200" dirty="0">
              <a:solidFill>
                <a:srgbClr val="FF0000"/>
              </a:solidFill>
            </a:endParaRPr>
          </a:p>
        </p:txBody>
      </p:sp>
      <p:sp>
        <p:nvSpPr>
          <p:cNvPr id="3" name="Espace réservé du contenu 2"/>
          <p:cNvSpPr>
            <a:spLocks noGrp="1"/>
          </p:cNvSpPr>
          <p:nvPr>
            <p:ph idx="1"/>
          </p:nvPr>
        </p:nvSpPr>
        <p:spPr>
          <a:xfrm>
            <a:off x="0" y="3284983"/>
            <a:ext cx="7164288" cy="3573015"/>
          </a:xfrm>
        </p:spPr>
        <p:txBody>
          <a:bodyPr>
            <a:normAutofit fontScale="32500" lnSpcReduction="20000"/>
          </a:bodyPr>
          <a:lstStyle/>
          <a:p>
            <a:pPr marL="0" indent="0">
              <a:buNone/>
            </a:pPr>
            <a:r>
              <a:rPr lang="fr-FR" sz="5500" b="1" dirty="0"/>
              <a:t>D’Alembert </a:t>
            </a:r>
            <a:r>
              <a:rPr lang="fr-FR" sz="5500" dirty="0" smtClean="0"/>
              <a:t>est </a:t>
            </a:r>
            <a:r>
              <a:rPr lang="fr-FR" sz="5500" dirty="0"/>
              <a:t>un des deux éditeurs initiaux (avec Diderot). Il rédige le </a:t>
            </a:r>
            <a:r>
              <a:rPr lang="fr-FR" sz="5500" i="1" dirty="0"/>
              <a:t>Discours préliminaire </a:t>
            </a:r>
            <a:r>
              <a:rPr lang="fr-FR" sz="5500" dirty="0"/>
              <a:t>et 1 300 articles, la plupart </a:t>
            </a:r>
            <a:r>
              <a:rPr lang="fr-FR" sz="5500" dirty="0" smtClean="0"/>
              <a:t>de mathématiques.</a:t>
            </a:r>
          </a:p>
          <a:p>
            <a:pPr marL="0" indent="0">
              <a:buNone/>
            </a:pPr>
            <a:r>
              <a:rPr lang="fr-FR" sz="5500" dirty="0" smtClean="0"/>
              <a:t>Au total, l’ouvrage comporte 72 000 articles (dont 18 000 écrits par Louis de Jaucourt.</a:t>
            </a:r>
          </a:p>
          <a:p>
            <a:pPr marL="0" indent="0">
              <a:buNone/>
            </a:pPr>
            <a:r>
              <a:rPr lang="fr-FR" sz="5500" b="1" dirty="0" smtClean="0"/>
              <a:t>Poursuites </a:t>
            </a:r>
            <a:r>
              <a:rPr lang="fr-FR" sz="5500" b="1" dirty="0"/>
              <a:t>et polémiques </a:t>
            </a:r>
            <a:r>
              <a:rPr lang="fr-FR" sz="5500" dirty="0"/>
              <a:t>L’ouvrage est attaqué par les Jésuites (1750), interdit et détruit (1752): </a:t>
            </a:r>
            <a:r>
              <a:rPr lang="fr-FR" sz="5500" dirty="0">
                <a:latin typeface="Arial Narrow" panose="020B0606020202030204" pitchFamily="34" charset="0"/>
              </a:rPr>
              <a:t>« Sa Majesté a reconnu que dans ces deux volumes on a affecté d’insérer plusieurs maximes tendant à détruire l’autorité royale, à établir l’esprit d’indépendance et de révolte, et, sous des termes obscurs et équivoques, à élever les fondements de l’erreur, de la corruption des mœurs, de l’irréligion et de l’incrédulité. » </a:t>
            </a:r>
          </a:p>
          <a:p>
            <a:pPr marL="0" indent="0">
              <a:buNone/>
            </a:pPr>
            <a:r>
              <a:rPr lang="fr-FR" sz="5500" dirty="0"/>
              <a:t>En 1757, l’ouvrage est condamné par le Parlement et brûlé (1757), mis à l’index par le Pape, poursuivi en justice (plagiat). Les dix derniers volumes paraissent en 1765, les volumes de planches entre 1762 et 1772.</a:t>
            </a:r>
            <a:r>
              <a:rPr lang="fr-FR" sz="5500" b="1" dirty="0"/>
              <a:t> </a:t>
            </a:r>
          </a:p>
          <a:p>
            <a:pPr marL="0" indent="0">
              <a:buNone/>
            </a:pPr>
            <a:endParaRPr lang="fr-FR" b="1" dirty="0"/>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200" y="-23327"/>
            <a:ext cx="1980511" cy="3020279"/>
          </a:xfrm>
          <a:prstGeom prst="rect">
            <a:avLst/>
          </a:prstGeom>
        </p:spPr>
      </p:pic>
      <p:pic>
        <p:nvPicPr>
          <p:cNvPr id="5" name="Imag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64288" y="3619190"/>
            <a:ext cx="1979712" cy="3238809"/>
          </a:xfrm>
          <a:prstGeom prst="rect">
            <a:avLst/>
          </a:prstGeom>
        </p:spPr>
      </p:pic>
      <p:sp>
        <p:nvSpPr>
          <p:cNvPr id="6" name="ZoneTexte 5"/>
          <p:cNvSpPr txBox="1"/>
          <p:nvPr/>
        </p:nvSpPr>
        <p:spPr>
          <a:xfrm>
            <a:off x="2080711" y="1486812"/>
            <a:ext cx="7063289" cy="2031325"/>
          </a:xfrm>
          <a:prstGeom prst="rect">
            <a:avLst/>
          </a:prstGeom>
          <a:noFill/>
        </p:spPr>
        <p:txBody>
          <a:bodyPr wrap="square" rtlCol="0">
            <a:spAutoFit/>
          </a:bodyPr>
          <a:lstStyle/>
          <a:p>
            <a:r>
              <a:rPr lang="fr-FR" b="1" dirty="0"/>
              <a:t>Le projet : </a:t>
            </a:r>
            <a:r>
              <a:rPr lang="fr-FR" dirty="0"/>
              <a:t>« L'ouvrage dont nous donnons aujourd'hui le premier volume, a deux objets: comme </a:t>
            </a:r>
            <a:r>
              <a:rPr lang="fr-FR" i="1" dirty="0"/>
              <a:t>encyclopédie</a:t>
            </a:r>
            <a:r>
              <a:rPr lang="fr-FR" dirty="0"/>
              <a:t>, il doit exposer autant qu'il est possible, l'ordre et l'enchaînement des connaissances </a:t>
            </a:r>
            <a:r>
              <a:rPr lang="fr-FR" dirty="0" smtClean="0"/>
              <a:t>humaines : </a:t>
            </a:r>
            <a:r>
              <a:rPr lang="fr-FR" dirty="0"/>
              <a:t>comme </a:t>
            </a:r>
            <a:r>
              <a:rPr lang="fr-FR" i="1" dirty="0"/>
              <a:t>dictionnaire raisonné des sciences, des arts et des métiers</a:t>
            </a:r>
            <a:r>
              <a:rPr lang="fr-FR" dirty="0"/>
              <a:t>, il doit contenir sur chaque science et sur chaque art, </a:t>
            </a:r>
            <a:r>
              <a:rPr lang="fr-FR" dirty="0" smtClean="0"/>
              <a:t>(…) </a:t>
            </a:r>
            <a:r>
              <a:rPr lang="fr-FR" dirty="0"/>
              <a:t>les principes </a:t>
            </a:r>
            <a:r>
              <a:rPr lang="fr-FR" dirty="0" smtClean="0"/>
              <a:t>… </a:t>
            </a:r>
            <a:r>
              <a:rPr lang="fr-FR" dirty="0"/>
              <a:t>qui en sont la base, et les détails </a:t>
            </a:r>
            <a:r>
              <a:rPr lang="fr-FR" dirty="0" smtClean="0"/>
              <a:t>… qui </a:t>
            </a:r>
            <a:r>
              <a:rPr lang="fr-FR" dirty="0"/>
              <a:t>en font le corps et la substance. » </a:t>
            </a:r>
          </a:p>
          <a:p>
            <a:endParaRPr lang="fr-FR" dirty="0"/>
          </a:p>
        </p:txBody>
      </p:sp>
    </p:spTree>
    <p:extLst>
      <p:ext uri="{BB962C8B-B14F-4D97-AF65-F5344CB8AC3E}">
        <p14:creationId xmlns:p14="http://schemas.microsoft.com/office/powerpoint/2010/main" val="6546316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88640"/>
            <a:ext cx="9144000" cy="1143000"/>
          </a:xfrm>
        </p:spPr>
        <p:txBody>
          <a:bodyPr>
            <a:noAutofit/>
          </a:bodyPr>
          <a:lstStyle/>
          <a:p>
            <a:r>
              <a:rPr lang="fr-FR" sz="6000" dirty="0" smtClean="0">
                <a:solidFill>
                  <a:srgbClr val="FF0000"/>
                </a:solidFill>
              </a:rPr>
              <a:t>Articles mathématiques</a:t>
            </a:r>
            <a:endParaRPr lang="fr-FR" sz="6000" dirty="0">
              <a:solidFill>
                <a:srgbClr val="FF0000"/>
              </a:solidFill>
            </a:endParaRPr>
          </a:p>
        </p:txBody>
      </p:sp>
      <mc:AlternateContent xmlns:mc="http://schemas.openxmlformats.org/markup-compatibility/2006" xmlns:a14="http://schemas.microsoft.com/office/drawing/2010/main">
        <mc:Choice Requires="a14">
          <p:sp>
            <p:nvSpPr>
              <p:cNvPr id="3" name="Espace réservé du contenu 2"/>
              <p:cNvSpPr>
                <a:spLocks noGrp="1"/>
              </p:cNvSpPr>
              <p:nvPr>
                <p:ph idx="1"/>
              </p:nvPr>
            </p:nvSpPr>
            <p:spPr>
              <a:xfrm>
                <a:off x="0" y="1600200"/>
                <a:ext cx="9144000" cy="5257800"/>
              </a:xfrm>
            </p:spPr>
            <p:txBody>
              <a:bodyPr>
                <a:normAutofit fontScale="92500" lnSpcReduction="10000"/>
              </a:bodyPr>
              <a:lstStyle/>
              <a:p>
                <a:pPr marL="0" indent="0">
                  <a:buNone/>
                </a:pPr>
                <a:r>
                  <a:rPr lang="fr-FR" b="1" dirty="0" smtClean="0"/>
                  <a:t>Imaginaire :</a:t>
                </a:r>
                <a:r>
                  <a:rPr lang="fr-FR" dirty="0" smtClean="0"/>
                  <a:t> </a:t>
                </a:r>
                <a:r>
                  <a:rPr lang="fr-FR" sz="1800" dirty="0" smtClean="0"/>
                  <a:t>Toute quantité imaginaire peut être réduite à la forme </a:t>
                </a:r>
                <a14:m>
                  <m:oMath xmlns:m="http://schemas.openxmlformats.org/officeDocument/2006/math">
                    <m:r>
                      <a:rPr lang="fr-FR" sz="1800" b="0" i="1" smtClean="0">
                        <a:latin typeface="Cambria Math"/>
                      </a:rPr>
                      <m:t>𝑎</m:t>
                    </m:r>
                    <m:r>
                      <a:rPr lang="fr-FR" sz="1800" b="0" i="1" smtClean="0">
                        <a:latin typeface="Cambria Math"/>
                      </a:rPr>
                      <m:t>+</m:t>
                    </m:r>
                    <m:r>
                      <a:rPr lang="fr-FR" sz="1800" b="0" i="1" smtClean="0">
                        <a:latin typeface="Cambria Math"/>
                      </a:rPr>
                      <m:t>𝑏</m:t>
                    </m:r>
                    <m:rad>
                      <m:radPr>
                        <m:degHide m:val="on"/>
                        <m:ctrlPr>
                          <a:rPr lang="fr-FR" sz="1800" b="0" i="1" smtClean="0">
                            <a:latin typeface="Cambria Math"/>
                          </a:rPr>
                        </m:ctrlPr>
                      </m:radPr>
                      <m:deg/>
                      <m:e>
                        <m:r>
                          <a:rPr lang="fr-FR" sz="1800" b="0" i="1" smtClean="0">
                            <a:latin typeface="Cambria Math"/>
                          </a:rPr>
                          <m:t>−1</m:t>
                        </m:r>
                      </m:e>
                    </m:rad>
                  </m:oMath>
                </a14:m>
                <a:r>
                  <a:rPr lang="fr-FR" sz="1800" dirty="0" smtClean="0"/>
                  <a:t> (mémoire à l’académie de Berlin 1746)</a:t>
                </a:r>
                <a:endParaRPr lang="fr-FR" sz="1800" dirty="0"/>
              </a:p>
              <a:p>
                <a:pPr marL="0" indent="0">
                  <a:spcBef>
                    <a:spcPts val="0"/>
                  </a:spcBef>
                  <a:buNone/>
                </a:pPr>
                <a:r>
                  <a:rPr lang="fr-FR" b="1" dirty="0" smtClean="0"/>
                  <a:t>Racine : </a:t>
                </a:r>
                <a:r>
                  <a:rPr lang="fr-FR" sz="1800" dirty="0" smtClean="0"/>
                  <a:t>Toute équation polynôme (à coefficients réels) de degré </a:t>
                </a:r>
                <a14:m>
                  <m:oMath xmlns:m="http://schemas.openxmlformats.org/officeDocument/2006/math">
                    <m:r>
                      <a:rPr lang="fr-FR" sz="1800" b="0" i="1" smtClean="0">
                        <a:latin typeface="Cambria Math"/>
                      </a:rPr>
                      <m:t>𝑛</m:t>
                    </m:r>
                  </m:oMath>
                </a14:m>
                <a:r>
                  <a:rPr lang="fr-FR" sz="1800" dirty="0" smtClean="0"/>
                  <a:t> possède </a:t>
                </a:r>
                <a14:m>
                  <m:oMath xmlns:m="http://schemas.openxmlformats.org/officeDocument/2006/math">
                    <m:r>
                      <a:rPr lang="fr-FR" sz="1800" b="0" i="1" smtClean="0">
                        <a:latin typeface="Cambria Math"/>
                      </a:rPr>
                      <m:t>𝑛</m:t>
                    </m:r>
                  </m:oMath>
                </a14:m>
                <a:r>
                  <a:rPr lang="fr-FR" sz="1800" dirty="0" smtClean="0"/>
                  <a:t> racines</a:t>
                </a:r>
              </a:p>
              <a:p>
                <a:pPr marL="0" indent="0">
                  <a:spcBef>
                    <a:spcPts val="0"/>
                  </a:spcBef>
                  <a:buNone/>
                </a:pPr>
                <a:r>
                  <a:rPr lang="fr-FR" b="1" dirty="0" smtClean="0"/>
                  <a:t>Fonction : </a:t>
                </a:r>
                <a:r>
                  <a:rPr lang="fr-FR" sz="2000" dirty="0" smtClean="0"/>
                  <a:t>« </a:t>
                </a:r>
                <a:r>
                  <a:rPr lang="fr-FR" sz="1800" dirty="0" smtClean="0"/>
                  <a:t>on </a:t>
                </a:r>
                <a:r>
                  <a:rPr lang="fr-FR" sz="1800" dirty="0"/>
                  <a:t>appelle </a:t>
                </a:r>
                <a:r>
                  <a:rPr lang="fr-FR" sz="1800" i="1" dirty="0"/>
                  <a:t>fonction</a:t>
                </a:r>
                <a:r>
                  <a:rPr lang="fr-FR" sz="1800" dirty="0"/>
                  <a:t> de </a:t>
                </a:r>
                <a:r>
                  <a:rPr lang="fr-FR" sz="1800" i="1" dirty="0"/>
                  <a:t>x</a:t>
                </a:r>
                <a:r>
                  <a:rPr lang="fr-FR" sz="1800" dirty="0"/>
                  <a:t>, ou en général d’une quantité quelconque, une quantité algébrique </a:t>
                </a:r>
                <a:r>
                  <a:rPr lang="fr-FR" sz="1800" dirty="0" smtClean="0"/>
                  <a:t>(…) , dans </a:t>
                </a:r>
                <a:r>
                  <a:rPr lang="fr-FR" sz="1800" dirty="0"/>
                  <a:t>laquelle </a:t>
                </a:r>
                <a:r>
                  <a:rPr lang="fr-FR" sz="1800" i="1" dirty="0"/>
                  <a:t>x</a:t>
                </a:r>
                <a:r>
                  <a:rPr lang="fr-FR" sz="1800" dirty="0"/>
                  <a:t> se trouve d’une </a:t>
                </a:r>
                <a:r>
                  <a:rPr lang="fr-FR" sz="1800" dirty="0" smtClean="0"/>
                  <a:t>manière </a:t>
                </a:r>
                <a:r>
                  <a:rPr lang="fr-FR" sz="1800" dirty="0"/>
                  <a:t>quelconque, mêlée, ou non, avec des </a:t>
                </a:r>
                <a:r>
                  <a:rPr lang="fr-FR" sz="1800" dirty="0" smtClean="0"/>
                  <a:t>constantes</a:t>
                </a:r>
                <a:endParaRPr lang="fr-FR" dirty="0" smtClean="0"/>
              </a:p>
              <a:p>
                <a:pPr marL="0" indent="0">
                  <a:spcBef>
                    <a:spcPts val="0"/>
                  </a:spcBef>
                  <a:buNone/>
                </a:pPr>
                <a:r>
                  <a:rPr lang="fr-FR" b="1" dirty="0" smtClean="0"/>
                  <a:t>Intégral : </a:t>
                </a:r>
                <a:r>
                  <a:rPr lang="fr-FR" sz="1800" dirty="0" smtClean="0"/>
                  <a:t>« Mademoiselle </a:t>
                </a:r>
                <a:r>
                  <a:rPr lang="fr-FR" sz="1800" dirty="0" err="1"/>
                  <a:t>Agnesi</a:t>
                </a:r>
                <a:r>
                  <a:rPr lang="fr-FR" sz="1800" dirty="0"/>
                  <a:t>, savante mathématicienne de Milan, </a:t>
                </a:r>
                <a:r>
                  <a:rPr lang="fr-FR" sz="1800" dirty="0" smtClean="0"/>
                  <a:t>avait </a:t>
                </a:r>
                <a:r>
                  <a:rPr lang="fr-FR" sz="1800" dirty="0"/>
                  <a:t>aussi déjà recueilli les </a:t>
                </a:r>
                <a:r>
                  <a:rPr lang="fr-FR" sz="1800" dirty="0" smtClean="0"/>
                  <a:t>règles </a:t>
                </a:r>
                <a:r>
                  <a:rPr lang="fr-FR" sz="1800" dirty="0"/>
                  <a:t>de calcul </a:t>
                </a:r>
                <a:r>
                  <a:rPr lang="fr-FR" sz="1800" i="1" dirty="0"/>
                  <a:t>intégral</a:t>
                </a:r>
                <a:r>
                  <a:rPr lang="fr-FR" sz="1800" dirty="0"/>
                  <a:t> dans un ouvrage italien, intitulé </a:t>
                </a:r>
                <a:r>
                  <a:rPr lang="it-IT" sz="1800" i="1" dirty="0"/>
                  <a:t>institutioni </a:t>
                </a:r>
                <a:r>
                  <a:rPr lang="it-IT" sz="1800" i="1" dirty="0" smtClean="0"/>
                  <a:t>analitiche »</a:t>
                </a:r>
              </a:p>
              <a:p>
                <a:pPr marL="0" indent="0">
                  <a:spcBef>
                    <a:spcPts val="0"/>
                  </a:spcBef>
                  <a:buNone/>
                </a:pPr>
                <a:r>
                  <a:rPr lang="fr-FR" b="1" dirty="0" smtClean="0"/>
                  <a:t>Quadrature : </a:t>
                </a:r>
                <a:r>
                  <a:rPr lang="fr-FR" sz="1800" b="1" dirty="0" smtClean="0"/>
                  <a:t>« </a:t>
                </a:r>
                <a:r>
                  <a:rPr lang="fr-FR" dirty="0"/>
                  <a:t> </a:t>
                </a:r>
                <a:r>
                  <a:rPr lang="fr-FR" sz="1900" dirty="0"/>
                  <a:t>Il </a:t>
                </a:r>
                <a:r>
                  <a:rPr lang="fr-FR" sz="1900" dirty="0" smtClean="0"/>
                  <a:t>paraît </a:t>
                </a:r>
                <a:r>
                  <a:rPr lang="fr-FR" sz="1900" dirty="0"/>
                  <a:t>cependant, pour le dire en passant, que M. Newton </a:t>
                </a:r>
                <a:r>
                  <a:rPr lang="fr-FR" sz="1900" dirty="0" smtClean="0"/>
                  <a:t>avait déjà </a:t>
                </a:r>
                <a:r>
                  <a:rPr lang="fr-FR" sz="1900" dirty="0"/>
                  <a:t>découvert le moyen de trouver la </a:t>
                </a:r>
                <a:r>
                  <a:rPr lang="fr-FR" sz="1900" i="1" dirty="0"/>
                  <a:t>quadrature</a:t>
                </a:r>
                <a:r>
                  <a:rPr lang="fr-FR" sz="1900" dirty="0"/>
                  <a:t> des courbes par sa méthode des fluxions, avant l’année 1668. </a:t>
                </a:r>
                <a:r>
                  <a:rPr lang="fr-FR" sz="1900" i="1" dirty="0"/>
                  <a:t>Voyez</a:t>
                </a:r>
                <a:r>
                  <a:rPr lang="fr-FR" sz="1900" dirty="0"/>
                  <a:t> </a:t>
                </a:r>
                <a:r>
                  <a:rPr lang="fr-FR" sz="1900" cap="small" dirty="0">
                    <a:hlinkClick r:id="rId2" tooltip="L’Encyclopédie/1re édition/FLUXION"/>
                  </a:rPr>
                  <a:t>Fluxion</a:t>
                </a:r>
                <a:r>
                  <a:rPr lang="fr-FR" sz="1900" dirty="0" smtClean="0"/>
                  <a:t>. »</a:t>
                </a:r>
                <a:endParaRPr lang="it-IT" sz="1900" i="1" dirty="0" smtClean="0"/>
              </a:p>
              <a:p>
                <a:pPr marL="0" indent="0">
                  <a:buNone/>
                </a:pPr>
                <a:r>
                  <a:rPr lang="it-IT" b="1" dirty="0" smtClean="0"/>
                  <a:t>Croix ou pile : </a:t>
                </a:r>
                <a:r>
                  <a:rPr lang="fr-FR" sz="1800" dirty="0"/>
                  <a:t>Cependant cela est-il bien exact ? Car pour ne prendre ici que le cas de deux coups, ne faut-il pas réduire à une les deux combinaisons qui donnent </a:t>
                </a:r>
                <a:r>
                  <a:rPr lang="fr-FR" sz="1800" i="1" dirty="0"/>
                  <a:t>croix</a:t>
                </a:r>
                <a:r>
                  <a:rPr lang="fr-FR" sz="1800" dirty="0"/>
                  <a:t> au premier coup ? Car dès qu’une fois </a:t>
                </a:r>
                <a:r>
                  <a:rPr lang="fr-FR" sz="1800" i="1" dirty="0"/>
                  <a:t>croix</a:t>
                </a:r>
                <a:r>
                  <a:rPr lang="fr-FR" sz="1800" dirty="0"/>
                  <a:t> est venu, le jeu est fini, &amp; le second coup est compté pour rien. Ainsi il n’y a proprement que trois combinaisons de possibles </a:t>
                </a:r>
                <a:r>
                  <a:rPr lang="fr-FR" sz="1800" dirty="0" smtClean="0"/>
                  <a:t>: </a:t>
                </a:r>
                <a:r>
                  <a:rPr lang="fr-FR" sz="1800" i="1" dirty="0" smtClean="0"/>
                  <a:t>Croix</a:t>
                </a:r>
                <a:r>
                  <a:rPr lang="fr-FR" sz="1800" i="1" dirty="0"/>
                  <a:t>,</a:t>
                </a:r>
                <a:r>
                  <a:rPr lang="fr-FR" sz="1800" dirty="0"/>
                  <a:t> premier coup</a:t>
                </a:r>
                <a:r>
                  <a:rPr lang="fr-FR" sz="1800" dirty="0" smtClean="0"/>
                  <a:t>. </a:t>
                </a:r>
                <a:r>
                  <a:rPr lang="fr-FR" sz="1800" i="1" dirty="0" smtClean="0"/>
                  <a:t>Pile</a:t>
                </a:r>
                <a:r>
                  <a:rPr lang="fr-FR" sz="1800" i="1" dirty="0"/>
                  <a:t>, croix,</a:t>
                </a:r>
                <a:r>
                  <a:rPr lang="fr-FR" sz="1800" dirty="0"/>
                  <a:t> premier &amp; second coup</a:t>
                </a:r>
                <a:r>
                  <a:rPr lang="fr-FR" sz="1800" dirty="0" smtClean="0"/>
                  <a:t>. </a:t>
                </a:r>
                <a:r>
                  <a:rPr lang="fr-FR" sz="1800" i="1" dirty="0" smtClean="0"/>
                  <a:t>Pile</a:t>
                </a:r>
                <a:r>
                  <a:rPr lang="fr-FR" sz="1800" i="1" dirty="0"/>
                  <a:t>, pile,</a:t>
                </a:r>
                <a:r>
                  <a:rPr lang="fr-FR" sz="1800" dirty="0"/>
                  <a:t> premier &amp; second coup.</a:t>
                </a:r>
                <a:endParaRPr lang="fr-FR" b="1" dirty="0"/>
              </a:p>
            </p:txBody>
          </p:sp>
        </mc:Choice>
        <mc:Fallback xmlns="">
          <p:sp>
            <p:nvSpPr>
              <p:cNvPr id="3" name="Espace réservé du contenu 2"/>
              <p:cNvSpPr>
                <a:spLocks noGrp="1" noRot="1" noChangeAspect="1" noMove="1" noResize="1" noEditPoints="1" noAdjustHandles="1" noChangeArrowheads="1" noChangeShapeType="1" noTextEdit="1"/>
              </p:cNvSpPr>
              <p:nvPr>
                <p:ph idx="1"/>
              </p:nvPr>
            </p:nvSpPr>
            <p:spPr>
              <a:xfrm>
                <a:off x="0" y="1600200"/>
                <a:ext cx="9144000" cy="5257800"/>
              </a:xfrm>
              <a:blipFill rotWithShape="1">
                <a:blip r:embed="rId3"/>
                <a:stretch>
                  <a:fillRect l="-1533" t="-2320" r="-333"/>
                </a:stretch>
              </a:blipFill>
            </p:spPr>
            <p:txBody>
              <a:bodyPr/>
              <a:lstStyle/>
              <a:p>
                <a:r>
                  <a:rPr lang="fr-FR">
                    <a:noFill/>
                  </a:rPr>
                  <a:t> </a:t>
                </a:r>
              </a:p>
            </p:txBody>
          </p:sp>
        </mc:Fallback>
      </mc:AlternateContent>
    </p:spTree>
    <p:extLst>
      <p:ext uri="{BB962C8B-B14F-4D97-AF65-F5344CB8AC3E}">
        <p14:creationId xmlns:p14="http://schemas.microsoft.com/office/powerpoint/2010/main" val="25452061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a:xfrm>
            <a:off x="0" y="1124744"/>
            <a:ext cx="9144000" cy="3672407"/>
          </a:xfrm>
        </p:spPr>
        <p:txBody>
          <a:bodyPr>
            <a:normAutofit/>
          </a:bodyPr>
          <a:lstStyle/>
          <a:p>
            <a:r>
              <a:rPr lang="fr-FR" sz="6000" dirty="0" smtClean="0">
                <a:solidFill>
                  <a:srgbClr val="FF0000"/>
                </a:solidFill>
              </a:rPr>
              <a:t>Discussions, hésitations, </a:t>
            </a:r>
            <a:br>
              <a:rPr lang="fr-FR" sz="6000" dirty="0" smtClean="0">
                <a:solidFill>
                  <a:srgbClr val="FF0000"/>
                </a:solidFill>
              </a:rPr>
            </a:br>
            <a:r>
              <a:rPr lang="fr-FR" sz="6000" dirty="0" smtClean="0">
                <a:solidFill>
                  <a:srgbClr val="FF0000"/>
                </a:solidFill>
              </a:rPr>
              <a:t>polémiques et découvertes </a:t>
            </a:r>
            <a:br>
              <a:rPr lang="fr-FR" sz="6000" dirty="0" smtClean="0">
                <a:solidFill>
                  <a:srgbClr val="FF0000"/>
                </a:solidFill>
              </a:rPr>
            </a:br>
            <a:r>
              <a:rPr lang="fr-FR" sz="6000" dirty="0" smtClean="0">
                <a:solidFill>
                  <a:srgbClr val="FF0000"/>
                </a:solidFill>
              </a:rPr>
              <a:t>sur les sciences de l’époque</a:t>
            </a:r>
            <a:endParaRPr lang="fr-FR" sz="6000" dirty="0">
              <a:solidFill>
                <a:srgbClr val="FF0000"/>
              </a:solidFill>
            </a:endParaRPr>
          </a:p>
        </p:txBody>
      </p:sp>
    </p:spTree>
    <p:extLst>
      <p:ext uri="{BB962C8B-B14F-4D97-AF65-F5344CB8AC3E}">
        <p14:creationId xmlns:p14="http://schemas.microsoft.com/office/powerpoint/2010/main" val="40044043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7200" dirty="0" smtClean="0">
                <a:solidFill>
                  <a:srgbClr val="FF0000"/>
                </a:solidFill>
              </a:rPr>
              <a:t>Les imaginaires</a:t>
            </a:r>
            <a:endParaRPr lang="fr-FR" sz="7200" dirty="0">
              <a:solidFill>
                <a:srgbClr val="FF0000"/>
              </a:solidFill>
            </a:endParaRPr>
          </a:p>
        </p:txBody>
      </p:sp>
      <mc:AlternateContent xmlns:mc="http://schemas.openxmlformats.org/markup-compatibility/2006" xmlns:a14="http://schemas.microsoft.com/office/drawing/2010/main">
        <mc:Choice Requires="a14">
          <p:sp>
            <p:nvSpPr>
              <p:cNvPr id="3" name="Espace réservé du contenu 2"/>
              <p:cNvSpPr>
                <a:spLocks noGrp="1"/>
              </p:cNvSpPr>
              <p:nvPr>
                <p:ph idx="1"/>
              </p:nvPr>
            </p:nvSpPr>
            <p:spPr>
              <a:xfrm>
                <a:off x="107504" y="1600200"/>
                <a:ext cx="8928992" cy="5069160"/>
              </a:xfrm>
            </p:spPr>
            <p:txBody>
              <a:bodyPr>
                <a:normAutofit/>
              </a:bodyPr>
              <a:lstStyle/>
              <a:p>
                <a:pPr marL="0" indent="0">
                  <a:buNone/>
                </a:pPr>
                <a:r>
                  <a:rPr lang="fr-FR" sz="2800" dirty="0" smtClean="0"/>
                  <a:t>Exemple : résolution de </a:t>
                </a:r>
                <a14:m>
                  <m:oMath xmlns:m="http://schemas.openxmlformats.org/officeDocument/2006/math">
                    <m:sSup>
                      <m:sSupPr>
                        <m:ctrlPr>
                          <a:rPr lang="fr-FR" sz="2800" i="1" smtClean="0">
                            <a:latin typeface="Cambria Math"/>
                          </a:rPr>
                        </m:ctrlPr>
                      </m:sSupPr>
                      <m:e>
                        <m:r>
                          <a:rPr lang="fr-FR" sz="2800" b="0" i="1" smtClean="0">
                            <a:latin typeface="Cambria Math"/>
                          </a:rPr>
                          <m:t>𝑥</m:t>
                        </m:r>
                      </m:e>
                      <m:sup>
                        <m:r>
                          <a:rPr lang="fr-FR" sz="2800" b="0" i="1" smtClean="0">
                            <a:latin typeface="Cambria Math"/>
                          </a:rPr>
                          <m:t>3</m:t>
                        </m:r>
                      </m:sup>
                    </m:sSup>
                    <m:r>
                      <a:rPr lang="fr-FR" sz="2800" b="0" i="1" smtClean="0">
                        <a:latin typeface="Cambria Math"/>
                      </a:rPr>
                      <m:t>−3</m:t>
                    </m:r>
                    <m:r>
                      <a:rPr lang="fr-FR" sz="2800" b="0" i="1" smtClean="0">
                        <a:latin typeface="Cambria Math"/>
                      </a:rPr>
                      <m:t>𝑥</m:t>
                    </m:r>
                    <m:r>
                      <a:rPr lang="fr-FR" sz="2800" b="0" i="1" smtClean="0">
                        <a:latin typeface="Cambria Math"/>
                      </a:rPr>
                      <m:t>+1=0</m:t>
                    </m:r>
                  </m:oMath>
                </a14:m>
                <a:r>
                  <a:rPr lang="fr-FR" sz="2800" dirty="0" smtClean="0"/>
                  <a:t>.</a:t>
                </a:r>
              </a:p>
              <a:p>
                <a:pPr marL="0" indent="0">
                  <a:buNone/>
                </a:pPr>
                <a:r>
                  <a:rPr lang="fr-FR" sz="2800" dirty="0" smtClean="0"/>
                  <a:t>On pose </a:t>
                </a:r>
                <a14:m>
                  <m:oMath xmlns:m="http://schemas.openxmlformats.org/officeDocument/2006/math">
                    <m:r>
                      <a:rPr lang="fr-FR" sz="2800" b="0" i="1" smtClean="0">
                        <a:latin typeface="Cambria Math"/>
                      </a:rPr>
                      <m:t>𝑥</m:t>
                    </m:r>
                    <m:r>
                      <a:rPr lang="fr-FR" sz="2800" b="0" i="1" smtClean="0">
                        <a:latin typeface="Cambria Math"/>
                      </a:rPr>
                      <m:t>=</m:t>
                    </m:r>
                    <m:r>
                      <a:rPr lang="fr-FR" sz="2800" b="0" i="1" smtClean="0">
                        <a:latin typeface="Cambria Math"/>
                      </a:rPr>
                      <m:t>𝑢</m:t>
                    </m:r>
                    <m:r>
                      <a:rPr lang="fr-FR" sz="2800" b="0" i="1" smtClean="0">
                        <a:latin typeface="Cambria Math"/>
                      </a:rPr>
                      <m:t>+</m:t>
                    </m:r>
                    <m:r>
                      <a:rPr lang="fr-FR" sz="2800" b="0" i="1" smtClean="0">
                        <a:latin typeface="Cambria Math"/>
                      </a:rPr>
                      <m:t>𝑣</m:t>
                    </m:r>
                  </m:oMath>
                </a14:m>
                <a:r>
                  <a:rPr lang="fr-FR" sz="2800" dirty="0" smtClean="0"/>
                  <a:t>, en exigeant que </a:t>
                </a:r>
                <a14:m>
                  <m:oMath xmlns:m="http://schemas.openxmlformats.org/officeDocument/2006/math">
                    <m:r>
                      <a:rPr lang="fr-FR" sz="2800" b="0" i="1" smtClean="0">
                        <a:latin typeface="Cambria Math"/>
                      </a:rPr>
                      <m:t>𝑢𝑣</m:t>
                    </m:r>
                    <m:r>
                      <a:rPr lang="fr-FR" sz="2800" b="0" i="1" smtClean="0">
                        <a:latin typeface="Cambria Math"/>
                      </a:rPr>
                      <m:t>=1</m:t>
                    </m:r>
                  </m:oMath>
                </a14:m>
                <a:r>
                  <a:rPr lang="fr-FR" sz="2800" dirty="0" smtClean="0"/>
                  <a:t> et on obtient le système </a:t>
                </a:r>
                <a14:m>
                  <m:oMath xmlns:m="http://schemas.openxmlformats.org/officeDocument/2006/math">
                    <m:d>
                      <m:dPr>
                        <m:begChr m:val="{"/>
                        <m:endChr m:val=""/>
                        <m:ctrlPr>
                          <a:rPr lang="fr-FR" sz="2800" i="1" smtClean="0">
                            <a:latin typeface="Cambria Math"/>
                          </a:rPr>
                        </m:ctrlPr>
                      </m:dPr>
                      <m:e>
                        <m:eqArr>
                          <m:eqArrPr>
                            <m:ctrlPr>
                              <a:rPr lang="fr-FR" sz="2800" i="1" smtClean="0">
                                <a:latin typeface="Cambria Math"/>
                              </a:rPr>
                            </m:ctrlPr>
                          </m:eqArrPr>
                          <m:e>
                            <m:sSup>
                              <m:sSupPr>
                                <m:ctrlPr>
                                  <a:rPr lang="fr-FR" sz="2800" i="1" smtClean="0">
                                    <a:latin typeface="Cambria Math"/>
                                  </a:rPr>
                                </m:ctrlPr>
                              </m:sSupPr>
                              <m:e>
                                <m:r>
                                  <a:rPr lang="fr-FR" sz="2800" b="0" i="1" smtClean="0">
                                    <a:latin typeface="Cambria Math"/>
                                  </a:rPr>
                                  <m:t>𝑢</m:t>
                                </m:r>
                              </m:e>
                              <m:sup>
                                <m:r>
                                  <a:rPr lang="fr-FR" sz="2800" b="0" i="1" smtClean="0">
                                    <a:latin typeface="Cambria Math"/>
                                  </a:rPr>
                                  <m:t>3</m:t>
                                </m:r>
                              </m:sup>
                            </m:sSup>
                            <m:r>
                              <a:rPr lang="fr-FR" sz="2800" b="0" i="1" smtClean="0">
                                <a:latin typeface="Cambria Math"/>
                              </a:rPr>
                              <m:t>+</m:t>
                            </m:r>
                            <m:sSup>
                              <m:sSupPr>
                                <m:ctrlPr>
                                  <a:rPr lang="fr-FR" sz="2800" i="1" smtClean="0">
                                    <a:latin typeface="Cambria Math"/>
                                  </a:rPr>
                                </m:ctrlPr>
                              </m:sSupPr>
                              <m:e>
                                <m:r>
                                  <a:rPr lang="fr-FR" sz="2800" b="0" i="1" smtClean="0">
                                    <a:latin typeface="Cambria Math"/>
                                  </a:rPr>
                                  <m:t>𝑣</m:t>
                                </m:r>
                              </m:e>
                              <m:sup>
                                <m:r>
                                  <a:rPr lang="fr-FR" sz="2800" b="0" i="1" smtClean="0">
                                    <a:latin typeface="Cambria Math"/>
                                  </a:rPr>
                                  <m:t>3</m:t>
                                </m:r>
                              </m:sup>
                            </m:sSup>
                            <m:r>
                              <a:rPr lang="fr-FR" sz="2800" b="0" i="1" smtClean="0">
                                <a:latin typeface="Cambria Math"/>
                              </a:rPr>
                              <m:t>=−1</m:t>
                            </m:r>
                          </m:e>
                          <m:e>
                            <m:sSup>
                              <m:sSupPr>
                                <m:ctrlPr>
                                  <a:rPr lang="fr-FR" sz="2800" i="1" smtClean="0">
                                    <a:latin typeface="Cambria Math"/>
                                  </a:rPr>
                                </m:ctrlPr>
                              </m:sSupPr>
                              <m:e>
                                <m:r>
                                  <a:rPr lang="fr-FR" sz="2800" b="0" i="1" smtClean="0">
                                    <a:latin typeface="Cambria Math"/>
                                  </a:rPr>
                                  <m:t>𝑢</m:t>
                                </m:r>
                              </m:e>
                              <m:sup>
                                <m:r>
                                  <a:rPr lang="fr-FR" sz="2800" b="0" i="1" smtClean="0">
                                    <a:latin typeface="Cambria Math"/>
                                  </a:rPr>
                                  <m:t>3</m:t>
                                </m:r>
                              </m:sup>
                            </m:sSup>
                            <m:sSup>
                              <m:sSupPr>
                                <m:ctrlPr>
                                  <a:rPr lang="fr-FR" sz="2800" i="1" smtClean="0">
                                    <a:latin typeface="Cambria Math"/>
                                  </a:rPr>
                                </m:ctrlPr>
                              </m:sSupPr>
                              <m:e>
                                <m:r>
                                  <a:rPr lang="fr-FR" sz="2800" i="1">
                                    <a:latin typeface="Cambria Math"/>
                                  </a:rPr>
                                  <m:t>𝑣</m:t>
                                </m:r>
                              </m:e>
                              <m:sup>
                                <m:r>
                                  <a:rPr lang="fr-FR" sz="2800" b="0" i="1" smtClean="0">
                                    <a:latin typeface="Cambria Math"/>
                                  </a:rPr>
                                  <m:t>3</m:t>
                                </m:r>
                              </m:sup>
                            </m:sSup>
                            <m:r>
                              <a:rPr lang="fr-FR" sz="2800" b="0" i="1" smtClean="0">
                                <a:latin typeface="Cambria Math"/>
                              </a:rPr>
                              <m:t>=1</m:t>
                            </m:r>
                          </m:e>
                        </m:eqArr>
                      </m:e>
                    </m:d>
                    <m:r>
                      <a:rPr lang="fr-FR" sz="2800" i="1" smtClean="0">
                        <a:latin typeface="Cambria Math"/>
                      </a:rPr>
                      <m:t>,</m:t>
                    </m:r>
                  </m:oMath>
                </a14:m>
                <a:r>
                  <a:rPr lang="fr-FR" sz="2800" dirty="0" smtClean="0"/>
                  <a:t> pour lequel on utilise les racines de l’équation </a:t>
                </a:r>
                <a14:m>
                  <m:oMath xmlns:m="http://schemas.openxmlformats.org/officeDocument/2006/math">
                    <m:sSup>
                      <m:sSupPr>
                        <m:ctrlPr>
                          <a:rPr lang="fr-FR" sz="2800" i="1" smtClean="0">
                            <a:latin typeface="Cambria Math"/>
                          </a:rPr>
                        </m:ctrlPr>
                      </m:sSupPr>
                      <m:e>
                        <m:r>
                          <a:rPr lang="fr-FR" sz="2800" b="0" i="1" smtClean="0">
                            <a:latin typeface="Cambria Math"/>
                          </a:rPr>
                          <m:t>𝑇</m:t>
                        </m:r>
                      </m:e>
                      <m:sup>
                        <m:r>
                          <a:rPr lang="fr-FR" sz="2800" b="0" i="1" smtClean="0">
                            <a:latin typeface="Cambria Math"/>
                          </a:rPr>
                          <m:t>2</m:t>
                        </m:r>
                      </m:sup>
                    </m:sSup>
                    <m:r>
                      <a:rPr lang="fr-FR" sz="2800" b="0" i="1" smtClean="0">
                        <a:latin typeface="Cambria Math"/>
                      </a:rPr>
                      <m:t>+</m:t>
                    </m:r>
                    <m:r>
                      <a:rPr lang="fr-FR" sz="2800" b="0" i="1" smtClean="0">
                        <a:latin typeface="Cambria Math"/>
                      </a:rPr>
                      <m:t>𝑇</m:t>
                    </m:r>
                    <m:r>
                      <a:rPr lang="fr-FR" sz="2800" b="0" i="1" smtClean="0">
                        <a:latin typeface="Cambria Math"/>
                      </a:rPr>
                      <m:t>+1=0</m:t>
                    </m:r>
                  </m:oMath>
                </a14:m>
                <a:r>
                  <a:rPr lang="fr-FR" sz="2800" dirty="0" smtClean="0"/>
                  <a:t>, </a:t>
                </a:r>
                <a14:m>
                  <m:oMath xmlns:m="http://schemas.openxmlformats.org/officeDocument/2006/math">
                    <m:sSub>
                      <m:sSubPr>
                        <m:ctrlPr>
                          <a:rPr lang="fr-FR" sz="2800" i="1" smtClean="0">
                            <a:latin typeface="Cambria Math"/>
                          </a:rPr>
                        </m:ctrlPr>
                      </m:sSubPr>
                      <m:e>
                        <m:r>
                          <a:rPr lang="fr-FR" sz="2800" b="0" i="1" smtClean="0">
                            <a:latin typeface="Cambria Math"/>
                          </a:rPr>
                          <m:t>𝑇</m:t>
                        </m:r>
                      </m:e>
                      <m:sub>
                        <m:r>
                          <a:rPr lang="fr-FR" sz="2800" b="0" i="1" smtClean="0">
                            <a:latin typeface="Cambria Math"/>
                          </a:rPr>
                          <m:t>1</m:t>
                        </m:r>
                      </m:sub>
                    </m:sSub>
                    <m:r>
                      <a:rPr lang="fr-FR" sz="2800" b="0" i="1" smtClean="0">
                        <a:latin typeface="Cambria Math"/>
                      </a:rPr>
                      <m:t>=−</m:t>
                    </m:r>
                    <m:f>
                      <m:fPr>
                        <m:ctrlPr>
                          <a:rPr lang="fr-FR" sz="2800" b="0" i="1" smtClean="0">
                            <a:latin typeface="Cambria Math"/>
                          </a:rPr>
                        </m:ctrlPr>
                      </m:fPr>
                      <m:num>
                        <m:r>
                          <a:rPr lang="fr-FR" sz="2800" b="0" i="1" smtClean="0">
                            <a:latin typeface="Cambria Math"/>
                          </a:rPr>
                          <m:t>1</m:t>
                        </m:r>
                      </m:num>
                      <m:den>
                        <m:r>
                          <a:rPr lang="fr-FR" sz="2800" b="0" i="1" smtClean="0">
                            <a:latin typeface="Cambria Math"/>
                          </a:rPr>
                          <m:t>2</m:t>
                        </m:r>
                      </m:den>
                    </m:f>
                    <m:r>
                      <a:rPr lang="fr-FR" sz="2800" b="0" i="1" smtClean="0">
                        <a:latin typeface="Cambria Math"/>
                      </a:rPr>
                      <m:t>+</m:t>
                    </m:r>
                    <m:f>
                      <m:fPr>
                        <m:ctrlPr>
                          <a:rPr lang="fr-FR" sz="2800" b="0" i="1" smtClean="0">
                            <a:latin typeface="Cambria Math"/>
                          </a:rPr>
                        </m:ctrlPr>
                      </m:fPr>
                      <m:num>
                        <m:rad>
                          <m:radPr>
                            <m:degHide m:val="on"/>
                            <m:ctrlPr>
                              <a:rPr lang="fr-FR" sz="2800" b="0" i="1" smtClean="0">
                                <a:latin typeface="Cambria Math"/>
                              </a:rPr>
                            </m:ctrlPr>
                          </m:radPr>
                          <m:deg/>
                          <m:e>
                            <m:r>
                              <a:rPr lang="fr-FR" sz="2800" b="0" i="1" smtClean="0">
                                <a:latin typeface="Cambria Math"/>
                              </a:rPr>
                              <m:t>3</m:t>
                            </m:r>
                          </m:e>
                        </m:rad>
                      </m:num>
                      <m:den>
                        <m:r>
                          <a:rPr lang="fr-FR" sz="2800" b="0" i="1" smtClean="0">
                            <a:latin typeface="Cambria Math"/>
                          </a:rPr>
                          <m:t>2</m:t>
                        </m:r>
                      </m:den>
                    </m:f>
                    <m:rad>
                      <m:radPr>
                        <m:degHide m:val="on"/>
                        <m:ctrlPr>
                          <a:rPr lang="fr-FR" sz="2800" b="0" i="1" smtClean="0">
                            <a:latin typeface="Cambria Math"/>
                          </a:rPr>
                        </m:ctrlPr>
                      </m:radPr>
                      <m:deg/>
                      <m:e>
                        <m:r>
                          <a:rPr lang="fr-FR" sz="2800" b="0" i="1" smtClean="0">
                            <a:latin typeface="Cambria Math"/>
                          </a:rPr>
                          <m:t>−1</m:t>
                        </m:r>
                      </m:e>
                    </m:rad>
                  </m:oMath>
                </a14:m>
                <a:r>
                  <a:rPr lang="fr-FR" sz="2800" dirty="0" smtClean="0"/>
                  <a:t> et </a:t>
                </a:r>
                <a14:m>
                  <m:oMath xmlns:m="http://schemas.openxmlformats.org/officeDocument/2006/math">
                    <m:sSub>
                      <m:sSubPr>
                        <m:ctrlPr>
                          <a:rPr lang="fr-FR" sz="2800" i="1">
                            <a:latin typeface="Cambria Math"/>
                          </a:rPr>
                        </m:ctrlPr>
                      </m:sSubPr>
                      <m:e>
                        <m:r>
                          <a:rPr lang="fr-FR" sz="2800" i="1">
                            <a:latin typeface="Cambria Math"/>
                          </a:rPr>
                          <m:t>𝑇</m:t>
                        </m:r>
                      </m:e>
                      <m:sub>
                        <m:r>
                          <a:rPr lang="fr-FR" sz="2800" b="0" i="1" smtClean="0">
                            <a:latin typeface="Cambria Math"/>
                          </a:rPr>
                          <m:t>2</m:t>
                        </m:r>
                      </m:sub>
                    </m:sSub>
                    <m:r>
                      <a:rPr lang="fr-FR" sz="2800" i="1">
                        <a:latin typeface="Cambria Math"/>
                      </a:rPr>
                      <m:t>=−</m:t>
                    </m:r>
                    <m:f>
                      <m:fPr>
                        <m:ctrlPr>
                          <a:rPr lang="fr-FR" sz="2800" i="1">
                            <a:latin typeface="Cambria Math"/>
                          </a:rPr>
                        </m:ctrlPr>
                      </m:fPr>
                      <m:num>
                        <m:r>
                          <a:rPr lang="fr-FR" sz="2800" i="1">
                            <a:latin typeface="Cambria Math"/>
                          </a:rPr>
                          <m:t>1</m:t>
                        </m:r>
                      </m:num>
                      <m:den>
                        <m:r>
                          <a:rPr lang="fr-FR" sz="2800" i="1">
                            <a:latin typeface="Cambria Math"/>
                          </a:rPr>
                          <m:t>2</m:t>
                        </m:r>
                      </m:den>
                    </m:f>
                    <m:r>
                      <a:rPr lang="fr-FR" sz="2800" b="0" i="1" smtClean="0">
                        <a:latin typeface="Cambria Math"/>
                      </a:rPr>
                      <m:t>−</m:t>
                    </m:r>
                    <m:f>
                      <m:fPr>
                        <m:ctrlPr>
                          <a:rPr lang="fr-FR" sz="2800" i="1">
                            <a:latin typeface="Cambria Math"/>
                          </a:rPr>
                        </m:ctrlPr>
                      </m:fPr>
                      <m:num>
                        <m:rad>
                          <m:radPr>
                            <m:degHide m:val="on"/>
                            <m:ctrlPr>
                              <a:rPr lang="fr-FR" sz="2800" i="1">
                                <a:latin typeface="Cambria Math"/>
                              </a:rPr>
                            </m:ctrlPr>
                          </m:radPr>
                          <m:deg/>
                          <m:e>
                            <m:r>
                              <a:rPr lang="fr-FR" sz="2800" i="1">
                                <a:latin typeface="Cambria Math"/>
                              </a:rPr>
                              <m:t>3</m:t>
                            </m:r>
                          </m:e>
                        </m:rad>
                      </m:num>
                      <m:den>
                        <m:r>
                          <a:rPr lang="fr-FR" sz="2800" i="1">
                            <a:latin typeface="Cambria Math"/>
                          </a:rPr>
                          <m:t>2</m:t>
                        </m:r>
                      </m:den>
                    </m:f>
                    <m:rad>
                      <m:radPr>
                        <m:degHide m:val="on"/>
                        <m:ctrlPr>
                          <a:rPr lang="fr-FR" sz="2800" i="1">
                            <a:latin typeface="Cambria Math"/>
                          </a:rPr>
                        </m:ctrlPr>
                      </m:radPr>
                      <m:deg/>
                      <m:e>
                        <m:r>
                          <a:rPr lang="fr-FR" sz="2800" i="1">
                            <a:latin typeface="Cambria Math"/>
                          </a:rPr>
                          <m:t>−1</m:t>
                        </m:r>
                      </m:e>
                    </m:rad>
                  </m:oMath>
                </a14:m>
                <a:r>
                  <a:rPr lang="fr-FR" sz="2800" dirty="0" smtClean="0"/>
                  <a:t> (connues aujourd’hui comme </a:t>
                </a:r>
                <a14:m>
                  <m:oMath xmlns:m="http://schemas.openxmlformats.org/officeDocument/2006/math">
                    <m:r>
                      <a:rPr lang="fr-FR" sz="2800" b="0" i="1" smtClean="0">
                        <a:latin typeface="Cambria Math"/>
                      </a:rPr>
                      <m:t>𝑗</m:t>
                    </m:r>
                  </m:oMath>
                </a14:m>
                <a:r>
                  <a:rPr lang="fr-FR" sz="2800" dirty="0" smtClean="0"/>
                  <a:t>et </a:t>
                </a:r>
                <a14:m>
                  <m:oMath xmlns:m="http://schemas.openxmlformats.org/officeDocument/2006/math">
                    <m:acc>
                      <m:accPr>
                        <m:chr m:val="̅"/>
                        <m:ctrlPr>
                          <a:rPr lang="fr-FR" sz="2800" i="1" smtClean="0">
                            <a:latin typeface="Cambria Math"/>
                          </a:rPr>
                        </m:ctrlPr>
                      </m:accPr>
                      <m:e>
                        <m:r>
                          <a:rPr lang="fr-FR" sz="2800" b="0" i="1" smtClean="0">
                            <a:latin typeface="Cambria Math"/>
                          </a:rPr>
                          <m:t>𝑗</m:t>
                        </m:r>
                      </m:e>
                    </m:acc>
                  </m:oMath>
                </a14:m>
                <a:r>
                  <a:rPr lang="fr-FR" sz="2800" dirty="0" smtClean="0"/>
                  <a:t>). On cherche des nombres dont les cubes soient </a:t>
                </a:r>
                <a14:m>
                  <m:oMath xmlns:m="http://schemas.openxmlformats.org/officeDocument/2006/math">
                    <m:sSub>
                      <m:sSubPr>
                        <m:ctrlPr>
                          <a:rPr lang="fr-FR" sz="2800" i="1" smtClean="0">
                            <a:latin typeface="Cambria Math"/>
                          </a:rPr>
                        </m:ctrlPr>
                      </m:sSubPr>
                      <m:e>
                        <m:r>
                          <a:rPr lang="fr-FR" sz="2800" b="0" i="1" smtClean="0">
                            <a:latin typeface="Cambria Math"/>
                          </a:rPr>
                          <m:t>𝑇</m:t>
                        </m:r>
                      </m:e>
                      <m:sub>
                        <m:r>
                          <a:rPr lang="fr-FR" sz="2800" b="0" i="1" smtClean="0">
                            <a:latin typeface="Cambria Math"/>
                          </a:rPr>
                          <m:t>1</m:t>
                        </m:r>
                      </m:sub>
                    </m:sSub>
                  </m:oMath>
                </a14:m>
                <a:r>
                  <a:rPr lang="fr-FR" sz="2800" dirty="0" smtClean="0"/>
                  <a:t>et </a:t>
                </a:r>
                <a14:m>
                  <m:oMath xmlns:m="http://schemas.openxmlformats.org/officeDocument/2006/math">
                    <m:sSub>
                      <m:sSubPr>
                        <m:ctrlPr>
                          <a:rPr lang="fr-FR" sz="2800" i="1">
                            <a:latin typeface="Cambria Math"/>
                          </a:rPr>
                        </m:ctrlPr>
                      </m:sSubPr>
                      <m:e>
                        <m:r>
                          <a:rPr lang="fr-FR" sz="2800" i="1">
                            <a:latin typeface="Cambria Math"/>
                          </a:rPr>
                          <m:t>𝑇</m:t>
                        </m:r>
                      </m:e>
                      <m:sub>
                        <m:r>
                          <a:rPr lang="fr-FR" sz="2800" b="0" i="1" smtClean="0">
                            <a:latin typeface="Cambria Math"/>
                          </a:rPr>
                          <m:t>2</m:t>
                        </m:r>
                      </m:sub>
                    </m:sSub>
                  </m:oMath>
                </a14:m>
                <a:r>
                  <a:rPr lang="fr-FR" sz="2800" dirty="0" smtClean="0"/>
                  <a:t> et dont le produit soit réel. On trouve… </a:t>
                </a:r>
                <a14:m>
                  <m:oMath xmlns:m="http://schemas.openxmlformats.org/officeDocument/2006/math">
                    <m:r>
                      <a:rPr lang="fr-FR" sz="2800" b="0" i="1" smtClean="0">
                        <a:latin typeface="Cambria Math"/>
                      </a:rPr>
                      <m:t>𝑢</m:t>
                    </m:r>
                    <m:r>
                      <a:rPr lang="fr-FR" sz="2800" b="0" i="1" smtClean="0">
                        <a:latin typeface="Cambria Math"/>
                      </a:rPr>
                      <m:t>=</m:t>
                    </m:r>
                    <m:func>
                      <m:funcPr>
                        <m:ctrlPr>
                          <a:rPr lang="fr-FR" sz="2800" b="0" i="1" smtClean="0">
                            <a:latin typeface="Cambria Math"/>
                          </a:rPr>
                        </m:ctrlPr>
                      </m:funcPr>
                      <m:fName>
                        <m:r>
                          <m:rPr>
                            <m:sty m:val="p"/>
                          </m:rPr>
                          <a:rPr lang="fr-FR" sz="2800" b="0" i="0" smtClean="0">
                            <a:latin typeface="Cambria Math"/>
                          </a:rPr>
                          <m:t>cos</m:t>
                        </m:r>
                      </m:fName>
                      <m:e>
                        <m:f>
                          <m:fPr>
                            <m:ctrlPr>
                              <a:rPr lang="fr-FR" sz="2800" b="0" i="1" smtClean="0">
                                <a:latin typeface="Cambria Math"/>
                              </a:rPr>
                            </m:ctrlPr>
                          </m:fPr>
                          <m:num>
                            <m:r>
                              <a:rPr lang="fr-FR" sz="2800" b="0" i="1" smtClean="0">
                                <a:latin typeface="Cambria Math"/>
                              </a:rPr>
                              <m:t>2</m:t>
                            </m:r>
                            <m:r>
                              <m:rPr>
                                <m:sty m:val="p"/>
                              </m:rPr>
                              <a:rPr lang="fr-FR" sz="2800" b="0" i="0" smtClean="0">
                                <a:latin typeface="Cambria Math"/>
                                <a:ea typeface="Cambria Math"/>
                              </a:rPr>
                              <m:t>π</m:t>
                            </m:r>
                          </m:num>
                          <m:den>
                            <m:r>
                              <a:rPr lang="fr-FR" sz="2800" b="0" i="1" smtClean="0">
                                <a:latin typeface="Cambria Math"/>
                              </a:rPr>
                              <m:t>9</m:t>
                            </m:r>
                          </m:den>
                        </m:f>
                        <m:r>
                          <a:rPr lang="fr-FR" sz="2800" b="0" i="1" smtClean="0">
                            <a:latin typeface="Cambria Math"/>
                          </a:rPr>
                          <m:t>+</m:t>
                        </m:r>
                        <m:func>
                          <m:funcPr>
                            <m:ctrlPr>
                              <a:rPr lang="fr-FR" sz="2800" b="0" i="1" smtClean="0">
                                <a:latin typeface="Cambria Math"/>
                              </a:rPr>
                            </m:ctrlPr>
                          </m:funcPr>
                          <m:fName>
                            <m:r>
                              <m:rPr>
                                <m:sty m:val="p"/>
                              </m:rPr>
                              <a:rPr lang="fr-FR" sz="2800" b="0" i="0" smtClean="0">
                                <a:latin typeface="Cambria Math"/>
                              </a:rPr>
                              <m:t>sin</m:t>
                            </m:r>
                          </m:fName>
                          <m:e>
                            <m:f>
                              <m:fPr>
                                <m:ctrlPr>
                                  <a:rPr lang="fr-FR" sz="2800" b="0" i="1" smtClean="0">
                                    <a:latin typeface="Cambria Math"/>
                                  </a:rPr>
                                </m:ctrlPr>
                              </m:fPr>
                              <m:num>
                                <m:r>
                                  <a:rPr lang="fr-FR" sz="2800" i="1">
                                    <a:latin typeface="Cambria Math"/>
                                  </a:rPr>
                                  <m:t>2</m:t>
                                </m:r>
                                <m:r>
                                  <m:rPr>
                                    <m:sty m:val="p"/>
                                  </m:rPr>
                                  <a:rPr lang="fr-FR" sz="2800" i="0">
                                    <a:latin typeface="Cambria Math"/>
                                    <a:ea typeface="Cambria Math"/>
                                  </a:rPr>
                                  <m:t>π</m:t>
                                </m:r>
                              </m:num>
                              <m:den>
                                <m:r>
                                  <a:rPr lang="fr-FR" sz="2800" b="0" i="1" smtClean="0">
                                    <a:latin typeface="Cambria Math"/>
                                  </a:rPr>
                                  <m:t>9</m:t>
                                </m:r>
                              </m:den>
                            </m:f>
                            <m:rad>
                              <m:radPr>
                                <m:degHide m:val="on"/>
                                <m:ctrlPr>
                                  <a:rPr lang="fr-FR" sz="2800" b="0" i="1" smtClean="0">
                                    <a:latin typeface="Cambria Math"/>
                                  </a:rPr>
                                </m:ctrlPr>
                              </m:radPr>
                              <m:deg/>
                              <m:e>
                                <m:r>
                                  <a:rPr lang="fr-FR" sz="2800" b="0" i="1" smtClean="0">
                                    <a:latin typeface="Cambria Math"/>
                                  </a:rPr>
                                  <m:t>−1</m:t>
                                </m:r>
                              </m:e>
                            </m:rad>
                          </m:e>
                        </m:func>
                      </m:e>
                    </m:func>
                  </m:oMath>
                </a14:m>
                <a:r>
                  <a:rPr lang="fr-FR" sz="2800" dirty="0" smtClean="0"/>
                  <a:t> et </a:t>
                </a:r>
                <a14:m>
                  <m:oMath xmlns:m="http://schemas.openxmlformats.org/officeDocument/2006/math">
                    <m:acc>
                      <m:accPr>
                        <m:chr m:val="̅"/>
                        <m:ctrlPr>
                          <a:rPr lang="fr-FR" sz="2800" i="1" smtClean="0">
                            <a:latin typeface="Cambria Math"/>
                          </a:rPr>
                        </m:ctrlPr>
                      </m:accPr>
                      <m:e>
                        <m:r>
                          <a:rPr lang="fr-FR" sz="2800" b="0" i="1" smtClean="0">
                            <a:latin typeface="Cambria Math"/>
                          </a:rPr>
                          <m:t>𝑢</m:t>
                        </m:r>
                      </m:e>
                    </m:acc>
                    <m:r>
                      <a:rPr lang="fr-FR" sz="2800" b="0" i="1" smtClean="0">
                        <a:latin typeface="Cambria Math"/>
                      </a:rPr>
                      <m:t>. </m:t>
                    </m:r>
                  </m:oMath>
                </a14:m>
                <a:r>
                  <a:rPr lang="fr-FR" sz="2800" dirty="0" smtClean="0"/>
                  <a:t>(et ceux avec </a:t>
                </a:r>
                <a14:m>
                  <m:oMath xmlns:m="http://schemas.openxmlformats.org/officeDocument/2006/math">
                    <m:f>
                      <m:fPr>
                        <m:ctrlPr>
                          <a:rPr lang="fr-FR" sz="2800" i="1" smtClean="0">
                            <a:latin typeface="Cambria Math"/>
                          </a:rPr>
                        </m:ctrlPr>
                      </m:fPr>
                      <m:num>
                        <m:r>
                          <a:rPr lang="fr-FR" sz="2800" b="0" i="1" smtClean="0">
                            <a:latin typeface="Cambria Math"/>
                          </a:rPr>
                          <m:t>8</m:t>
                        </m:r>
                        <m:r>
                          <m:rPr>
                            <m:sty m:val="p"/>
                          </m:rPr>
                          <a:rPr lang="fr-FR" sz="2800" b="0" i="0" smtClean="0">
                            <a:latin typeface="Cambria Math"/>
                            <a:ea typeface="Cambria Math"/>
                          </a:rPr>
                          <m:t>π</m:t>
                        </m:r>
                      </m:num>
                      <m:den>
                        <m:r>
                          <a:rPr lang="fr-FR" sz="2800" b="0" i="1" smtClean="0">
                            <a:latin typeface="Cambria Math"/>
                          </a:rPr>
                          <m:t>9</m:t>
                        </m:r>
                      </m:den>
                    </m:f>
                  </m:oMath>
                </a14:m>
                <a:r>
                  <a:rPr lang="fr-FR" sz="2800" dirty="0" smtClean="0"/>
                  <a:t> et </a:t>
                </a:r>
                <a14:m>
                  <m:oMath xmlns:m="http://schemas.openxmlformats.org/officeDocument/2006/math">
                    <m:f>
                      <m:fPr>
                        <m:ctrlPr>
                          <a:rPr lang="fr-FR" sz="2800" i="1" smtClean="0">
                            <a:latin typeface="Cambria Math"/>
                          </a:rPr>
                        </m:ctrlPr>
                      </m:fPr>
                      <m:num>
                        <m:r>
                          <a:rPr lang="fr-FR" sz="2800" b="0" i="1" smtClean="0">
                            <a:latin typeface="Cambria Math"/>
                          </a:rPr>
                          <m:t>14</m:t>
                        </m:r>
                        <m:r>
                          <m:rPr>
                            <m:sty m:val="p"/>
                          </m:rPr>
                          <a:rPr lang="fr-FR" sz="2800" b="0" i="0" smtClean="0">
                            <a:latin typeface="Cambria Math"/>
                            <a:ea typeface="Cambria Math"/>
                          </a:rPr>
                          <m:t>π</m:t>
                        </m:r>
                      </m:num>
                      <m:den>
                        <m:r>
                          <a:rPr lang="fr-FR" sz="2800" b="0" i="1" smtClean="0">
                            <a:latin typeface="Cambria Math"/>
                          </a:rPr>
                          <m:t>9</m:t>
                        </m:r>
                      </m:den>
                    </m:f>
                  </m:oMath>
                </a14:m>
                <a:r>
                  <a:rPr lang="fr-FR" sz="2800" dirty="0" smtClean="0"/>
                  <a:t>)</a:t>
                </a:r>
              </a:p>
              <a:p>
                <a:pPr marL="0" indent="0">
                  <a:buNone/>
                </a:pPr>
                <a:endParaRPr lang="fr-FR" sz="2800" dirty="0"/>
              </a:p>
            </p:txBody>
          </p:sp>
        </mc:Choice>
        <mc:Fallback xmlns="">
          <p:sp>
            <p:nvSpPr>
              <p:cNvPr id="3" name="Espace réservé du contenu 2"/>
              <p:cNvSpPr>
                <a:spLocks noGrp="1" noRot="1" noChangeAspect="1" noMove="1" noResize="1" noEditPoints="1" noAdjustHandles="1" noChangeArrowheads="1" noChangeShapeType="1" noTextEdit="1"/>
              </p:cNvSpPr>
              <p:nvPr>
                <p:ph idx="1"/>
              </p:nvPr>
            </p:nvSpPr>
            <p:spPr>
              <a:xfrm>
                <a:off x="107504" y="1600200"/>
                <a:ext cx="8928992" cy="5069160"/>
              </a:xfrm>
              <a:blipFill rotWithShape="1">
                <a:blip r:embed="rId2"/>
                <a:stretch>
                  <a:fillRect l="-1434" t="-1083" r="-1776"/>
                </a:stretch>
              </a:blipFill>
            </p:spPr>
            <p:txBody>
              <a:bodyPr/>
              <a:lstStyle/>
              <a:p>
                <a:r>
                  <a:rPr lang="fr-FR">
                    <a:noFill/>
                  </a:rPr>
                  <a:t> </a:t>
                </a:r>
              </a:p>
            </p:txBody>
          </p:sp>
        </mc:Fallback>
      </mc:AlternateContent>
      <p:sp>
        <p:nvSpPr>
          <p:cNvPr id="4" name="ZoneTexte 3"/>
          <p:cNvSpPr txBox="1"/>
          <p:nvPr/>
        </p:nvSpPr>
        <p:spPr>
          <a:xfrm>
            <a:off x="3923928" y="5733256"/>
            <a:ext cx="5220072" cy="646331"/>
          </a:xfrm>
          <a:prstGeom prst="rect">
            <a:avLst/>
          </a:prstGeom>
          <a:noFill/>
        </p:spPr>
        <p:txBody>
          <a:bodyPr wrap="square" rtlCol="0">
            <a:spAutoFit/>
          </a:bodyPr>
          <a:lstStyle/>
          <a:p>
            <a:r>
              <a:rPr lang="fr-FR" sz="3600" dirty="0" smtClean="0">
                <a:solidFill>
                  <a:srgbClr val="FF0000"/>
                </a:solidFill>
              </a:rPr>
              <a:t>On attend Argand (1806) …</a:t>
            </a:r>
            <a:endParaRPr lang="fr-FR" sz="3600" dirty="0">
              <a:solidFill>
                <a:srgbClr val="FF0000"/>
              </a:solidFill>
            </a:endParaRPr>
          </a:p>
        </p:txBody>
      </p:sp>
    </p:spTree>
    <p:extLst>
      <p:ext uri="{BB962C8B-B14F-4D97-AF65-F5344CB8AC3E}">
        <p14:creationId xmlns:p14="http://schemas.microsoft.com/office/powerpoint/2010/main" val="24221509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274638"/>
            <a:ext cx="9036496" cy="1143000"/>
          </a:xfrm>
        </p:spPr>
        <p:txBody>
          <a:bodyPr>
            <a:noAutofit/>
          </a:bodyPr>
          <a:lstStyle/>
          <a:p>
            <a:r>
              <a:rPr lang="fr-FR" sz="6600" dirty="0" smtClean="0">
                <a:solidFill>
                  <a:srgbClr val="FF0000"/>
                </a:solidFill>
              </a:rPr>
              <a:t>Quadratures et intégrales</a:t>
            </a:r>
            <a:endParaRPr lang="fr-FR" sz="6600" dirty="0">
              <a:solidFill>
                <a:srgbClr val="FF0000"/>
              </a:solidFill>
            </a:endParaRPr>
          </a:p>
        </p:txBody>
      </p:sp>
      <mc:AlternateContent xmlns:mc="http://schemas.openxmlformats.org/markup-compatibility/2006" xmlns:a14="http://schemas.microsoft.com/office/drawing/2010/main">
        <mc:Choice Requires="a14">
          <p:sp>
            <p:nvSpPr>
              <p:cNvPr id="3" name="Espace réservé du contenu 2"/>
              <p:cNvSpPr>
                <a:spLocks noGrp="1"/>
              </p:cNvSpPr>
              <p:nvPr>
                <p:ph idx="1"/>
              </p:nvPr>
            </p:nvSpPr>
            <p:spPr>
              <a:xfrm>
                <a:off x="107504" y="1600200"/>
                <a:ext cx="8928992" cy="5141168"/>
              </a:xfrm>
            </p:spPr>
            <p:txBody>
              <a:bodyPr>
                <a:normAutofit fontScale="92500"/>
              </a:bodyPr>
              <a:lstStyle/>
              <a:p>
                <a:r>
                  <a:rPr lang="fr-FR" dirty="0" smtClean="0"/>
                  <a:t>Le terme « quadrature » jusqu’au XVIIIe siècle</a:t>
                </a:r>
              </a:p>
              <a:p>
                <a:r>
                  <a:rPr lang="fr-FR" dirty="0" smtClean="0"/>
                  <a:t>Le « calcul intégral » et l’apport de D’Alembert</a:t>
                </a:r>
              </a:p>
              <a:p>
                <a:r>
                  <a:rPr lang="fr-FR" dirty="0" smtClean="0"/>
                  <a:t>Un exemple « d’application » de la décomposition des polynômes : comment trouver des primitives de </a:t>
                </a:r>
                <a14:m>
                  <m:oMath xmlns:m="http://schemas.openxmlformats.org/officeDocument/2006/math">
                    <m:r>
                      <a:rPr lang="fr-FR" b="0" i="1" smtClean="0">
                        <a:latin typeface="Cambria Math"/>
                      </a:rPr>
                      <m:t>𝑥</m:t>
                    </m:r>
                    <m:r>
                      <a:rPr lang="fr-FR" b="0" i="1" smtClean="0">
                        <a:latin typeface="Cambria Math"/>
                        <a:ea typeface="Cambria Math"/>
                      </a:rPr>
                      <m:t>↦</m:t>
                    </m:r>
                    <m:f>
                      <m:fPr>
                        <m:ctrlPr>
                          <a:rPr lang="fr-FR" b="0" i="1" smtClean="0">
                            <a:latin typeface="Cambria Math"/>
                            <a:ea typeface="Cambria Math"/>
                          </a:rPr>
                        </m:ctrlPr>
                      </m:fPr>
                      <m:num>
                        <m:r>
                          <a:rPr lang="fr-FR" b="0" i="1" smtClean="0">
                            <a:latin typeface="Cambria Math"/>
                            <a:ea typeface="Cambria Math"/>
                          </a:rPr>
                          <m:t>1</m:t>
                        </m:r>
                      </m:num>
                      <m:den>
                        <m:sSup>
                          <m:sSupPr>
                            <m:ctrlPr>
                              <a:rPr lang="fr-FR" b="0" i="1" smtClean="0">
                                <a:latin typeface="Cambria Math"/>
                                <a:ea typeface="Cambria Math"/>
                              </a:rPr>
                            </m:ctrlPr>
                          </m:sSupPr>
                          <m:e>
                            <m:d>
                              <m:dPr>
                                <m:ctrlPr>
                                  <a:rPr lang="fr-FR" b="0" i="1" smtClean="0">
                                    <a:latin typeface="Cambria Math"/>
                                    <a:ea typeface="Cambria Math"/>
                                  </a:rPr>
                                </m:ctrlPr>
                              </m:dPr>
                              <m:e>
                                <m:r>
                                  <a:rPr lang="fr-FR" b="0" i="1" smtClean="0">
                                    <a:latin typeface="Cambria Math"/>
                                    <a:ea typeface="Cambria Math"/>
                                  </a:rPr>
                                  <m:t>𝑥</m:t>
                                </m:r>
                                <m:r>
                                  <a:rPr lang="fr-FR" b="0" i="1" smtClean="0">
                                    <a:latin typeface="Cambria Math"/>
                                    <a:ea typeface="Cambria Math"/>
                                  </a:rPr>
                                  <m:t>−1</m:t>
                                </m:r>
                              </m:e>
                            </m:d>
                          </m:e>
                          <m:sup>
                            <m:r>
                              <a:rPr lang="fr-FR" b="0" i="1" smtClean="0">
                                <a:latin typeface="Cambria Math"/>
                                <a:ea typeface="Cambria Math"/>
                              </a:rPr>
                              <m:t>2</m:t>
                            </m:r>
                          </m:sup>
                        </m:sSup>
                        <m:d>
                          <m:dPr>
                            <m:ctrlPr>
                              <a:rPr lang="fr-FR" b="0" i="1" smtClean="0">
                                <a:latin typeface="Cambria Math"/>
                                <a:ea typeface="Cambria Math"/>
                              </a:rPr>
                            </m:ctrlPr>
                          </m:dPr>
                          <m:e>
                            <m:sSup>
                              <m:sSupPr>
                                <m:ctrlPr>
                                  <a:rPr lang="fr-FR" b="0" i="1" smtClean="0">
                                    <a:latin typeface="Cambria Math"/>
                                    <a:ea typeface="Cambria Math"/>
                                  </a:rPr>
                                </m:ctrlPr>
                              </m:sSupPr>
                              <m:e>
                                <m:r>
                                  <a:rPr lang="fr-FR" b="0" i="1" smtClean="0">
                                    <a:latin typeface="Cambria Math"/>
                                    <a:ea typeface="Cambria Math"/>
                                  </a:rPr>
                                  <m:t>𝑥</m:t>
                                </m:r>
                              </m:e>
                              <m:sup>
                                <m:r>
                                  <a:rPr lang="fr-FR" b="0" i="1" smtClean="0">
                                    <a:latin typeface="Cambria Math"/>
                                    <a:ea typeface="Cambria Math"/>
                                  </a:rPr>
                                  <m:t>2</m:t>
                                </m:r>
                              </m:sup>
                            </m:sSup>
                            <m:r>
                              <a:rPr lang="fr-FR" b="0" i="1" smtClean="0">
                                <a:latin typeface="Cambria Math"/>
                                <a:ea typeface="Cambria Math"/>
                              </a:rPr>
                              <m:t>+1</m:t>
                            </m:r>
                          </m:e>
                        </m:d>
                      </m:den>
                    </m:f>
                  </m:oMath>
                </a14:m>
                <a:r>
                  <a:rPr lang="fr-FR" dirty="0" smtClean="0"/>
                  <a:t>?</a:t>
                </a:r>
              </a:p>
              <a:p>
                <a:pPr marL="0" indent="0">
                  <a:buNone/>
                </a:pPr>
                <a:r>
                  <a:rPr lang="fr-FR" i="1" dirty="0" smtClean="0"/>
                  <a:t>Idée </a:t>
                </a:r>
                <a:r>
                  <a:rPr lang="fr-FR" dirty="0" smtClean="0"/>
                  <a:t>: </a:t>
                </a:r>
                <a14:m>
                  <m:oMath xmlns:m="http://schemas.openxmlformats.org/officeDocument/2006/math">
                    <m:r>
                      <a:rPr lang="fr-FR" b="0" i="1" smtClean="0">
                        <a:latin typeface="Cambria Math"/>
                      </a:rPr>
                      <m:t>𝑃𝑜𝑢𝑟</m:t>
                    </m:r>
                    <m:r>
                      <a:rPr lang="fr-FR" b="0" i="1" smtClean="0">
                        <a:latin typeface="Cambria Math"/>
                      </a:rPr>
                      <m:t> </m:t>
                    </m:r>
                    <m:r>
                      <a:rPr lang="fr-FR" b="0" i="1" smtClean="0">
                        <a:latin typeface="Cambria Math"/>
                      </a:rPr>
                      <m:t>𝑡𝑜𝑢𝑡</m:t>
                    </m:r>
                    <m:r>
                      <a:rPr lang="fr-FR" b="0" i="1" smtClean="0">
                        <a:latin typeface="Cambria Math"/>
                      </a:rPr>
                      <m:t> </m:t>
                    </m:r>
                    <m:r>
                      <a:rPr lang="fr-FR" b="0" i="1" smtClean="0">
                        <a:latin typeface="Cambria Math"/>
                      </a:rPr>
                      <m:t>𝑥</m:t>
                    </m:r>
                    <m:r>
                      <a:rPr lang="fr-FR" b="0" i="1" smtClean="0">
                        <a:latin typeface="Cambria Math"/>
                        <a:ea typeface="Cambria Math"/>
                      </a:rPr>
                      <m:t>≠1,</m:t>
                    </m:r>
                  </m:oMath>
                </a14:m>
                <a:endParaRPr lang="fr-FR" b="0" i="1" dirty="0" smtClean="0">
                  <a:latin typeface="Cambria Math"/>
                  <a:ea typeface="Cambria Math"/>
                </a:endParaRPr>
              </a:p>
              <a:p>
                <a:pPr marL="0" indent="0">
                  <a:buNone/>
                </a:pPr>
                <a14:m>
                  <m:oMathPara xmlns:m="http://schemas.openxmlformats.org/officeDocument/2006/math">
                    <m:oMathParaPr>
                      <m:jc m:val="centerGroup"/>
                    </m:oMathParaPr>
                    <m:oMath xmlns:m="http://schemas.openxmlformats.org/officeDocument/2006/math">
                      <m:f>
                        <m:fPr>
                          <m:ctrlPr>
                            <a:rPr lang="fr-FR" i="1">
                              <a:latin typeface="Cambria Math"/>
                              <a:ea typeface="Cambria Math"/>
                            </a:rPr>
                          </m:ctrlPr>
                        </m:fPr>
                        <m:num>
                          <m:r>
                            <a:rPr lang="fr-FR" i="1">
                              <a:latin typeface="Cambria Math"/>
                              <a:ea typeface="Cambria Math"/>
                            </a:rPr>
                            <m:t>1</m:t>
                          </m:r>
                        </m:num>
                        <m:den>
                          <m:sSup>
                            <m:sSupPr>
                              <m:ctrlPr>
                                <a:rPr lang="fr-FR" i="1">
                                  <a:latin typeface="Cambria Math"/>
                                  <a:ea typeface="Cambria Math"/>
                                </a:rPr>
                              </m:ctrlPr>
                            </m:sSupPr>
                            <m:e>
                              <m:d>
                                <m:dPr>
                                  <m:ctrlPr>
                                    <a:rPr lang="fr-FR" i="1">
                                      <a:latin typeface="Cambria Math"/>
                                      <a:ea typeface="Cambria Math"/>
                                    </a:rPr>
                                  </m:ctrlPr>
                                </m:dPr>
                                <m:e>
                                  <m:r>
                                    <a:rPr lang="fr-FR" i="1">
                                      <a:latin typeface="Cambria Math"/>
                                      <a:ea typeface="Cambria Math"/>
                                    </a:rPr>
                                    <m:t>𝑥</m:t>
                                  </m:r>
                                  <m:r>
                                    <a:rPr lang="fr-FR" i="1">
                                      <a:latin typeface="Cambria Math"/>
                                      <a:ea typeface="Cambria Math"/>
                                    </a:rPr>
                                    <m:t>−1</m:t>
                                  </m:r>
                                </m:e>
                              </m:d>
                            </m:e>
                            <m:sup>
                              <m:r>
                                <a:rPr lang="fr-FR" i="1">
                                  <a:latin typeface="Cambria Math"/>
                                  <a:ea typeface="Cambria Math"/>
                                </a:rPr>
                                <m:t>2</m:t>
                              </m:r>
                            </m:sup>
                          </m:sSup>
                          <m:d>
                            <m:dPr>
                              <m:ctrlPr>
                                <a:rPr lang="fr-FR" i="1">
                                  <a:latin typeface="Cambria Math"/>
                                  <a:ea typeface="Cambria Math"/>
                                </a:rPr>
                              </m:ctrlPr>
                            </m:dPr>
                            <m:e>
                              <m:sSup>
                                <m:sSupPr>
                                  <m:ctrlPr>
                                    <a:rPr lang="fr-FR" i="1">
                                      <a:latin typeface="Cambria Math"/>
                                      <a:ea typeface="Cambria Math"/>
                                    </a:rPr>
                                  </m:ctrlPr>
                                </m:sSupPr>
                                <m:e>
                                  <m:r>
                                    <a:rPr lang="fr-FR" i="1">
                                      <a:latin typeface="Cambria Math"/>
                                      <a:ea typeface="Cambria Math"/>
                                    </a:rPr>
                                    <m:t>𝑥</m:t>
                                  </m:r>
                                </m:e>
                                <m:sup>
                                  <m:r>
                                    <a:rPr lang="fr-FR" i="1">
                                      <a:latin typeface="Cambria Math"/>
                                      <a:ea typeface="Cambria Math"/>
                                    </a:rPr>
                                    <m:t>2</m:t>
                                  </m:r>
                                </m:sup>
                              </m:sSup>
                              <m:r>
                                <a:rPr lang="fr-FR" i="1">
                                  <a:latin typeface="Cambria Math"/>
                                  <a:ea typeface="Cambria Math"/>
                                </a:rPr>
                                <m:t>+1</m:t>
                              </m:r>
                            </m:e>
                          </m:d>
                        </m:den>
                      </m:f>
                      <m:r>
                        <a:rPr lang="fr-FR" b="0" i="1" smtClean="0">
                          <a:latin typeface="Cambria Math"/>
                          <a:ea typeface="Cambria Math"/>
                        </a:rPr>
                        <m:t>=</m:t>
                      </m:r>
                      <m:f>
                        <m:fPr>
                          <m:ctrlPr>
                            <a:rPr lang="fr-FR" b="0" i="1" smtClean="0">
                              <a:latin typeface="Cambria Math"/>
                              <a:ea typeface="Cambria Math"/>
                            </a:rPr>
                          </m:ctrlPr>
                        </m:fPr>
                        <m:num>
                          <m:r>
                            <a:rPr lang="fr-FR" b="0" i="1" smtClean="0">
                              <a:latin typeface="Cambria Math"/>
                              <a:ea typeface="Cambria Math"/>
                            </a:rPr>
                            <m:t>−1</m:t>
                          </m:r>
                        </m:num>
                        <m:den>
                          <m:r>
                            <a:rPr lang="fr-FR" b="0" i="1" smtClean="0">
                              <a:latin typeface="Cambria Math"/>
                              <a:ea typeface="Cambria Math"/>
                            </a:rPr>
                            <m:t>2</m:t>
                          </m:r>
                          <m:d>
                            <m:dPr>
                              <m:ctrlPr>
                                <a:rPr lang="fr-FR" b="0" i="1" smtClean="0">
                                  <a:latin typeface="Cambria Math"/>
                                  <a:ea typeface="Cambria Math"/>
                                </a:rPr>
                              </m:ctrlPr>
                            </m:dPr>
                            <m:e>
                              <m:r>
                                <a:rPr lang="fr-FR" b="0" i="1" smtClean="0">
                                  <a:latin typeface="Cambria Math"/>
                                  <a:ea typeface="Cambria Math"/>
                                </a:rPr>
                                <m:t>𝑥</m:t>
                              </m:r>
                              <m:r>
                                <a:rPr lang="fr-FR" b="0" i="1" smtClean="0">
                                  <a:latin typeface="Cambria Math"/>
                                  <a:ea typeface="Cambria Math"/>
                                </a:rPr>
                                <m:t>−1</m:t>
                              </m:r>
                            </m:e>
                          </m:d>
                        </m:den>
                      </m:f>
                      <m:r>
                        <a:rPr lang="fr-FR" b="0" i="1" smtClean="0">
                          <a:latin typeface="Cambria Math"/>
                          <a:ea typeface="Cambria Math"/>
                        </a:rPr>
                        <m:t>+</m:t>
                      </m:r>
                      <m:f>
                        <m:fPr>
                          <m:ctrlPr>
                            <a:rPr lang="fr-FR" b="0" i="1" smtClean="0">
                              <a:latin typeface="Cambria Math"/>
                              <a:ea typeface="Cambria Math"/>
                            </a:rPr>
                          </m:ctrlPr>
                        </m:fPr>
                        <m:num>
                          <m:r>
                            <a:rPr lang="fr-FR" b="0" i="1" smtClean="0">
                              <a:latin typeface="Cambria Math"/>
                              <a:ea typeface="Cambria Math"/>
                            </a:rPr>
                            <m:t>1</m:t>
                          </m:r>
                        </m:num>
                        <m:den>
                          <m:r>
                            <a:rPr lang="fr-FR" b="0" i="1" smtClean="0">
                              <a:latin typeface="Cambria Math"/>
                              <a:ea typeface="Cambria Math"/>
                            </a:rPr>
                            <m:t>2</m:t>
                          </m:r>
                          <m:sSup>
                            <m:sSupPr>
                              <m:ctrlPr>
                                <a:rPr lang="fr-FR" b="0" i="1" smtClean="0">
                                  <a:latin typeface="Cambria Math"/>
                                  <a:ea typeface="Cambria Math"/>
                                </a:rPr>
                              </m:ctrlPr>
                            </m:sSupPr>
                            <m:e>
                              <m:d>
                                <m:dPr>
                                  <m:ctrlPr>
                                    <a:rPr lang="fr-FR" b="0" i="1" smtClean="0">
                                      <a:latin typeface="Cambria Math"/>
                                      <a:ea typeface="Cambria Math"/>
                                    </a:rPr>
                                  </m:ctrlPr>
                                </m:dPr>
                                <m:e>
                                  <m:r>
                                    <a:rPr lang="fr-FR" b="0" i="1" smtClean="0">
                                      <a:latin typeface="Cambria Math"/>
                                      <a:ea typeface="Cambria Math"/>
                                    </a:rPr>
                                    <m:t>𝑥</m:t>
                                  </m:r>
                                  <m:r>
                                    <a:rPr lang="fr-FR" b="0" i="1" smtClean="0">
                                      <a:latin typeface="Cambria Math"/>
                                      <a:ea typeface="Cambria Math"/>
                                    </a:rPr>
                                    <m:t>−1</m:t>
                                  </m:r>
                                </m:e>
                              </m:d>
                            </m:e>
                            <m:sup>
                              <m:r>
                                <a:rPr lang="fr-FR" b="0" i="1" smtClean="0">
                                  <a:latin typeface="Cambria Math"/>
                                  <a:ea typeface="Cambria Math"/>
                                </a:rPr>
                                <m:t>2</m:t>
                              </m:r>
                            </m:sup>
                          </m:sSup>
                        </m:den>
                      </m:f>
                      <m:r>
                        <a:rPr lang="fr-FR" b="0" i="1" smtClean="0">
                          <a:latin typeface="Cambria Math"/>
                          <a:ea typeface="Cambria Math"/>
                        </a:rPr>
                        <m:t>+</m:t>
                      </m:r>
                      <m:f>
                        <m:fPr>
                          <m:ctrlPr>
                            <a:rPr lang="fr-FR" b="0" i="1" smtClean="0">
                              <a:latin typeface="Cambria Math"/>
                              <a:ea typeface="Cambria Math"/>
                            </a:rPr>
                          </m:ctrlPr>
                        </m:fPr>
                        <m:num>
                          <m:r>
                            <a:rPr lang="fr-FR" b="0" i="1" smtClean="0">
                              <a:latin typeface="Cambria Math"/>
                              <a:ea typeface="Cambria Math"/>
                            </a:rPr>
                            <m:t>𝑥</m:t>
                          </m:r>
                        </m:num>
                        <m:den>
                          <m:sSup>
                            <m:sSupPr>
                              <m:ctrlPr>
                                <a:rPr lang="fr-FR" b="0" i="1" smtClean="0">
                                  <a:latin typeface="Cambria Math"/>
                                  <a:ea typeface="Cambria Math"/>
                                </a:rPr>
                              </m:ctrlPr>
                            </m:sSupPr>
                            <m:e>
                              <m:r>
                                <a:rPr lang="fr-FR" b="0" i="1" smtClean="0">
                                  <a:latin typeface="Cambria Math"/>
                                  <a:ea typeface="Cambria Math"/>
                                </a:rPr>
                                <m:t>𝑥</m:t>
                              </m:r>
                            </m:e>
                            <m:sup>
                              <m:r>
                                <a:rPr lang="fr-FR" b="0" i="1" smtClean="0">
                                  <a:latin typeface="Cambria Math"/>
                                  <a:ea typeface="Cambria Math"/>
                                </a:rPr>
                                <m:t>2</m:t>
                              </m:r>
                            </m:sup>
                          </m:sSup>
                          <m:r>
                            <a:rPr lang="fr-FR" b="0" i="1" smtClean="0">
                              <a:latin typeface="Cambria Math"/>
                              <a:ea typeface="Cambria Math"/>
                            </a:rPr>
                            <m:t>+1</m:t>
                          </m:r>
                        </m:den>
                      </m:f>
                    </m:oMath>
                  </m:oMathPara>
                </a14:m>
                <a:endParaRPr lang="fr-FR" i="1" dirty="0"/>
              </a:p>
            </p:txBody>
          </p:sp>
        </mc:Choice>
        <mc:Fallback xmlns="">
          <p:sp>
            <p:nvSpPr>
              <p:cNvPr id="3" name="Espace réservé du contenu 2"/>
              <p:cNvSpPr>
                <a:spLocks noGrp="1" noRot="1" noChangeAspect="1" noMove="1" noResize="1" noEditPoints="1" noAdjustHandles="1" noChangeArrowheads="1" noChangeShapeType="1" noTextEdit="1"/>
              </p:cNvSpPr>
              <p:nvPr>
                <p:ph idx="1"/>
              </p:nvPr>
            </p:nvSpPr>
            <p:spPr>
              <a:xfrm>
                <a:off x="107504" y="1600200"/>
                <a:ext cx="8928992" cy="5141168"/>
              </a:xfrm>
              <a:blipFill rotWithShape="1">
                <a:blip r:embed="rId2"/>
                <a:stretch>
                  <a:fillRect l="-1639" t="-1423" r="-1503"/>
                </a:stretch>
              </a:blipFill>
            </p:spPr>
            <p:txBody>
              <a:bodyPr/>
              <a:lstStyle/>
              <a:p>
                <a:r>
                  <a:rPr lang="fr-FR">
                    <a:noFill/>
                  </a:rPr>
                  <a:t> </a:t>
                </a:r>
              </a:p>
            </p:txBody>
          </p:sp>
        </mc:Fallback>
      </mc:AlternateContent>
    </p:spTree>
    <p:extLst>
      <p:ext uri="{BB962C8B-B14F-4D97-AF65-F5344CB8AC3E}">
        <p14:creationId xmlns:p14="http://schemas.microsoft.com/office/powerpoint/2010/main" val="19659207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74638"/>
            <a:ext cx="9144000" cy="1143000"/>
          </a:xfrm>
        </p:spPr>
        <p:txBody>
          <a:bodyPr>
            <a:normAutofit/>
          </a:bodyPr>
          <a:lstStyle/>
          <a:p>
            <a:r>
              <a:rPr lang="fr-FR" sz="6600" dirty="0" smtClean="0">
                <a:solidFill>
                  <a:srgbClr val="FF0000"/>
                </a:solidFill>
              </a:rPr>
              <a:t>Le théorème fondamental</a:t>
            </a:r>
            <a:endParaRPr lang="fr-FR" sz="6600" dirty="0">
              <a:solidFill>
                <a:srgbClr val="FF0000"/>
              </a:solidFill>
            </a:endParaRPr>
          </a:p>
        </p:txBody>
      </p:sp>
      <p:sp>
        <p:nvSpPr>
          <p:cNvPr id="3" name="Espace réservé du contenu 2"/>
          <p:cNvSpPr>
            <a:spLocks noGrp="1"/>
          </p:cNvSpPr>
          <p:nvPr>
            <p:ph idx="1"/>
          </p:nvPr>
        </p:nvSpPr>
        <p:spPr>
          <a:xfrm>
            <a:off x="0" y="1600200"/>
            <a:ext cx="9144000" cy="5257800"/>
          </a:xfrm>
        </p:spPr>
        <p:txBody>
          <a:bodyPr>
            <a:normAutofit/>
          </a:bodyPr>
          <a:lstStyle/>
          <a:p>
            <a:r>
              <a:rPr lang="fr-FR" sz="2400" dirty="0" smtClean="0"/>
              <a:t>Les </a:t>
            </a:r>
            <a:r>
              <a:rPr lang="fr-FR" sz="2400" dirty="0" smtClean="0">
                <a:hlinkClick r:id="rId2" action="ppaction://hlinkfile"/>
              </a:rPr>
              <a:t>relations de </a:t>
            </a:r>
            <a:r>
              <a:rPr lang="fr-FR" sz="2400" dirty="0" err="1" smtClean="0">
                <a:hlinkClick r:id="rId2" action="ppaction://hlinkfile"/>
              </a:rPr>
              <a:t>Viète</a:t>
            </a:r>
            <a:r>
              <a:rPr lang="fr-FR" sz="2400" dirty="0" smtClean="0">
                <a:hlinkClick r:id="rId2" action="ppaction://hlinkfile"/>
              </a:rPr>
              <a:t> </a:t>
            </a:r>
            <a:r>
              <a:rPr lang="fr-FR" sz="2400" dirty="0" smtClean="0"/>
              <a:t>(1540-1603) et les « racines »</a:t>
            </a:r>
          </a:p>
          <a:p>
            <a:r>
              <a:rPr lang="fr-FR" sz="1800" dirty="0" smtClean="0"/>
              <a:t>« Au reste, tant les vraies racines que les fausses ne sont pas toujours réelles, mais quelquefois seulement imaginaires, c’est-à-dire qu’on peut toujours en imaginer autant que j’ai dit en chaque équation, mais qu’il n’y a quelquefois aucune quantité qui corresponde à celle qu’on imagine… » (Descartes)</a:t>
            </a:r>
          </a:p>
          <a:p>
            <a:r>
              <a:rPr lang="fr-FR" sz="2400" dirty="0" smtClean="0"/>
              <a:t>Les démonstrations de D’Alembert et Euler et la recherche d’une démarche « purement algébrique ». La critique de Gauss :</a:t>
            </a:r>
          </a:p>
          <a:p>
            <a:pPr marL="0" indent="0">
              <a:buNone/>
            </a:pPr>
            <a:r>
              <a:rPr lang="fr-FR" sz="1800" dirty="0" smtClean="0">
                <a:solidFill>
                  <a:srgbClr val="0070C0"/>
                </a:solidFill>
              </a:rPr>
              <a:t>« … l’axiome est que toute équation possède effectivement </a:t>
            </a:r>
            <a:r>
              <a:rPr lang="fr-FR" sz="1800" i="1" dirty="0" smtClean="0">
                <a:solidFill>
                  <a:srgbClr val="0070C0"/>
                </a:solidFill>
              </a:rPr>
              <a:t>n</a:t>
            </a:r>
            <a:r>
              <a:rPr lang="fr-FR" sz="1800" dirty="0" smtClean="0">
                <a:solidFill>
                  <a:srgbClr val="0070C0"/>
                </a:solidFill>
              </a:rPr>
              <a:t> racines possibles ou impossibles. Si l’on entend par possibles : réelles, et par impossibles : « complexes », cet axiome est inadmissible puisque c’est justement ce qu’il s’agit de démontrer. Mais si l’on entend par possibles les quantités réelles ou complexes et par impossible tout ce qui manque pour qu’on ait exactement </a:t>
            </a:r>
            <a:r>
              <a:rPr lang="fr-FR" sz="1800" i="1" dirty="0" smtClean="0">
                <a:solidFill>
                  <a:srgbClr val="0070C0"/>
                </a:solidFill>
              </a:rPr>
              <a:t>n </a:t>
            </a:r>
            <a:r>
              <a:rPr lang="fr-FR" sz="1800" dirty="0" smtClean="0">
                <a:solidFill>
                  <a:srgbClr val="0070C0"/>
                </a:solidFill>
              </a:rPr>
              <a:t>racines , cet axiome est acceptable. Impossible signifie alors quantité qui n’existe pas dans le domaine des grandeurs. » … </a:t>
            </a:r>
            <a:r>
              <a:rPr lang="fr-FR" sz="1800" dirty="0" smtClean="0">
                <a:solidFill>
                  <a:srgbClr val="FF0000"/>
                </a:solidFill>
              </a:rPr>
              <a:t>et donc on ne peut pas CALCULER avec</a:t>
            </a:r>
            <a:r>
              <a:rPr lang="fr-FR" sz="2000" dirty="0" smtClean="0">
                <a:solidFill>
                  <a:srgbClr val="FF0000"/>
                </a:solidFill>
              </a:rPr>
              <a:t>…</a:t>
            </a:r>
          </a:p>
          <a:p>
            <a:r>
              <a:rPr lang="fr-FR" sz="2000" dirty="0" smtClean="0">
                <a:hlinkClick r:id="rId3" action="ppaction://hlinkfile"/>
              </a:rPr>
              <a:t>L’idée d’Euler </a:t>
            </a:r>
            <a:r>
              <a:rPr lang="fr-FR" sz="2000" dirty="0" smtClean="0"/>
              <a:t>: les équations polynômes de degré impair ont des racines… </a:t>
            </a:r>
            <a:r>
              <a:rPr lang="fr-FR" sz="2000" dirty="0" smtClean="0">
                <a:solidFill>
                  <a:srgbClr val="FF0000"/>
                </a:solidFill>
              </a:rPr>
              <a:t>là, on attend BOLZANO (1817)</a:t>
            </a:r>
            <a:endParaRPr lang="fr-FR" sz="2000" dirty="0"/>
          </a:p>
        </p:txBody>
      </p:sp>
    </p:spTree>
    <p:extLst>
      <p:ext uri="{BB962C8B-B14F-4D97-AF65-F5344CB8AC3E}">
        <p14:creationId xmlns:p14="http://schemas.microsoft.com/office/powerpoint/2010/main" val="1196473505"/>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4326</TotalTime>
  <Words>742</Words>
  <Application>Microsoft Office PowerPoint</Application>
  <PresentationFormat>Affichage à l'écran (4:3)</PresentationFormat>
  <Paragraphs>76</Paragraphs>
  <Slides>14</Slides>
  <Notes>0</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Thème Office</vt:lpstr>
      <vt:lpstr>Jean le Rond D’Alembert 1717-1783</vt:lpstr>
      <vt:lpstr>L’encyclopédiste</vt:lpstr>
      <vt:lpstr>Sa vie, son œuvre (vite)</vt:lpstr>
      <vt:lpstr>       L’Encyclopédie</vt:lpstr>
      <vt:lpstr>Articles mathématiques</vt:lpstr>
      <vt:lpstr>Discussions, hésitations,  polémiques et découvertes  sur les sciences de l’époque</vt:lpstr>
      <vt:lpstr>Les imaginaires</vt:lpstr>
      <vt:lpstr>Quadratures et intégrales</vt:lpstr>
      <vt:lpstr>Le théorème fondamental</vt:lpstr>
      <vt:lpstr>Polémiques sur les probabilités</vt:lpstr>
      <vt:lpstr>D’Alembert physicien et astronome</vt:lpstr>
      <vt:lpstr>Équations différentielles </vt:lpstr>
      <vt:lpstr>L’équation des ondes</vt:lpstr>
      <vt:lpstr>La solution de D’Alembert</vt:lpstr>
    </vt:vector>
  </TitlesOfParts>
  <Company>DSI-Rectorat de Versailles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Jean le Rond D’Alembert 1717-1783</dc:title>
  <dc:creator>Pierre Michalak</dc:creator>
  <cp:lastModifiedBy>Pierre Michalak</cp:lastModifiedBy>
  <cp:revision>70</cp:revision>
  <dcterms:created xsi:type="dcterms:W3CDTF">2017-01-23T10:03:24Z</dcterms:created>
  <dcterms:modified xsi:type="dcterms:W3CDTF">2017-02-05T08:16:33Z</dcterms:modified>
</cp:coreProperties>
</file>