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26079-D46F-495C-9E2C-61094CD772FD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9450-8369-439B-8E45-A27DB3F1B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1FF9-61B9-4777-B6D3-09E90655BE4E}" type="datetimeFigureOut">
              <a:rPr lang="fr-FR" smtClean="0"/>
              <a:pPr/>
              <a:t>02/05/2011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9D23-27C7-4BD5-86FC-F7FF57382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Nouveaux programmes 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de mathématiques 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à la rentrée 2011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Ordre du jour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Présentation générale de la réforme</a:t>
            </a:r>
          </a:p>
          <a:p>
            <a:r>
              <a:rPr lang="fr-FR" dirty="0" smtClean="0"/>
              <a:t>Mathématiques en STI2D et STL</a:t>
            </a:r>
          </a:p>
          <a:p>
            <a:r>
              <a:rPr lang="fr-FR" dirty="0" smtClean="0"/>
              <a:t>Programmes en premières ES/L et en première S</a:t>
            </a:r>
          </a:p>
          <a:p>
            <a:r>
              <a:rPr lang="fr-FR" dirty="0" smtClean="0"/>
              <a:t>Progressions – les statistiques et probabilités en liaison avec les autres parties du programme</a:t>
            </a:r>
          </a:p>
          <a:p>
            <a:r>
              <a:rPr lang="fr-FR" dirty="0" smtClean="0">
                <a:latin typeface="Calibri"/>
              </a:rPr>
              <a:t>É</a:t>
            </a:r>
            <a:r>
              <a:rPr lang="fr-FR" dirty="0" smtClean="0"/>
              <a:t>valuation</a:t>
            </a:r>
          </a:p>
          <a:p>
            <a:r>
              <a:rPr lang="fr-FR" dirty="0" smtClean="0"/>
              <a:t>Résolution de problèmes</a:t>
            </a:r>
          </a:p>
          <a:p>
            <a:r>
              <a:rPr lang="fr-FR" dirty="0" smtClean="0"/>
              <a:t>Témoignages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Calendrier de mise en œuvre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de la réforme du lycée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Rentrée 2009 </a:t>
            </a:r>
          </a:p>
          <a:p>
            <a:pPr lvl="2"/>
            <a:r>
              <a:rPr lang="fr-FR" b="1" dirty="0" smtClean="0"/>
              <a:t>Voie professionnelle : </a:t>
            </a:r>
            <a:r>
              <a:rPr lang="fr-FR" dirty="0" smtClean="0"/>
              <a:t>mise en place de la nouvelle classe de</a:t>
            </a:r>
            <a:r>
              <a:rPr lang="fr-FR" b="1" dirty="0" smtClean="0"/>
              <a:t> seconde </a:t>
            </a:r>
            <a:r>
              <a:rPr lang="fr-FR" dirty="0" smtClean="0"/>
              <a:t>conduisant au</a:t>
            </a:r>
            <a:r>
              <a:rPr lang="fr-FR" b="1" dirty="0" smtClean="0"/>
              <a:t> baccalauréat professionnel en trois ans</a:t>
            </a:r>
          </a:p>
          <a:p>
            <a:pPr lvl="2">
              <a:buFont typeface="Wingdings" pitchFamily="2" charset="2"/>
              <a:buNone/>
            </a:pPr>
            <a:endParaRPr lang="fr-FR" b="1" dirty="0" smtClean="0">
              <a:solidFill>
                <a:schemeClr val="bg2"/>
              </a:solidFill>
            </a:endParaRPr>
          </a:p>
          <a:p>
            <a:r>
              <a:rPr lang="fr-FR" dirty="0" smtClean="0">
                <a:solidFill>
                  <a:schemeClr val="bg2"/>
                </a:solidFill>
              </a:rPr>
              <a:t> </a:t>
            </a:r>
            <a:r>
              <a:rPr lang="fr-FR" dirty="0" smtClean="0"/>
              <a:t>Rentrée 2010</a:t>
            </a:r>
          </a:p>
          <a:p>
            <a:pPr lvl="2"/>
            <a:r>
              <a:rPr lang="fr-FR" b="1" dirty="0" smtClean="0"/>
              <a:t>Voies générale et technologique : </a:t>
            </a:r>
            <a:r>
              <a:rPr lang="fr-FR" dirty="0" smtClean="0"/>
              <a:t>mise en place de la nouvelle classe de</a:t>
            </a:r>
            <a:r>
              <a:rPr lang="fr-FR" b="1" dirty="0" smtClean="0"/>
              <a:t> seconde </a:t>
            </a:r>
          </a:p>
          <a:p>
            <a:pPr lvl="2"/>
            <a:r>
              <a:rPr lang="fr-FR" b="1" dirty="0" smtClean="0"/>
              <a:t>Voie professionnelle : </a:t>
            </a:r>
            <a:r>
              <a:rPr lang="fr-FR" dirty="0" smtClean="0"/>
              <a:t>mise en place de la nouvelle classe de</a:t>
            </a:r>
            <a:r>
              <a:rPr lang="fr-FR" b="1" dirty="0" smtClean="0"/>
              <a:t> première</a:t>
            </a:r>
          </a:p>
          <a:p>
            <a:pPr lvl="2">
              <a:buFont typeface="Wingdings" pitchFamily="2" charset="2"/>
              <a:buNone/>
            </a:pPr>
            <a:endParaRPr lang="fr-FR" b="1" dirty="0" smtClean="0"/>
          </a:p>
          <a:p>
            <a:r>
              <a:rPr lang="fr-FR" b="0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rgbClr val="008ED1"/>
                </a:solidFill>
              </a:rPr>
              <a:t>Rentrée 2011</a:t>
            </a:r>
          </a:p>
          <a:p>
            <a:pPr lvl="2"/>
            <a:r>
              <a:rPr lang="fr-FR" b="1" dirty="0" smtClean="0"/>
              <a:t>Voie générale : </a:t>
            </a:r>
            <a:r>
              <a:rPr lang="fr-FR" dirty="0" smtClean="0"/>
              <a:t>nouvelles classes</a:t>
            </a:r>
            <a:r>
              <a:rPr lang="fr-FR" b="1" dirty="0" smtClean="0"/>
              <a:t> </a:t>
            </a:r>
            <a:r>
              <a:rPr lang="fr-FR" dirty="0" smtClean="0"/>
              <a:t>de</a:t>
            </a:r>
            <a:r>
              <a:rPr lang="fr-FR" b="1" dirty="0" smtClean="0"/>
              <a:t> première</a:t>
            </a:r>
          </a:p>
          <a:p>
            <a:pPr lvl="2"/>
            <a:r>
              <a:rPr lang="fr-FR" b="1" dirty="0" smtClean="0"/>
              <a:t>Voie technologique : </a:t>
            </a:r>
            <a:r>
              <a:rPr lang="fr-FR" dirty="0" smtClean="0"/>
              <a:t>nouvelles classes de</a:t>
            </a:r>
            <a:r>
              <a:rPr lang="fr-FR" b="1" dirty="0" smtClean="0"/>
              <a:t> première STI2D, STL et STD2A</a:t>
            </a:r>
          </a:p>
          <a:p>
            <a:pPr lvl="2"/>
            <a:r>
              <a:rPr lang="fr-FR" b="1" dirty="0" smtClean="0"/>
              <a:t>Voie professionnelle : </a:t>
            </a:r>
            <a:r>
              <a:rPr lang="fr-FR" dirty="0" smtClean="0"/>
              <a:t>nouvelle classe </a:t>
            </a:r>
            <a:r>
              <a:rPr lang="fr-FR" b="1" dirty="0" smtClean="0"/>
              <a:t>terminale</a:t>
            </a:r>
          </a:p>
          <a:p>
            <a:pPr lvl="2"/>
            <a:endParaRPr lang="fr-FR" b="1" dirty="0" smtClean="0"/>
          </a:p>
          <a:p>
            <a:r>
              <a:rPr lang="fr-FR" dirty="0" smtClean="0">
                <a:solidFill>
                  <a:schemeClr val="bg2"/>
                </a:solidFill>
              </a:rPr>
              <a:t> </a:t>
            </a:r>
            <a:r>
              <a:rPr lang="fr-FR" dirty="0" smtClean="0"/>
              <a:t>Rentrée 2012</a:t>
            </a:r>
          </a:p>
          <a:p>
            <a:pPr lvl="2"/>
            <a:r>
              <a:rPr lang="fr-FR" b="1" dirty="0" smtClean="0"/>
              <a:t>Voie générale : </a:t>
            </a:r>
            <a:r>
              <a:rPr lang="fr-FR" dirty="0" smtClean="0"/>
              <a:t>nouvelles classes</a:t>
            </a:r>
            <a:r>
              <a:rPr lang="fr-FR" b="1" dirty="0" smtClean="0"/>
              <a:t> terminales </a:t>
            </a:r>
          </a:p>
          <a:p>
            <a:pPr lvl="2"/>
            <a:r>
              <a:rPr lang="fr-FR" b="1" dirty="0" smtClean="0"/>
              <a:t>Voie technologique : </a:t>
            </a:r>
            <a:r>
              <a:rPr lang="fr-FR" dirty="0" smtClean="0"/>
              <a:t>nouvelles classes</a:t>
            </a:r>
            <a:r>
              <a:rPr lang="fr-FR" b="1" dirty="0" smtClean="0"/>
              <a:t> terminales STI2D, STL et STD2A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70C0"/>
                </a:solidFill>
                <a:cs typeface="Arial" charset="0"/>
              </a:rPr>
              <a:t>L’organisation des classes de première générale : culture commune et spécialisation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355600" algn="l"/>
              </a:tabLst>
            </a:pPr>
            <a:r>
              <a:rPr lang="fr-FR" b="1" dirty="0" smtClean="0">
                <a:cs typeface="Arial" charset="0"/>
              </a:rPr>
              <a:t>Des enseignements communs aux trois séries</a:t>
            </a:r>
            <a:r>
              <a:rPr lang="fr-FR" dirty="0" smtClean="0">
                <a:cs typeface="Arial" charset="0"/>
              </a:rPr>
              <a:t> </a:t>
            </a:r>
            <a:r>
              <a:rPr lang="fr-FR" b="1" dirty="0" smtClean="0">
                <a:cs typeface="Arial" charset="0"/>
              </a:rPr>
              <a:t>(environ 60 % du total de l’horaire) : </a:t>
            </a:r>
          </a:p>
          <a:p>
            <a:pPr marL="355600" indent="0">
              <a:buNone/>
              <a:tabLst>
                <a:tab pos="355600" algn="l"/>
              </a:tabLst>
            </a:pPr>
            <a:r>
              <a:rPr lang="fr-FR" dirty="0" smtClean="0">
                <a:cs typeface="Arial" charset="0"/>
              </a:rPr>
              <a:t>les enseignements de français, d’histoire-géographie-éducation civique, d’EPS et de langues vivantes </a:t>
            </a:r>
          </a:p>
          <a:p>
            <a:pPr>
              <a:buFontTx/>
              <a:buNone/>
              <a:tabLst>
                <a:tab pos="355600" algn="l"/>
              </a:tabLst>
            </a:pPr>
            <a:r>
              <a:rPr lang="fr-FR" b="0" dirty="0" smtClean="0">
                <a:solidFill>
                  <a:schemeClr val="tx1"/>
                </a:solidFill>
                <a:cs typeface="Arial" charset="0"/>
              </a:rPr>
              <a:t>	</a:t>
            </a:r>
            <a:r>
              <a:rPr lang="fr-FR" sz="2900" dirty="0" smtClean="0">
                <a:solidFill>
                  <a:schemeClr val="tx1"/>
                </a:solidFill>
                <a:cs typeface="Arial" charset="0"/>
              </a:rPr>
              <a:t>15 h sur un total hebdomadaire de 26 h 30 à 28 h selon les séries</a:t>
            </a:r>
          </a:p>
          <a:p>
            <a:pPr lvl="1">
              <a:buNone/>
              <a:tabLst>
                <a:tab pos="355600" algn="l"/>
              </a:tabLst>
            </a:pPr>
            <a:endParaRPr lang="fr-FR" b="1" dirty="0" smtClean="0">
              <a:cs typeface="Arial" charset="0"/>
            </a:endParaRPr>
          </a:p>
          <a:p>
            <a:pPr>
              <a:tabLst>
                <a:tab pos="355600" algn="l"/>
              </a:tabLst>
            </a:pPr>
            <a:r>
              <a:rPr lang="fr-FR" dirty="0" smtClean="0">
                <a:cs typeface="Arial" charset="0"/>
              </a:rPr>
              <a:t> </a:t>
            </a:r>
            <a:r>
              <a:rPr lang="fr-FR" b="1" dirty="0" smtClean="0">
                <a:cs typeface="Arial" charset="0"/>
              </a:rPr>
              <a:t>Des enseignements spécifiques à chaque série</a:t>
            </a:r>
          </a:p>
          <a:p>
            <a:pPr>
              <a:buFontTx/>
              <a:buNone/>
              <a:tabLst>
                <a:tab pos="355600" algn="l"/>
              </a:tabLst>
            </a:pPr>
            <a:r>
              <a:rPr lang="fr-FR" b="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fr-FR" sz="2600" dirty="0" smtClean="0">
                <a:solidFill>
                  <a:schemeClr val="tx1"/>
                </a:solidFill>
                <a:cs typeface="Times New Roman" pitchFamily="18" charset="0"/>
              </a:rPr>
              <a:t>Communs à tous les élèves de la série</a:t>
            </a:r>
          </a:p>
          <a:p>
            <a:pPr marL="355600" indent="0">
              <a:buFontTx/>
              <a:buNone/>
              <a:tabLst>
                <a:tab pos="355600" algn="l"/>
              </a:tabLst>
            </a:pPr>
            <a:r>
              <a:rPr lang="fr-FR" dirty="0" smtClean="0">
                <a:cs typeface="Times New Roman" pitchFamily="18" charset="0"/>
              </a:rPr>
              <a:t>Cas particulier : en série L, certains enseignements sont optionnels  (langue vivante 3, langue vivante 1 ou 2 approfondies, langues et cultures de l’Antiquité, enseignements artistiques, mathématiques)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Autofit/>
          </a:bodyPr>
          <a:lstStyle/>
          <a:p>
            <a:r>
              <a:rPr lang="fr-FR" sz="3000" dirty="0" smtClean="0">
                <a:solidFill>
                  <a:srgbClr val="0070C0"/>
                </a:solidFill>
                <a:cs typeface="Arial" charset="0"/>
              </a:rPr>
              <a:t>Les nouveaux programmes en séries technologiques : nouvelles disciplines et contenus rénovés</a:t>
            </a:r>
            <a:endParaRPr lang="fr-FR" sz="30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517632" cy="5141168"/>
          </a:xfrm>
        </p:spPr>
        <p:txBody>
          <a:bodyPr>
            <a:normAutofit fontScale="92500" lnSpcReduction="20000"/>
          </a:bodyPr>
          <a:lstStyle/>
          <a:p>
            <a:pPr marL="179388" indent="-165100">
              <a:lnSpc>
                <a:spcPct val="90000"/>
              </a:lnSpc>
            </a:pPr>
            <a:r>
              <a:rPr lang="fr-FR" dirty="0" smtClean="0">
                <a:cs typeface="Arial" charset="0"/>
              </a:rPr>
              <a:t>En série STI2D</a:t>
            </a:r>
          </a:p>
          <a:p>
            <a:pPr marL="355600" indent="0">
              <a:lnSpc>
                <a:spcPct val="90000"/>
              </a:lnSpc>
              <a:buFontTx/>
              <a:buNone/>
            </a:pPr>
            <a:r>
              <a:rPr lang="fr-FR" sz="2400" b="0" dirty="0" smtClean="0">
                <a:solidFill>
                  <a:schemeClr val="tx1"/>
                </a:solidFill>
                <a:cs typeface="Arial" charset="0"/>
              </a:rPr>
              <a:t>Des </a:t>
            </a:r>
            <a:r>
              <a:rPr lang="fr-FR" sz="2400" dirty="0" smtClean="0">
                <a:solidFill>
                  <a:schemeClr val="tx1"/>
                </a:solidFill>
                <a:cs typeface="Arial" charset="0"/>
              </a:rPr>
              <a:t>enseignements </a:t>
            </a:r>
            <a:r>
              <a:rPr lang="fr-FR" sz="2400" b="0" dirty="0" smtClean="0">
                <a:solidFill>
                  <a:schemeClr val="tx1"/>
                </a:solidFill>
                <a:cs typeface="Arial" charset="0"/>
              </a:rPr>
              <a:t>organisés selon quatre spécialisations : </a:t>
            </a:r>
            <a:r>
              <a:rPr lang="fr-FR" sz="2400" dirty="0" smtClean="0">
                <a:solidFill>
                  <a:schemeClr val="tx1"/>
                </a:solidFill>
                <a:cs typeface="Arial" charset="0"/>
              </a:rPr>
              <a:t>« architecture et construction », « énergie et innovation  », « innovation technologique et éco-conception » </a:t>
            </a:r>
            <a:r>
              <a:rPr lang="fr-FR" sz="2400" b="0" dirty="0" smtClean="0">
                <a:solidFill>
                  <a:schemeClr val="tx1"/>
                </a:solidFill>
                <a:cs typeface="Arial" charset="0"/>
              </a:rPr>
              <a:t>et</a:t>
            </a:r>
            <a:r>
              <a:rPr lang="fr-FR" sz="24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fr-FR" sz="2400" dirty="0" smtClean="0">
                <a:cs typeface="Arial" charset="0"/>
              </a:rPr>
              <a:t>« </a:t>
            </a:r>
            <a:r>
              <a:rPr lang="fr-FR" sz="2400" dirty="0" smtClean="0">
                <a:solidFill>
                  <a:schemeClr val="tx1"/>
                </a:solidFill>
                <a:cs typeface="Arial" charset="0"/>
              </a:rPr>
              <a:t>systèmes d’information et numérique »</a:t>
            </a:r>
            <a:r>
              <a:rPr lang="fr-FR" sz="2400" b="0" dirty="0" smtClean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1400" b="0" u="sng" dirty="0" smtClean="0">
              <a:solidFill>
                <a:srgbClr val="8B3A98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fr-FR" dirty="0" smtClean="0">
                <a:cs typeface="Arial" charset="0"/>
              </a:rPr>
              <a:t>En série STL</a:t>
            </a:r>
          </a:p>
          <a:p>
            <a:pPr indent="12700">
              <a:lnSpc>
                <a:spcPct val="90000"/>
              </a:lnSpc>
              <a:buNone/>
            </a:pPr>
            <a:r>
              <a:rPr lang="fr-FR" sz="2400" b="0" dirty="0" smtClean="0">
                <a:solidFill>
                  <a:schemeClr val="tx1"/>
                </a:solidFill>
                <a:cs typeface="Arial" charset="0"/>
              </a:rPr>
              <a:t>Des </a:t>
            </a:r>
            <a:r>
              <a:rPr lang="fr-FR" sz="2400" dirty="0" smtClean="0">
                <a:solidFill>
                  <a:schemeClr val="tx1"/>
                </a:solidFill>
                <a:cs typeface="Arial" charset="0"/>
              </a:rPr>
              <a:t>enseignements </a:t>
            </a:r>
            <a:r>
              <a:rPr lang="fr-FR" sz="2400" b="0" dirty="0" smtClean="0">
                <a:solidFill>
                  <a:schemeClr val="tx1"/>
                </a:solidFill>
                <a:cs typeface="Arial" charset="0"/>
              </a:rPr>
              <a:t>organisés selon deux spécialisations :</a:t>
            </a:r>
            <a:r>
              <a:rPr lang="fr-FR" sz="2400" dirty="0" smtClean="0">
                <a:cs typeface="Arial" charset="0"/>
              </a:rPr>
              <a:t> </a:t>
            </a:r>
          </a:p>
          <a:p>
            <a:pPr indent="12700">
              <a:lnSpc>
                <a:spcPct val="90000"/>
              </a:lnSpc>
              <a:buNone/>
            </a:pPr>
            <a:r>
              <a:rPr lang="fr-FR" sz="2400" dirty="0" smtClean="0">
                <a:cs typeface="Arial" charset="0"/>
              </a:rPr>
              <a:t> « </a:t>
            </a:r>
            <a:r>
              <a:rPr lang="fr-FR" sz="2400" b="0" dirty="0" smtClean="0">
                <a:solidFill>
                  <a:schemeClr val="tx1"/>
                </a:solidFill>
                <a:cs typeface="Arial" charset="0"/>
              </a:rPr>
              <a:t>biotechnologies » et « sciences physiques et chimiques en laboratoire »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1400" dirty="0" smtClean="0">
              <a:solidFill>
                <a:srgbClr val="008ED1"/>
              </a:solidFill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800" dirty="0" smtClean="0">
                <a:solidFill>
                  <a:srgbClr val="FF0000"/>
                </a:solidFill>
                <a:cs typeface="Arial" charset="0"/>
              </a:rPr>
              <a:t>Les enseignements de mathématiques et physique-chimie sont  communs aux deux séries</a:t>
            </a:r>
          </a:p>
          <a:p>
            <a:pPr marL="266700" indent="-266700">
              <a:tabLst>
                <a:tab pos="355600" algn="l"/>
              </a:tabLst>
            </a:pPr>
            <a:r>
              <a:rPr lang="fr-FR" dirty="0" smtClean="0">
                <a:cs typeface="Arial" charset="0"/>
              </a:rPr>
              <a:t>En série STD2A </a:t>
            </a:r>
          </a:p>
          <a:p>
            <a:pPr marL="179388" lvl="1" indent="-1588">
              <a:buNone/>
            </a:pPr>
            <a:r>
              <a:rPr lang="fr-FR" sz="2400" dirty="0" smtClean="0">
                <a:cs typeface="Arial" charset="0"/>
              </a:rPr>
              <a:t>Un enseignement de design et arts appliqués organisé en </a:t>
            </a:r>
            <a:r>
              <a:rPr lang="fr-FR" sz="2400" b="1" dirty="0" smtClean="0">
                <a:cs typeface="Arial" charset="0"/>
              </a:rPr>
              <a:t>quatre pôles</a:t>
            </a:r>
            <a:r>
              <a:rPr lang="fr-FR" sz="2400" dirty="0" smtClean="0">
                <a:cs typeface="Arial" charset="0"/>
              </a:rPr>
              <a:t> </a:t>
            </a:r>
            <a:r>
              <a:rPr lang="fr-FR" sz="2400" b="1" dirty="0" smtClean="0">
                <a:cs typeface="Arial" charset="0"/>
              </a:rPr>
              <a:t>disciplinaires</a:t>
            </a:r>
            <a:r>
              <a:rPr lang="fr-FR" sz="2400" dirty="0" smtClean="0">
                <a:cs typeface="Arial" charset="0"/>
              </a:rPr>
              <a:t> « arts, techniques et civilisations », « démarche créative », « pratiques en arts visuels » et « technologies »</a:t>
            </a:r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  <a:cs typeface="Times New Roman" pitchFamily="18" charset="0"/>
              </a:rPr>
              <a:t>Les épreuves anticipées du baccalauréat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2700">
              <a:buNone/>
            </a:pPr>
            <a:r>
              <a:rPr lang="fr-FR" dirty="0" smtClean="0">
                <a:cs typeface="Arial" charset="0"/>
              </a:rPr>
              <a:t>Dès 2012, des épreuves anticipées comptant pour la session 2013. </a:t>
            </a:r>
            <a:r>
              <a:rPr lang="fr-FR" b="0" dirty="0" smtClean="0">
                <a:solidFill>
                  <a:schemeClr val="tx1"/>
                </a:solidFill>
                <a:cs typeface="Arial" charset="0"/>
              </a:rPr>
              <a:t>Il s’agit soit</a:t>
            </a:r>
          </a:p>
          <a:p>
            <a:pPr lvl="2"/>
            <a:r>
              <a:rPr lang="fr-FR" b="1" dirty="0" smtClean="0">
                <a:cs typeface="Arial" charset="0"/>
              </a:rPr>
              <a:t>d’épreuves déjà existantes</a:t>
            </a:r>
            <a:r>
              <a:rPr lang="fr-FR" dirty="0" smtClean="0">
                <a:cs typeface="Arial" charset="0"/>
              </a:rPr>
              <a:t> : français (toutes séries), travaux personnels encadrés (séries ES, L et S), histoire-géographie en séries STI2D, STL et STD2A</a:t>
            </a:r>
          </a:p>
          <a:p>
            <a:pPr lvl="2">
              <a:buFont typeface="Wingdings" pitchFamily="2" charset="2"/>
              <a:buNone/>
            </a:pPr>
            <a:r>
              <a:rPr lang="fr-FR" dirty="0" smtClean="0">
                <a:cs typeface="Arial" charset="0"/>
              </a:rPr>
              <a:t>	Pas ou peu de changement par rapport aux épreuves actuelles </a:t>
            </a:r>
          </a:p>
          <a:p>
            <a:pPr lvl="2"/>
            <a:r>
              <a:rPr lang="fr-FR" b="1" dirty="0" smtClean="0">
                <a:cs typeface="Times New Roman" pitchFamily="18" charset="0"/>
              </a:rPr>
              <a:t>d</a:t>
            </a:r>
            <a:r>
              <a:rPr lang="fr-FR" b="1" dirty="0" smtClean="0">
                <a:cs typeface="Arial" charset="0"/>
              </a:rPr>
              <a:t>’épreuves nouvelles</a:t>
            </a:r>
            <a:r>
              <a:rPr lang="fr-FR" dirty="0" smtClean="0">
                <a:cs typeface="Arial" charset="0"/>
              </a:rPr>
              <a:t> : histoire-géographie en série S, sciences en série ES et L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70C0"/>
                </a:solidFill>
                <a:cs typeface="Arial" charset="0"/>
              </a:rPr>
              <a:t>La classe de terminale en 2012 :</a:t>
            </a:r>
            <a:br>
              <a:rPr lang="fr-FR" sz="3600" dirty="0" smtClean="0">
                <a:solidFill>
                  <a:srgbClr val="0070C0"/>
                </a:solidFill>
                <a:cs typeface="Arial" charset="0"/>
              </a:rPr>
            </a:br>
            <a:r>
              <a:rPr lang="fr-FR" sz="3600" dirty="0" smtClean="0">
                <a:solidFill>
                  <a:srgbClr val="0070C0"/>
                </a:solidFill>
                <a:cs typeface="Arial" charset="0"/>
              </a:rPr>
              <a:t>le temps de la spécialisation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6700" indent="-266700">
              <a:tabLst/>
            </a:pPr>
            <a:r>
              <a:rPr lang="fr-FR" b="1" dirty="0" smtClean="0">
                <a:solidFill>
                  <a:srgbClr val="0070C0"/>
                </a:solidFill>
                <a:cs typeface="Arial" charset="0"/>
              </a:rPr>
              <a:t>Voie générale</a:t>
            </a:r>
          </a:p>
          <a:p>
            <a:pPr marL="446088" lvl="1" indent="4763">
              <a:buNone/>
              <a:tabLst/>
            </a:pPr>
            <a:r>
              <a:rPr lang="fr-FR" dirty="0" smtClean="0">
                <a:cs typeface="Arial" charset="0"/>
              </a:rPr>
              <a:t>La </a:t>
            </a:r>
            <a:r>
              <a:rPr lang="fr-FR" b="1" dirty="0" smtClean="0">
                <a:cs typeface="Arial" charset="0"/>
              </a:rPr>
              <a:t>part des enseignements spécifiques</a:t>
            </a:r>
            <a:r>
              <a:rPr lang="fr-FR" dirty="0" smtClean="0">
                <a:cs typeface="Arial" charset="0"/>
              </a:rPr>
              <a:t> de chaque série sera </a:t>
            </a:r>
            <a:r>
              <a:rPr lang="fr-FR" b="1" dirty="0" smtClean="0">
                <a:cs typeface="Arial" charset="0"/>
              </a:rPr>
              <a:t>plus importante</a:t>
            </a:r>
            <a:r>
              <a:rPr lang="fr-FR" dirty="0" smtClean="0">
                <a:cs typeface="Arial" charset="0"/>
              </a:rPr>
              <a:t> qu’en première (3/4 de l’horaire total). Ils seront pour partie :</a:t>
            </a:r>
          </a:p>
          <a:p>
            <a:pPr marL="812800" lvl="2" indent="-187325">
              <a:tabLst/>
            </a:pPr>
            <a:r>
              <a:rPr lang="fr-FR" sz="2900" dirty="0" smtClean="0">
                <a:cs typeface="Arial" charset="0"/>
              </a:rPr>
              <a:t>communs à l’ensemble des élèves d’une même série </a:t>
            </a:r>
          </a:p>
          <a:p>
            <a:pPr marL="812800" lvl="2" indent="-187325">
              <a:tabLst/>
            </a:pPr>
            <a:r>
              <a:rPr lang="fr-FR" sz="2900" dirty="0" smtClean="0">
                <a:cs typeface="Arial" charset="0"/>
              </a:rPr>
              <a:t>au choix, pour donner un profil d’études particulier (enseignement de spécialité)</a:t>
            </a:r>
          </a:p>
          <a:p>
            <a:pPr marL="266700" indent="-266700">
              <a:buFont typeface="Wingdings" pitchFamily="2" charset="2"/>
              <a:buNone/>
              <a:tabLst/>
            </a:pPr>
            <a:endParaRPr lang="fr-FR" sz="1000" b="0" dirty="0" smtClean="0">
              <a:solidFill>
                <a:srgbClr val="8B3A98"/>
              </a:solidFill>
              <a:cs typeface="Arial" charset="0"/>
            </a:endParaRPr>
          </a:p>
          <a:p>
            <a:pPr marL="266700" indent="-266700">
              <a:tabLst/>
            </a:pPr>
            <a:r>
              <a:rPr lang="fr-FR" b="1" dirty="0" smtClean="0">
                <a:solidFill>
                  <a:srgbClr val="0070C0"/>
                </a:solidFill>
                <a:cs typeface="Arial" charset="0"/>
              </a:rPr>
              <a:t> Voie technologique</a:t>
            </a:r>
          </a:p>
          <a:p>
            <a:pPr marL="446088" lvl="1" indent="4763">
              <a:buNone/>
              <a:tabLst/>
            </a:pPr>
            <a:r>
              <a:rPr lang="fr-FR" dirty="0" smtClean="0">
                <a:cs typeface="Times New Roman" pitchFamily="18" charset="0"/>
              </a:rPr>
              <a:t>Au sein des enseignements technologiques, </a:t>
            </a:r>
            <a:r>
              <a:rPr lang="fr-FR" b="1" dirty="0" smtClean="0">
                <a:cs typeface="Times New Roman" pitchFamily="18" charset="0"/>
              </a:rPr>
              <a:t>les enseignements au choix de l’élève prennent plus d’importance</a:t>
            </a:r>
            <a:r>
              <a:rPr lang="fr-FR" dirty="0" smtClean="0">
                <a:cs typeface="Times New Roman" pitchFamily="18" charset="0"/>
              </a:rPr>
              <a:t> :</a:t>
            </a:r>
            <a:r>
              <a:rPr lang="fr-FR" dirty="0" smtClean="0">
                <a:cs typeface="Arial" charset="0"/>
              </a:rPr>
              <a:t> ils représenteront 9 ou 10 h hebdomadaires par élève (contre 5 à 6 h en première), soit presque le tiers de l’horaire élève</a:t>
            </a:r>
            <a:endParaRPr lang="fr-FR" dirty="0" smtClean="0">
              <a:cs typeface="Times New Roman" pitchFamily="18" charset="0"/>
            </a:endParaRPr>
          </a:p>
          <a:p>
            <a:pPr marL="266700" indent="-266700">
              <a:buFontTx/>
              <a:buNone/>
              <a:tabLst/>
            </a:pPr>
            <a:endParaRPr lang="fr-FR" sz="1000" b="0" dirty="0" smtClean="0">
              <a:solidFill>
                <a:schemeClr val="tx1"/>
              </a:solidFill>
              <a:cs typeface="Arial" charset="0"/>
            </a:endParaRPr>
          </a:p>
          <a:p>
            <a:pPr marL="266700" indent="-266700">
              <a:tabLst/>
            </a:pPr>
            <a:r>
              <a:rPr lang="fr-FR" dirty="0" smtClean="0">
                <a:solidFill>
                  <a:srgbClr val="0070C0"/>
                </a:solidFill>
                <a:cs typeface="Arial" charset="0"/>
              </a:rPr>
              <a:t>   </a:t>
            </a:r>
            <a:r>
              <a:rPr lang="fr-FR" b="1" dirty="0" smtClean="0">
                <a:solidFill>
                  <a:srgbClr val="0070C0"/>
                </a:solidFill>
                <a:cs typeface="Arial" charset="0"/>
              </a:rPr>
              <a:t>L’accompagnement personnalisé </a:t>
            </a:r>
          </a:p>
          <a:p>
            <a:pPr marL="446088" lvl="1" indent="4763">
              <a:buNone/>
              <a:tabLst/>
            </a:pPr>
            <a:r>
              <a:rPr lang="fr-FR" b="1" dirty="0" smtClean="0">
                <a:cs typeface="Arial" charset="0"/>
              </a:rPr>
              <a:t>Prioritairement tourné vers les disciplines majeures</a:t>
            </a:r>
            <a:r>
              <a:rPr lang="fr-FR" dirty="0" smtClean="0">
                <a:cs typeface="Arial" charset="0"/>
              </a:rPr>
              <a:t> de chaque série et la préparation aux exigences de l’enseignement supérieur.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24943"/>
            <a:ext cx="8229600" cy="1080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/>
              <a:t>Mathématiques en STI2D et en STL</a:t>
            </a:r>
            <a:endParaRPr lang="fr-FR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246</Words>
  <Application>Microsoft Office PowerPoint</Application>
  <PresentationFormat>Affichage à l'écran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Nouveaux programmes  de mathématiques  à la rentrée 2011</vt:lpstr>
      <vt:lpstr>Ordre du jour</vt:lpstr>
      <vt:lpstr>Calendrier de mise en œuvre de la réforme du lycée</vt:lpstr>
      <vt:lpstr>L’organisation des classes de première générale : culture commune et spécialisation</vt:lpstr>
      <vt:lpstr>Les nouveaux programmes en séries technologiques : nouvelles disciplines et contenus rénovés</vt:lpstr>
      <vt:lpstr>Les épreuves anticipées du baccalauréat</vt:lpstr>
      <vt:lpstr>La classe de terminale en 2012 : le temps de la spécialisation</vt:lpstr>
      <vt:lpstr>Diapositive 8</vt:lpstr>
    </vt:vector>
  </TitlesOfParts>
  <Company>Rectorat de Versailles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Nouveaux programmes  de mathématiques  à la rentrée 2011</dc:title>
  <dc:creator>Evelyne ROUDNEFF</dc:creator>
  <cp:lastModifiedBy>Breheret Richard</cp:lastModifiedBy>
  <cp:revision>5</cp:revision>
  <dcterms:created xsi:type="dcterms:W3CDTF">2011-02-11T14:18:52Z</dcterms:created>
  <dcterms:modified xsi:type="dcterms:W3CDTF">2011-05-02T16:28:32Z</dcterms:modified>
</cp:coreProperties>
</file>