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6" r:id="rId6"/>
    <p:sldId id="271" r:id="rId7"/>
    <p:sldId id="272" r:id="rId8"/>
    <p:sldId id="260" r:id="rId9"/>
    <p:sldId id="261" r:id="rId10"/>
    <p:sldId id="274" r:id="rId11"/>
    <p:sldId id="273" r:id="rId12"/>
    <p:sldId id="275" r:id="rId13"/>
    <p:sldId id="263" r:id="rId14"/>
    <p:sldId id="264" r:id="rId15"/>
    <p:sldId id="265" r:id="rId16"/>
    <p:sldId id="267" r:id="rId17"/>
    <p:sldId id="268" r:id="rId18"/>
    <p:sldId id="266" r:id="rId19"/>
    <p:sldId id="269" r:id="rId20"/>
    <p:sldId id="270"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84" y="-12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11DF7-3BAB-4A5E-B474-ECBF068DC712}" type="datetimeFigureOut">
              <a:rPr lang="fr-FR" smtClean="0"/>
              <a:t>27/04/2022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6ACC6-A13B-4CE3-B3CF-6488BB967431}" type="slidenum">
              <a:rPr lang="fr-FR" smtClean="0"/>
              <a:t>‹N°›</a:t>
            </a:fld>
            <a:endParaRPr lang="fr-FR"/>
          </a:p>
        </p:txBody>
      </p:sp>
    </p:spTree>
    <p:extLst>
      <p:ext uri="{BB962C8B-B14F-4D97-AF65-F5344CB8AC3E}">
        <p14:creationId xmlns:p14="http://schemas.microsoft.com/office/powerpoint/2010/main" val="8640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2AF97E8-914B-46F8-86D0-59AF6FEC038C}" type="datetimeFigureOut">
              <a:rPr lang="fr-FR" smtClean="0"/>
              <a:t>27/04/2022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116766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AF97E8-914B-46F8-86D0-59AF6FEC038C}" type="datetimeFigureOut">
              <a:rPr lang="fr-FR" smtClean="0"/>
              <a:t>27/04/2022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367523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AF97E8-914B-46F8-86D0-59AF6FEC038C}" type="datetimeFigureOut">
              <a:rPr lang="fr-FR" smtClean="0"/>
              <a:t>27/04/2022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170173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AF97E8-914B-46F8-86D0-59AF6FEC038C}" type="datetimeFigureOut">
              <a:rPr lang="fr-FR" smtClean="0"/>
              <a:t>27/04/2022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165616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2AF97E8-914B-46F8-86D0-59AF6FEC038C}" type="datetimeFigureOut">
              <a:rPr lang="fr-FR" smtClean="0"/>
              <a:t>27/04/2022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322773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2AF97E8-914B-46F8-86D0-59AF6FEC038C}" type="datetimeFigureOut">
              <a:rPr lang="fr-FR" smtClean="0"/>
              <a:t>27/04/2022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411603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2AF97E8-914B-46F8-86D0-59AF6FEC038C}" type="datetimeFigureOut">
              <a:rPr lang="fr-FR" smtClean="0"/>
              <a:t>27/04/2022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402957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2AF97E8-914B-46F8-86D0-59AF6FEC038C}" type="datetimeFigureOut">
              <a:rPr lang="fr-FR" smtClean="0"/>
              <a:t>27/04/2022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92332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AF97E8-914B-46F8-86D0-59AF6FEC038C}" type="datetimeFigureOut">
              <a:rPr lang="fr-FR" smtClean="0"/>
              <a:t>27/04/2022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39626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AF97E8-914B-46F8-86D0-59AF6FEC038C}" type="datetimeFigureOut">
              <a:rPr lang="fr-FR" smtClean="0"/>
              <a:t>27/04/2022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408287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AF97E8-914B-46F8-86D0-59AF6FEC038C}" type="datetimeFigureOut">
              <a:rPr lang="fr-FR" smtClean="0"/>
              <a:t>27/04/2022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D88AF60-B8BA-42C9-9474-7796EDC36EEB}" type="slidenum">
              <a:rPr lang="fr-FR" smtClean="0"/>
              <a:t>‹N°›</a:t>
            </a:fld>
            <a:endParaRPr lang="fr-FR"/>
          </a:p>
        </p:txBody>
      </p:sp>
    </p:spTree>
    <p:extLst>
      <p:ext uri="{BB962C8B-B14F-4D97-AF65-F5344CB8AC3E}">
        <p14:creationId xmlns:p14="http://schemas.microsoft.com/office/powerpoint/2010/main" val="201917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AF97E8-914B-46F8-86D0-59AF6FEC038C}" type="datetimeFigureOut">
              <a:rPr lang="fr-FR" smtClean="0"/>
              <a:t>27/04/2022</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D88AF60-B8BA-42C9-9474-7796EDC36EEB}" type="slidenum">
              <a:rPr lang="fr-FR" smtClean="0"/>
              <a:t>‹N°›</a:t>
            </a:fld>
            <a:endParaRPr lang="fr-FR"/>
          </a:p>
        </p:txBody>
      </p:sp>
    </p:spTree>
    <p:extLst>
      <p:ext uri="{BB962C8B-B14F-4D97-AF65-F5344CB8AC3E}">
        <p14:creationId xmlns:p14="http://schemas.microsoft.com/office/powerpoint/2010/main" val="439558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4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erso.ens-lyon.fr/jean-michel.muller/goldberg.pdf" TargetMode="External"/><Relationship Id="rId2" Type="http://schemas.openxmlformats.org/officeDocument/2006/relationships/hyperlink" Target="https://interstices.info/"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Autofit/>
          </a:bodyPr>
          <a:lstStyle/>
          <a:p>
            <a:r>
              <a:rPr lang="fr-FR" sz="7200" dirty="0" smtClean="0">
                <a:solidFill>
                  <a:srgbClr val="C00000"/>
                </a:solidFill>
              </a:rPr>
              <a:t>Calculs approchés</a:t>
            </a:r>
            <a:endParaRPr lang="fr-FR" sz="7200" dirty="0">
              <a:solidFill>
                <a:srgbClr val="C00000"/>
              </a:solidFill>
            </a:endParaRPr>
          </a:p>
        </p:txBody>
      </p:sp>
      <p:sp>
        <p:nvSpPr>
          <p:cNvPr id="5" name="Sous-titre 4"/>
          <p:cNvSpPr>
            <a:spLocks noGrp="1"/>
          </p:cNvSpPr>
          <p:nvPr>
            <p:ph type="subTitle" idx="1"/>
          </p:nvPr>
        </p:nvSpPr>
        <p:spPr/>
        <p:txBody>
          <a:bodyPr>
            <a:normAutofit fontScale="92500" lnSpcReduction="20000"/>
          </a:bodyPr>
          <a:lstStyle/>
          <a:p>
            <a:r>
              <a:rPr lang="fr-FR" sz="4800" dirty="0" smtClean="0"/>
              <a:t>Ça peut coûter cher</a:t>
            </a:r>
            <a:r>
              <a:rPr lang="fr-FR" sz="4800" dirty="0" smtClean="0"/>
              <a:t>…</a:t>
            </a:r>
            <a:endParaRPr lang="fr-FR" sz="4800" dirty="0"/>
          </a:p>
          <a:p>
            <a:r>
              <a:rPr lang="fr-FR" sz="4800" dirty="0" smtClean="0">
                <a:solidFill>
                  <a:srgbClr val="00B050"/>
                </a:solidFill>
              </a:rPr>
              <a:t>Voir document 1</a:t>
            </a:r>
            <a:endParaRPr lang="fr-FR" sz="4800" dirty="0" smtClean="0">
              <a:solidFill>
                <a:srgbClr val="00B050"/>
              </a:solidFill>
            </a:endParaRPr>
          </a:p>
        </p:txBody>
      </p:sp>
    </p:spTree>
    <p:extLst>
      <p:ext uri="{BB962C8B-B14F-4D97-AF65-F5344CB8AC3E}">
        <p14:creationId xmlns:p14="http://schemas.microsoft.com/office/powerpoint/2010/main" val="1800074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600" b="1" dirty="0" smtClean="0">
                <a:solidFill>
                  <a:srgbClr val="C00000"/>
                </a:solidFill>
              </a:rPr>
              <a:t>Moralité</a:t>
            </a:r>
            <a:endParaRPr lang="fr-FR" sz="6600" b="1" dirty="0">
              <a:solidFill>
                <a:srgbClr val="C00000"/>
              </a:solidFill>
            </a:endParaRPr>
          </a:p>
        </p:txBody>
      </p:sp>
      <p:sp>
        <p:nvSpPr>
          <p:cNvPr id="3" name="Espace réservé du contenu 2"/>
          <p:cNvSpPr>
            <a:spLocks noGrp="1"/>
          </p:cNvSpPr>
          <p:nvPr>
            <p:ph idx="1"/>
          </p:nvPr>
        </p:nvSpPr>
        <p:spPr>
          <a:xfrm>
            <a:off x="179512" y="1200150"/>
            <a:ext cx="5976664" cy="3747863"/>
          </a:xfrm>
        </p:spPr>
        <p:txBody>
          <a:bodyPr>
            <a:normAutofit fontScale="92500" lnSpcReduction="20000"/>
          </a:bodyPr>
          <a:lstStyle/>
          <a:p>
            <a:r>
              <a:rPr lang="fr-FR" dirty="0" smtClean="0">
                <a:solidFill>
                  <a:srgbClr val="C00000"/>
                </a:solidFill>
              </a:rPr>
              <a:t>Les </a:t>
            </a:r>
            <a:r>
              <a:rPr lang="fr-FR" dirty="0">
                <a:solidFill>
                  <a:srgbClr val="C00000"/>
                </a:solidFill>
              </a:rPr>
              <a:t>calculs littéraux, quand ils sont justes, sont parfois </a:t>
            </a:r>
            <a:r>
              <a:rPr lang="fr-FR" dirty="0" smtClean="0">
                <a:solidFill>
                  <a:srgbClr val="C00000"/>
                </a:solidFill>
              </a:rPr>
              <a:t>insuffisants ou inutilisables pour le but qu’on poursuit ;</a:t>
            </a:r>
          </a:p>
          <a:p>
            <a:r>
              <a:rPr lang="fr-FR" dirty="0" smtClean="0">
                <a:solidFill>
                  <a:srgbClr val="C00000"/>
                </a:solidFill>
              </a:rPr>
              <a:t>Tout </a:t>
            </a:r>
            <a:r>
              <a:rPr lang="fr-FR" b="1" dirty="0" smtClean="0"/>
              <a:t>affichage</a:t>
            </a:r>
            <a:r>
              <a:rPr lang="fr-FR" dirty="0" smtClean="0">
                <a:solidFill>
                  <a:srgbClr val="C00000"/>
                </a:solidFill>
              </a:rPr>
              <a:t> produit par une calculatrice </a:t>
            </a:r>
            <a:r>
              <a:rPr lang="fr-FR" dirty="0">
                <a:solidFill>
                  <a:srgbClr val="C00000"/>
                </a:solidFill>
              </a:rPr>
              <a:t>ou un ordinateur </a:t>
            </a:r>
            <a:r>
              <a:rPr lang="fr-FR" dirty="0" smtClean="0">
                <a:solidFill>
                  <a:srgbClr val="C00000"/>
                </a:solidFill>
              </a:rPr>
              <a:t>ne peut être utilisé tel que : il doit être </a:t>
            </a:r>
            <a:r>
              <a:rPr lang="fr-FR" b="1" dirty="0" smtClean="0"/>
              <a:t>interprété </a:t>
            </a:r>
            <a:r>
              <a:rPr lang="fr-FR" dirty="0" smtClean="0">
                <a:solidFill>
                  <a:srgbClr val="C00000"/>
                </a:solidFill>
              </a:rPr>
              <a:t>(une réflexion préalable est nécessaire)</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61714"/>
            <a:ext cx="1174653" cy="2479204"/>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l="23926" r="24222"/>
          <a:stretch/>
        </p:blipFill>
        <p:spPr>
          <a:xfrm>
            <a:off x="6228184" y="2067694"/>
            <a:ext cx="1445512" cy="2787774"/>
          </a:xfrm>
          <a:prstGeom prst="rect">
            <a:avLst/>
          </a:prstGeom>
        </p:spPr>
      </p:pic>
    </p:spTree>
    <p:extLst>
      <p:ext uri="{BB962C8B-B14F-4D97-AF65-F5344CB8AC3E}">
        <p14:creationId xmlns:p14="http://schemas.microsoft.com/office/powerpoint/2010/main" val="255894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05979"/>
            <a:ext cx="8928992" cy="857250"/>
          </a:xfrm>
        </p:spPr>
        <p:txBody>
          <a:bodyPr>
            <a:normAutofit/>
          </a:bodyPr>
          <a:lstStyle/>
          <a:p>
            <a:r>
              <a:rPr lang="fr-FR" sz="4800" b="1" dirty="0" smtClean="0">
                <a:solidFill>
                  <a:srgbClr val="C00000"/>
                </a:solidFill>
              </a:rPr>
              <a:t>L’ordinateur calcule parfois faux</a:t>
            </a:r>
            <a:endParaRPr lang="fr-FR" sz="4800" b="1" dirty="0">
              <a:solidFill>
                <a:srgbClr val="C00000"/>
              </a:solidFill>
            </a:endParaRPr>
          </a:p>
        </p:txBody>
      </p:sp>
      <p:sp>
        <p:nvSpPr>
          <p:cNvPr id="3" name="Espace réservé du contenu 2"/>
          <p:cNvSpPr>
            <a:spLocks noGrp="1"/>
          </p:cNvSpPr>
          <p:nvPr>
            <p:ph idx="1"/>
          </p:nvPr>
        </p:nvSpPr>
        <p:spPr>
          <a:xfrm>
            <a:off x="35496" y="1200151"/>
            <a:ext cx="9073008" cy="3394472"/>
          </a:xfrm>
        </p:spPr>
        <p:txBody>
          <a:bodyPr/>
          <a:lstStyle/>
          <a:p>
            <a:pPr marL="0" indent="0">
              <a:buNone/>
            </a:pPr>
            <a:r>
              <a:rPr lang="fr-FR" dirty="0" smtClean="0"/>
              <a:t>déterminant (G. </a:t>
            </a:r>
            <a:r>
              <a:rPr lang="fr-FR" dirty="0" err="1" smtClean="0"/>
              <a:t>Melquio</a:t>
            </a:r>
            <a:endParaRPr lang="fr-F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15566"/>
            <a:ext cx="4064980" cy="392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ZoneTexte 4"/>
              <p:cNvSpPr txBox="1"/>
              <p:nvPr/>
            </p:nvSpPr>
            <p:spPr>
              <a:xfrm>
                <a:off x="4355976" y="1923678"/>
                <a:ext cx="4536504" cy="1169551"/>
              </a:xfrm>
              <a:prstGeom prst="rect">
                <a:avLst/>
              </a:prstGeom>
              <a:noFill/>
            </p:spPr>
            <p:txBody>
              <a:bodyPr wrap="square" rtlCol="0">
                <a:spAutoFit/>
              </a:bodyPr>
              <a:lstStyle/>
              <a:p>
                <a:r>
                  <a:rPr lang="fr-FR" sz="1400" dirty="0" smtClean="0"/>
                  <a:t>Avec </a:t>
                </a:r>
                <a14:m>
                  <m:oMath xmlns:m="http://schemas.openxmlformats.org/officeDocument/2006/math">
                    <m:r>
                      <a:rPr lang="fr-FR" sz="1400" b="0" i="1" smtClean="0">
                        <a:latin typeface="Cambria Math"/>
                      </a:rPr>
                      <m:t>𝑞</m:t>
                    </m:r>
                    <m:r>
                      <a:rPr lang="fr-FR" sz="1400" b="0" i="1" smtClean="0">
                        <a:latin typeface="Cambria Math"/>
                      </a:rPr>
                      <m:t>=</m:t>
                    </m:r>
                    <m:d>
                      <m:dPr>
                        <m:ctrlPr>
                          <a:rPr lang="fr-FR" sz="1400" b="0" i="1" smtClean="0">
                            <a:latin typeface="Cambria Math"/>
                          </a:rPr>
                        </m:ctrlPr>
                      </m:dPr>
                      <m:e>
                        <m:r>
                          <a:rPr lang="fr-FR" sz="1400" b="0" i="1" smtClean="0">
                            <a:latin typeface="Cambria Math"/>
                          </a:rPr>
                          <m:t>8,1;8,1</m:t>
                        </m:r>
                      </m:e>
                    </m:d>
                    <m:r>
                      <a:rPr lang="fr-FR" sz="1400" b="0" i="1" smtClean="0">
                        <a:latin typeface="Cambria Math"/>
                      </a:rPr>
                      <m:t>, </m:t>
                    </m:r>
                    <m:r>
                      <a:rPr lang="fr-FR" sz="1400" b="0" i="1" smtClean="0">
                        <a:latin typeface="Cambria Math"/>
                      </a:rPr>
                      <m:t>𝑟</m:t>
                    </m:r>
                    <m:r>
                      <a:rPr lang="fr-FR" sz="1400" b="0" i="1" smtClean="0">
                        <a:latin typeface="Cambria Math"/>
                      </a:rPr>
                      <m:t>=</m:t>
                    </m:r>
                    <m:d>
                      <m:dPr>
                        <m:ctrlPr>
                          <a:rPr lang="fr-FR" sz="1400" b="0" i="1" smtClean="0">
                            <a:latin typeface="Cambria Math"/>
                          </a:rPr>
                        </m:ctrlPr>
                      </m:dPr>
                      <m:e>
                        <m:r>
                          <a:rPr lang="fr-FR" sz="1400" b="0" i="1" smtClean="0">
                            <a:latin typeface="Cambria Math"/>
                          </a:rPr>
                          <m:t>12,1;12,1</m:t>
                        </m:r>
                      </m:e>
                    </m:d>
                  </m:oMath>
                </a14:m>
                <a:r>
                  <a:rPr lang="fr-FR" sz="1400" dirty="0" smtClean="0"/>
                  <a:t> on regarde les résultats obtenus en faisant varier </a:t>
                </a:r>
                <a14:m>
                  <m:oMath xmlns:m="http://schemas.openxmlformats.org/officeDocument/2006/math">
                    <m:r>
                      <a:rPr lang="fr-FR" sz="1400" b="0" i="1" smtClean="0">
                        <a:latin typeface="Cambria Math"/>
                      </a:rPr>
                      <m:t>𝑝</m:t>
                    </m:r>
                    <m:r>
                      <a:rPr lang="fr-FR" sz="1400" b="0" i="1" smtClean="0">
                        <a:latin typeface="Cambria Math"/>
                      </a:rPr>
                      <m:t> </m:t>
                    </m:r>
                  </m:oMath>
                </a14:m>
                <a:r>
                  <a:rPr lang="fr-FR" sz="1400" dirty="0" smtClean="0"/>
                  <a:t>autour de </a:t>
                </a:r>
                <a14:m>
                  <m:oMath xmlns:m="http://schemas.openxmlformats.org/officeDocument/2006/math">
                    <m:d>
                      <m:dPr>
                        <m:ctrlPr>
                          <a:rPr lang="fr-FR" sz="1400" b="0" i="1" smtClean="0">
                            <a:latin typeface="Cambria Math"/>
                          </a:rPr>
                        </m:ctrlPr>
                      </m:dPr>
                      <m:e>
                        <m:r>
                          <a:rPr lang="fr-FR" sz="1400" b="0" i="1" smtClean="0">
                            <a:latin typeface="Cambria Math"/>
                          </a:rPr>
                          <m:t>1,5;1,5</m:t>
                        </m:r>
                      </m:e>
                    </m:d>
                  </m:oMath>
                </a14:m>
                <a:endParaRPr lang="fr-FR" sz="1400" b="0" dirty="0" smtClean="0"/>
              </a:p>
              <a:p>
                <a:endParaRPr lang="fr-FR" sz="1400" b="0" dirty="0" smtClean="0"/>
              </a:p>
              <a:p>
                <a:endParaRPr lang="fr-FR" sz="1400" dirty="0" smtClean="0"/>
              </a:p>
              <a:p>
                <a:endParaRPr lang="fr-FR" sz="1400" dirty="0"/>
              </a:p>
            </p:txBody>
          </p:sp>
        </mc:Choice>
        <mc:Fallback xmlns="">
          <p:sp>
            <p:nvSpPr>
              <p:cNvPr id="5" name="ZoneTexte 4"/>
              <p:cNvSpPr txBox="1">
                <a:spLocks noRot="1" noChangeAspect="1" noMove="1" noResize="1" noEditPoints="1" noAdjustHandles="1" noChangeArrowheads="1" noChangeShapeType="1" noTextEdit="1"/>
              </p:cNvSpPr>
              <p:nvPr/>
            </p:nvSpPr>
            <p:spPr>
              <a:xfrm>
                <a:off x="4355976" y="1923678"/>
                <a:ext cx="4536504" cy="1169551"/>
              </a:xfrm>
              <a:prstGeom prst="rect">
                <a:avLst/>
              </a:prstGeom>
              <a:blipFill rotWithShape="1">
                <a:blip r:embed="rId3"/>
                <a:stretch>
                  <a:fillRect l="-403" t="-524"/>
                </a:stretch>
              </a:blipFill>
            </p:spPr>
            <p:txBody>
              <a:bodyPr/>
              <a:lstStyle/>
              <a:p>
                <a:r>
                  <a:rPr lang="fr-FR">
                    <a:noFill/>
                  </a:rPr>
                  <a:t> </a:t>
                </a:r>
              </a:p>
            </p:txBody>
          </p:sp>
        </mc:Fallback>
      </mc:AlternateContent>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428517"/>
            <a:ext cx="2634584" cy="273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004048" y="1131590"/>
            <a:ext cx="3570688" cy="584775"/>
          </a:xfrm>
          <a:prstGeom prst="rect">
            <a:avLst/>
          </a:prstGeom>
          <a:noFill/>
        </p:spPr>
        <p:txBody>
          <a:bodyPr wrap="square" rtlCol="0">
            <a:spAutoFit/>
          </a:bodyPr>
          <a:lstStyle/>
          <a:p>
            <a:r>
              <a:rPr lang="fr-FR" sz="3200" dirty="0" smtClean="0"/>
              <a:t>(G. </a:t>
            </a:r>
            <a:r>
              <a:rPr lang="fr-FR" sz="3200" dirty="0" err="1" smtClean="0"/>
              <a:t>Melquiond</a:t>
            </a:r>
            <a:r>
              <a:rPr lang="fr-FR" sz="3200" dirty="0" smtClean="0"/>
              <a:t>)</a:t>
            </a:r>
            <a:endParaRPr lang="fr-FR" sz="3200" dirty="0"/>
          </a:p>
        </p:txBody>
      </p:sp>
    </p:spTree>
    <p:extLst>
      <p:ext uri="{BB962C8B-B14F-4D97-AF65-F5344CB8AC3E}">
        <p14:creationId xmlns:p14="http://schemas.microsoft.com/office/powerpoint/2010/main" val="129661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fr-FR" sz="6000" b="1" dirty="0" smtClean="0">
                <a:solidFill>
                  <a:srgbClr val="C00000"/>
                </a:solidFill>
              </a:rPr>
              <a:t>Des calculs sans erreur?</a:t>
            </a:r>
            <a:endParaRPr lang="fr-FR" sz="6000" b="1" dirty="0">
              <a:solidFill>
                <a:srgbClr val="C00000"/>
              </a:solidFill>
            </a:endParaRPr>
          </a:p>
        </p:txBody>
      </p:sp>
    </p:spTree>
    <p:extLst>
      <p:ext uri="{BB962C8B-B14F-4D97-AF65-F5344CB8AC3E}">
        <p14:creationId xmlns:p14="http://schemas.microsoft.com/office/powerpoint/2010/main" val="124458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108504" cy="857250"/>
          </a:xfrm>
        </p:spPr>
        <p:txBody>
          <a:bodyPr>
            <a:noAutofit/>
          </a:bodyPr>
          <a:lstStyle/>
          <a:p>
            <a:r>
              <a:rPr lang="fr-FR" sz="5800" b="1" dirty="0" smtClean="0">
                <a:solidFill>
                  <a:srgbClr val="C00000"/>
                </a:solidFill>
              </a:rPr>
              <a:t>Limiter les erreurs humaines</a:t>
            </a:r>
            <a:endParaRPr lang="fr-FR" sz="5800" b="1" dirty="0">
              <a:solidFill>
                <a:srgbClr val="C00000"/>
              </a:solidFill>
            </a:endParaRP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b="36330"/>
          <a:stretch/>
        </p:blipFill>
        <p:spPr>
          <a:xfrm>
            <a:off x="179512" y="1059582"/>
            <a:ext cx="1657008" cy="1462638"/>
          </a:xfrm>
        </p:spPr>
      </p:pic>
      <p:sp>
        <p:nvSpPr>
          <p:cNvPr id="5" name="ZoneTexte 4"/>
          <p:cNvSpPr txBox="1"/>
          <p:nvPr/>
        </p:nvSpPr>
        <p:spPr>
          <a:xfrm>
            <a:off x="179512" y="2499742"/>
            <a:ext cx="1656184" cy="523220"/>
          </a:xfrm>
          <a:prstGeom prst="rect">
            <a:avLst/>
          </a:prstGeom>
          <a:noFill/>
        </p:spPr>
        <p:txBody>
          <a:bodyPr wrap="square" rtlCol="0">
            <a:spAutoFit/>
          </a:bodyPr>
          <a:lstStyle/>
          <a:p>
            <a:r>
              <a:rPr lang="fr-FR" sz="1400" dirty="0" smtClean="0"/>
              <a:t>Augustin Louis Cauchy (1789-1857)</a:t>
            </a:r>
            <a:endParaRPr lang="fr-FR" sz="1400" dirty="0"/>
          </a:p>
        </p:txBody>
      </p:sp>
      <p:sp>
        <p:nvSpPr>
          <p:cNvPr id="8" name="ZoneTexte 7"/>
          <p:cNvSpPr txBox="1"/>
          <p:nvPr/>
        </p:nvSpPr>
        <p:spPr>
          <a:xfrm>
            <a:off x="1835696" y="1059582"/>
            <a:ext cx="7200800" cy="338554"/>
          </a:xfrm>
          <a:prstGeom prst="rect">
            <a:avLst/>
          </a:prstGeom>
          <a:noFill/>
        </p:spPr>
        <p:txBody>
          <a:bodyPr wrap="square" rtlCol="0">
            <a:spAutoFit/>
          </a:bodyPr>
          <a:lstStyle/>
          <a:p>
            <a:r>
              <a:rPr lang="fr-FR" sz="1600" i="1" dirty="0" smtClean="0"/>
              <a:t>Mémoire de 1840 : « Sur les moyens d’éviter les erreurs dans les calculs numériques »</a:t>
            </a:r>
            <a:endParaRPr lang="fr-FR" sz="1600" i="1" dirty="0"/>
          </a:p>
        </p:txBody>
      </p:sp>
      <p:sp>
        <p:nvSpPr>
          <p:cNvPr id="10" name="ZoneTexte 9"/>
          <p:cNvSpPr txBox="1"/>
          <p:nvPr/>
        </p:nvSpPr>
        <p:spPr>
          <a:xfrm>
            <a:off x="1979712" y="1563638"/>
            <a:ext cx="1491627" cy="369332"/>
          </a:xfrm>
          <a:prstGeom prst="rect">
            <a:avLst/>
          </a:prstGeom>
          <a:noFill/>
        </p:spPr>
        <p:txBody>
          <a:bodyPr wrap="none" rtlCol="0">
            <a:spAutoFit/>
          </a:bodyPr>
          <a:lstStyle/>
          <a:p>
            <a:r>
              <a:rPr lang="fr-FR" b="1" dirty="0" smtClean="0"/>
              <a:t>Un exemple : </a:t>
            </a:r>
            <a:endParaRPr lang="fr-FR" b="1" dirty="0"/>
          </a:p>
        </p:txBody>
      </p:sp>
      <mc:AlternateContent xmlns:mc="http://schemas.openxmlformats.org/markup-compatibility/2006" xmlns:a14="http://schemas.microsoft.com/office/drawing/2010/main">
        <mc:Choice Requires="a14">
          <p:graphicFrame>
            <p:nvGraphicFramePr>
              <p:cNvPr id="11" name="Tableau 10"/>
              <p:cNvGraphicFramePr>
                <a:graphicFrameLocks noGrp="1"/>
              </p:cNvGraphicFramePr>
              <p:nvPr>
                <p:extLst>
                  <p:ext uri="{D42A27DB-BD31-4B8C-83A1-F6EECF244321}">
                    <p14:modId xmlns:p14="http://schemas.microsoft.com/office/powerpoint/2010/main" val="2453215111"/>
                  </p:ext>
                </p:extLst>
              </p:nvPr>
            </p:nvGraphicFramePr>
            <p:xfrm>
              <a:off x="3718257" y="1398136"/>
              <a:ext cx="3543678" cy="1475804"/>
            </p:xfrm>
            <a:graphic>
              <a:graphicData uri="http://schemas.openxmlformats.org/drawingml/2006/table">
                <a:tbl>
                  <a:tblPr firstRow="1" bandRow="1">
                    <a:tableStyleId>{5940675A-B579-460E-94D1-54222C63F5DA}</a:tableStyleId>
                  </a:tblPr>
                  <a:tblGrid>
                    <a:gridCol w="380613"/>
                    <a:gridCol w="380613"/>
                    <a:gridCol w="380613"/>
                    <a:gridCol w="380613"/>
                    <a:gridCol w="380613"/>
                    <a:gridCol w="380613"/>
                    <a:gridCol w="1260000"/>
                  </a:tblGrid>
                  <a:tr h="150872">
                    <a:tc>
                      <a:txBody>
                        <a:bodyPr/>
                        <a:lstStyle/>
                        <a:p>
                          <a:pPr algn="ctr"/>
                          <a:endParaRPr lang="fr-FR" dirty="0"/>
                        </a:p>
                      </a:txBody>
                      <a:tcPr anchor="ctr"/>
                    </a:tc>
                    <a:tc>
                      <a:txBody>
                        <a:bodyPr/>
                        <a:lstStyle/>
                        <a:p>
                          <a:pPr algn="ctr"/>
                          <a:r>
                            <a:rPr lang="fr-FR" dirty="0" smtClean="0"/>
                            <a:t>4</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3</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4</m:t>
                                    </m:r>
                                  </m:e>
                                </m:acc>
                              </m:oMath>
                            </m:oMathPara>
                          </a14:m>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2</m:t>
                                    </m:r>
                                  </m:e>
                                </m:acc>
                              </m:oMath>
                            </m:oMathPara>
                          </a14:m>
                          <a:endParaRPr lang="fr-FR" dirty="0"/>
                        </a:p>
                      </a:txBody>
                      <a:tcPr anchor="ctr"/>
                    </a:tc>
                    <a:tc>
                      <a:txBody>
                        <a:bodyPr/>
                        <a:lstStyle/>
                        <a:p>
                          <a:pPr algn="l"/>
                          <a:r>
                            <a:rPr lang="fr-FR" sz="1600" dirty="0" smtClean="0"/>
                            <a:t>C’est 42 258</a:t>
                          </a:r>
                          <a:endParaRPr lang="fr-FR" sz="1600" dirty="0"/>
                        </a:p>
                      </a:txBody>
                      <a:tcPr anchor="ctr"/>
                    </a:tc>
                  </a:tr>
                  <a:tr h="150872">
                    <a:tc>
                      <a:txBody>
                        <a:bodyPr/>
                        <a:lstStyle/>
                        <a:p>
                          <a:pPr algn="ctr"/>
                          <a:r>
                            <a:rPr lang="fr-FR" dirty="0" smtClean="0"/>
                            <a:t>+</a:t>
                          </a:r>
                          <a:endParaRPr lang="fr-FR" dirty="0"/>
                        </a:p>
                      </a:txBody>
                      <a:tcPr anchor="ctr"/>
                    </a:tc>
                    <a:tc>
                      <a:txBody>
                        <a:bodyPr/>
                        <a:lstStyle/>
                        <a:p>
                          <a:pPr algn="ctr"/>
                          <a:r>
                            <a:rPr lang="fr-FR" dirty="0" smtClean="0"/>
                            <a:t>1</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5</m:t>
                                    </m:r>
                                  </m:e>
                                </m:acc>
                              </m:oMath>
                            </m:oMathPara>
                          </a14:m>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4</m:t>
                                    </m:r>
                                  </m:e>
                                </m:acc>
                              </m:oMath>
                            </m:oMathPara>
                          </a14:m>
                          <a:endParaRPr lang="fr-FR" dirty="0"/>
                        </a:p>
                      </a:txBody>
                      <a:tcPr anchor="ctr"/>
                    </a:tc>
                    <a:tc>
                      <a:txBody>
                        <a:bodyPr/>
                        <a:lstStyle/>
                        <a:p>
                          <a:pPr algn="ctr"/>
                          <a:r>
                            <a:rPr lang="fr-FR" dirty="0" smtClean="0"/>
                            <a:t>5</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3</m:t>
                                    </m:r>
                                  </m:e>
                                </m:acc>
                              </m:oMath>
                            </m:oMathPara>
                          </a14:m>
                          <a:endParaRPr lang="fr-FR" dirty="0"/>
                        </a:p>
                      </a:txBody>
                      <a:tcPr anchor="ctr"/>
                    </a:tc>
                    <a:tc>
                      <a:txBody>
                        <a:bodyPr/>
                        <a:lstStyle/>
                        <a:p>
                          <a:pPr algn="l"/>
                          <a:r>
                            <a:rPr lang="fr-FR" sz="1600" dirty="0" smtClean="0"/>
                            <a:t>C’est 4 647</a:t>
                          </a:r>
                          <a:endParaRPr lang="fr-FR" sz="1600" dirty="0"/>
                        </a:p>
                      </a:txBody>
                      <a:tcPr anchor="ctr"/>
                    </a:tc>
                  </a:tr>
                  <a:tr h="150872">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r>
                  <a:tr h="150872">
                    <a:tc>
                      <a:txBody>
                        <a:bodyPr/>
                        <a:lstStyle/>
                        <a:p>
                          <a:pPr algn="ctr"/>
                          <a:r>
                            <a:rPr lang="fr-FR" dirty="0" smtClean="0"/>
                            <a:t>=</a:t>
                          </a:r>
                          <a:endParaRPr lang="fr-FR" dirty="0"/>
                        </a:p>
                      </a:txBody>
                      <a:tcPr anchor="ctr"/>
                    </a:tc>
                    <a:tc>
                      <a:txBody>
                        <a:bodyPr/>
                        <a:lstStyle/>
                        <a:p>
                          <a:pPr algn="ctr"/>
                          <a:r>
                            <a:rPr lang="fr-FR" dirty="0" smtClean="0"/>
                            <a:t>5</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3</m:t>
                                    </m:r>
                                  </m:e>
                                </m:acc>
                              </m:oMath>
                            </m:oMathPara>
                          </a14:m>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1</m:t>
                                    </m:r>
                                  </m:e>
                                </m:acc>
                              </m:oMath>
                            </m:oMathPara>
                          </a14:m>
                          <a:endParaRPr lang="fr-FR" dirty="0"/>
                        </a:p>
                      </a:txBody>
                      <a:tcPr anchor="ctr"/>
                    </a:tc>
                    <a:tc>
                      <a:txBody>
                        <a:bodyPr/>
                        <a:lstStyle/>
                        <a:p>
                          <a:pPr algn="ctr"/>
                          <a:r>
                            <a:rPr lang="fr-FR" dirty="0" smtClean="0"/>
                            <a:t>1</a:t>
                          </a:r>
                          <a:endParaRPr lang="fr-F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fr-FR" i="1" smtClean="0">
                                        <a:latin typeface="Cambria Math"/>
                                      </a:rPr>
                                    </m:ctrlPr>
                                  </m:accPr>
                                  <m:e>
                                    <m:r>
                                      <a:rPr lang="fr-FR" b="0" i="1" smtClean="0">
                                        <a:latin typeface="Cambria Math"/>
                                      </a:rPr>
                                      <m:t>5</m:t>
                                    </m:r>
                                  </m:e>
                                </m:acc>
                              </m:oMath>
                            </m:oMathPara>
                          </a14:m>
                          <a:endParaRPr lang="fr-FR" dirty="0"/>
                        </a:p>
                      </a:txBody>
                      <a:tcPr anchor="ctr"/>
                    </a:tc>
                    <a:tc>
                      <a:txBody>
                        <a:bodyPr/>
                        <a:lstStyle/>
                        <a:p>
                          <a:pPr algn="l"/>
                          <a:r>
                            <a:rPr lang="fr-FR" sz="1600" dirty="0" smtClean="0"/>
                            <a:t>C’est 46</a:t>
                          </a:r>
                          <a:r>
                            <a:rPr lang="fr-FR" sz="1600" baseline="0" dirty="0" smtClean="0"/>
                            <a:t> 905</a:t>
                          </a:r>
                          <a:endParaRPr lang="fr-FR" sz="1600" dirty="0"/>
                        </a:p>
                      </a:txBody>
                      <a:tcPr anchor="ctr"/>
                    </a:tc>
                  </a:tr>
                </a:tbl>
              </a:graphicData>
            </a:graphic>
          </p:graphicFrame>
        </mc:Choice>
        <mc:Fallback xmlns="">
          <p:graphicFrame>
            <p:nvGraphicFramePr>
              <p:cNvPr id="11" name="Tableau 10"/>
              <p:cNvGraphicFramePr>
                <a:graphicFrameLocks noGrp="1"/>
              </p:cNvGraphicFramePr>
              <p:nvPr>
                <p:extLst>
                  <p:ext uri="{D42A27DB-BD31-4B8C-83A1-F6EECF244321}">
                    <p14:modId xmlns:p14="http://schemas.microsoft.com/office/powerpoint/2010/main" val="2453215111"/>
                  </p:ext>
                </p:extLst>
              </p:nvPr>
            </p:nvGraphicFramePr>
            <p:xfrm>
              <a:off x="3718257" y="1398136"/>
              <a:ext cx="3543678" cy="1475804"/>
            </p:xfrm>
            <a:graphic>
              <a:graphicData uri="http://schemas.openxmlformats.org/drawingml/2006/table">
                <a:tbl>
                  <a:tblPr firstRow="1" bandRow="1">
                    <a:tableStyleId>{5940675A-B579-460E-94D1-54222C63F5DA}</a:tableStyleId>
                  </a:tblPr>
                  <a:tblGrid>
                    <a:gridCol w="380613"/>
                    <a:gridCol w="380613"/>
                    <a:gridCol w="380613"/>
                    <a:gridCol w="380613"/>
                    <a:gridCol w="380613"/>
                    <a:gridCol w="380613"/>
                    <a:gridCol w="1260000"/>
                  </a:tblGrid>
                  <a:tr h="366332">
                    <a:tc>
                      <a:txBody>
                        <a:bodyPr/>
                        <a:lstStyle/>
                        <a:p>
                          <a:pPr algn="ctr"/>
                          <a:endParaRPr lang="fr-FR" dirty="0"/>
                        </a:p>
                      </a:txBody>
                      <a:tcPr anchor="ctr"/>
                    </a:tc>
                    <a:tc>
                      <a:txBody>
                        <a:bodyPr/>
                        <a:lstStyle/>
                        <a:p>
                          <a:pPr algn="ctr"/>
                          <a:r>
                            <a:rPr lang="fr-FR" dirty="0" smtClean="0"/>
                            <a:t>4</a:t>
                          </a:r>
                          <a:endParaRPr lang="fr-FR" dirty="0"/>
                        </a:p>
                      </a:txBody>
                      <a:tcPr anchor="ctr"/>
                    </a:tc>
                    <a:tc>
                      <a:txBody>
                        <a:bodyPr/>
                        <a:lstStyle/>
                        <a:p>
                          <a:pPr algn="ctr"/>
                          <a:r>
                            <a:rPr lang="fr-FR" dirty="0" smtClean="0"/>
                            <a:t>2</a:t>
                          </a:r>
                          <a:endParaRPr lang="fr-FR" dirty="0"/>
                        </a:p>
                      </a:txBody>
                      <a:tcPr anchor="ctr"/>
                    </a:tc>
                    <a:tc>
                      <a:txBody>
                        <a:bodyPr/>
                        <a:lstStyle/>
                        <a:p>
                          <a:pPr algn="ctr"/>
                          <a:r>
                            <a:rPr lang="fr-FR" dirty="0" smtClean="0"/>
                            <a:t>3</a:t>
                          </a:r>
                          <a:endParaRPr lang="fr-FR" dirty="0"/>
                        </a:p>
                      </a:txBody>
                      <a:tcPr anchor="ctr"/>
                    </a:tc>
                    <a:tc>
                      <a:txBody>
                        <a:bodyPr/>
                        <a:lstStyle/>
                        <a:p>
                          <a:endParaRPr lang="fr-FR"/>
                        </a:p>
                      </a:txBody>
                      <a:tcPr anchor="ctr">
                        <a:blipFill rotWithShape="1">
                          <a:blip r:embed="rId3"/>
                          <a:stretch>
                            <a:fillRect l="-404839" t="-8333" r="-435484" b="-330000"/>
                          </a:stretch>
                        </a:blipFill>
                      </a:tcPr>
                    </a:tc>
                    <a:tc>
                      <a:txBody>
                        <a:bodyPr/>
                        <a:lstStyle/>
                        <a:p>
                          <a:endParaRPr lang="fr-FR"/>
                        </a:p>
                      </a:txBody>
                      <a:tcPr anchor="ctr">
                        <a:blipFill rotWithShape="1">
                          <a:blip r:embed="rId3"/>
                          <a:stretch>
                            <a:fillRect l="-504839" t="-8333" r="-335484" b="-330000"/>
                          </a:stretch>
                        </a:blipFill>
                      </a:tcPr>
                    </a:tc>
                    <a:tc>
                      <a:txBody>
                        <a:bodyPr/>
                        <a:lstStyle/>
                        <a:p>
                          <a:pPr algn="l"/>
                          <a:r>
                            <a:rPr lang="fr-FR" sz="1600" dirty="0" smtClean="0"/>
                            <a:t>C’est 42 258</a:t>
                          </a:r>
                          <a:endParaRPr lang="fr-FR" sz="1600" dirty="0"/>
                        </a:p>
                      </a:txBody>
                      <a:tcPr anchor="ctr"/>
                    </a:tc>
                  </a:tr>
                  <a:tr h="371856">
                    <a:tc>
                      <a:txBody>
                        <a:bodyPr/>
                        <a:lstStyle/>
                        <a:p>
                          <a:pPr algn="ctr"/>
                          <a:r>
                            <a:rPr lang="fr-FR" dirty="0" smtClean="0"/>
                            <a:t>+</a:t>
                          </a:r>
                          <a:endParaRPr lang="fr-FR" dirty="0"/>
                        </a:p>
                      </a:txBody>
                      <a:tcPr anchor="ctr"/>
                    </a:tc>
                    <a:tc>
                      <a:txBody>
                        <a:bodyPr/>
                        <a:lstStyle/>
                        <a:p>
                          <a:pPr algn="ctr"/>
                          <a:r>
                            <a:rPr lang="fr-FR" dirty="0" smtClean="0"/>
                            <a:t>1</a:t>
                          </a:r>
                          <a:endParaRPr lang="fr-FR" dirty="0"/>
                        </a:p>
                      </a:txBody>
                      <a:tcPr anchor="ctr"/>
                    </a:tc>
                    <a:tc>
                      <a:txBody>
                        <a:bodyPr/>
                        <a:lstStyle/>
                        <a:p>
                          <a:endParaRPr lang="fr-FR"/>
                        </a:p>
                      </a:txBody>
                      <a:tcPr anchor="ctr">
                        <a:blipFill rotWithShape="1">
                          <a:blip r:embed="rId3"/>
                          <a:stretch>
                            <a:fillRect l="-203226" t="-106557" r="-637097" b="-224590"/>
                          </a:stretch>
                        </a:blipFill>
                      </a:tcPr>
                    </a:tc>
                    <a:tc>
                      <a:txBody>
                        <a:bodyPr/>
                        <a:lstStyle/>
                        <a:p>
                          <a:endParaRPr lang="fr-FR"/>
                        </a:p>
                      </a:txBody>
                      <a:tcPr anchor="ctr">
                        <a:blipFill rotWithShape="1">
                          <a:blip r:embed="rId3"/>
                          <a:stretch>
                            <a:fillRect l="-298413" t="-106557" r="-526984" b="-224590"/>
                          </a:stretch>
                        </a:blipFill>
                      </a:tcPr>
                    </a:tc>
                    <a:tc>
                      <a:txBody>
                        <a:bodyPr/>
                        <a:lstStyle/>
                        <a:p>
                          <a:pPr algn="ctr"/>
                          <a:r>
                            <a:rPr lang="fr-FR" dirty="0" smtClean="0"/>
                            <a:t>5</a:t>
                          </a:r>
                          <a:endParaRPr lang="fr-FR" dirty="0"/>
                        </a:p>
                      </a:txBody>
                      <a:tcPr anchor="ctr"/>
                    </a:tc>
                    <a:tc>
                      <a:txBody>
                        <a:bodyPr/>
                        <a:lstStyle/>
                        <a:p>
                          <a:endParaRPr lang="fr-FR"/>
                        </a:p>
                      </a:txBody>
                      <a:tcPr anchor="ctr">
                        <a:blipFill rotWithShape="1">
                          <a:blip r:embed="rId3"/>
                          <a:stretch>
                            <a:fillRect l="-504839" t="-106557" r="-335484" b="-224590"/>
                          </a:stretch>
                        </a:blipFill>
                      </a:tcPr>
                    </a:tc>
                    <a:tc>
                      <a:txBody>
                        <a:bodyPr/>
                        <a:lstStyle/>
                        <a:p>
                          <a:pPr algn="l"/>
                          <a:r>
                            <a:rPr lang="fr-FR" sz="1600" dirty="0" smtClean="0"/>
                            <a:t>C’est 4 647</a:t>
                          </a:r>
                          <a:endParaRPr lang="fr-FR" sz="1600" dirty="0"/>
                        </a:p>
                      </a:txBody>
                      <a:tcPr anchor="ctr"/>
                    </a:tc>
                  </a:tr>
                  <a:tr h="365760">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r>
                  <a:tr h="371856">
                    <a:tc>
                      <a:txBody>
                        <a:bodyPr/>
                        <a:lstStyle/>
                        <a:p>
                          <a:pPr algn="ctr"/>
                          <a:r>
                            <a:rPr lang="fr-FR" dirty="0" smtClean="0"/>
                            <a:t>=</a:t>
                          </a:r>
                          <a:endParaRPr lang="fr-FR" dirty="0"/>
                        </a:p>
                      </a:txBody>
                      <a:tcPr anchor="ctr"/>
                    </a:tc>
                    <a:tc>
                      <a:txBody>
                        <a:bodyPr/>
                        <a:lstStyle/>
                        <a:p>
                          <a:pPr algn="ctr"/>
                          <a:r>
                            <a:rPr lang="fr-FR" dirty="0" smtClean="0"/>
                            <a:t>5</a:t>
                          </a:r>
                          <a:endParaRPr lang="fr-FR" dirty="0"/>
                        </a:p>
                      </a:txBody>
                      <a:tcPr anchor="ctr"/>
                    </a:tc>
                    <a:tc>
                      <a:txBody>
                        <a:bodyPr/>
                        <a:lstStyle/>
                        <a:p>
                          <a:endParaRPr lang="fr-FR"/>
                        </a:p>
                      </a:txBody>
                      <a:tcPr anchor="ctr">
                        <a:blipFill rotWithShape="1">
                          <a:blip r:embed="rId3"/>
                          <a:stretch>
                            <a:fillRect l="-203226" t="-304918" r="-637097" b="-26230"/>
                          </a:stretch>
                        </a:blipFill>
                      </a:tcPr>
                    </a:tc>
                    <a:tc>
                      <a:txBody>
                        <a:bodyPr/>
                        <a:lstStyle/>
                        <a:p>
                          <a:endParaRPr lang="fr-FR"/>
                        </a:p>
                      </a:txBody>
                      <a:tcPr anchor="ctr">
                        <a:blipFill rotWithShape="1">
                          <a:blip r:embed="rId3"/>
                          <a:stretch>
                            <a:fillRect l="-298413" t="-304918" r="-526984" b="-26230"/>
                          </a:stretch>
                        </a:blipFill>
                      </a:tcPr>
                    </a:tc>
                    <a:tc>
                      <a:txBody>
                        <a:bodyPr/>
                        <a:lstStyle/>
                        <a:p>
                          <a:pPr algn="ctr"/>
                          <a:r>
                            <a:rPr lang="fr-FR" dirty="0" smtClean="0"/>
                            <a:t>1</a:t>
                          </a:r>
                          <a:endParaRPr lang="fr-FR" dirty="0"/>
                        </a:p>
                      </a:txBody>
                      <a:tcPr anchor="ctr"/>
                    </a:tc>
                    <a:tc>
                      <a:txBody>
                        <a:bodyPr/>
                        <a:lstStyle/>
                        <a:p>
                          <a:endParaRPr lang="fr-FR"/>
                        </a:p>
                      </a:txBody>
                      <a:tcPr anchor="ctr">
                        <a:blipFill rotWithShape="1">
                          <a:blip r:embed="rId3"/>
                          <a:stretch>
                            <a:fillRect l="-504839" t="-304918" r="-335484" b="-26230"/>
                          </a:stretch>
                        </a:blipFill>
                      </a:tcPr>
                    </a:tc>
                    <a:tc>
                      <a:txBody>
                        <a:bodyPr/>
                        <a:lstStyle/>
                        <a:p>
                          <a:pPr algn="l"/>
                          <a:r>
                            <a:rPr lang="fr-FR" sz="1600" dirty="0" smtClean="0"/>
                            <a:t>C’est 46</a:t>
                          </a:r>
                          <a:r>
                            <a:rPr lang="fr-FR" sz="1600" baseline="0" dirty="0" smtClean="0"/>
                            <a:t> 905</a:t>
                          </a:r>
                          <a:endParaRPr lang="fr-FR" sz="1600" dirty="0"/>
                        </a:p>
                      </a:txBody>
                      <a:tcPr anchor="ctr"/>
                    </a:tc>
                  </a:tr>
                </a:tbl>
              </a:graphicData>
            </a:graphic>
          </p:graphicFrame>
        </mc:Fallback>
      </mc:AlternateContent>
      <mc:AlternateContent xmlns:mc="http://schemas.openxmlformats.org/markup-compatibility/2006" xmlns:a14="http://schemas.microsoft.com/office/drawing/2010/main">
        <mc:Choice Requires="a14">
          <p:sp>
            <p:nvSpPr>
              <p:cNvPr id="12" name="ZoneTexte 11"/>
              <p:cNvSpPr txBox="1"/>
              <p:nvPr/>
            </p:nvSpPr>
            <p:spPr>
              <a:xfrm>
                <a:off x="179512" y="3075806"/>
                <a:ext cx="4104456" cy="1184491"/>
              </a:xfrm>
              <a:prstGeom prst="rect">
                <a:avLst/>
              </a:prstGeom>
              <a:noFill/>
            </p:spPr>
            <p:txBody>
              <a:bodyPr wrap="square" rtlCol="0">
                <a:spAutoFit/>
              </a:bodyPr>
              <a:lstStyle/>
              <a:p>
                <a:r>
                  <a:rPr lang="fr-FR" b="1" dirty="0" smtClean="0"/>
                  <a:t>Autre exemple : </a:t>
                </a:r>
                <a14:m>
                  <m:oMath xmlns:m="http://schemas.openxmlformats.org/officeDocument/2006/math">
                    <m:f>
                      <m:fPr>
                        <m:ctrlPr>
                          <a:rPr lang="fr-FR" i="1" smtClean="0">
                            <a:latin typeface="Cambria Math"/>
                          </a:rPr>
                        </m:ctrlPr>
                      </m:fPr>
                      <m:num>
                        <m:r>
                          <a:rPr lang="fr-FR" b="0" i="1" smtClean="0">
                            <a:latin typeface="Cambria Math"/>
                          </a:rPr>
                          <m:t>1</m:t>
                        </m:r>
                      </m:num>
                      <m:den>
                        <m:r>
                          <a:rPr lang="fr-FR" b="0" i="1" smtClean="0">
                            <a:latin typeface="Cambria Math"/>
                          </a:rPr>
                          <m:t>7</m:t>
                        </m:r>
                      </m:den>
                    </m:f>
                    <m:r>
                      <a:rPr lang="fr-FR" b="0" i="1" smtClean="0">
                        <a:latin typeface="Cambria Math"/>
                      </a:rPr>
                      <m:t>=0,142857 142857 142587 …</m:t>
                    </m:r>
                  </m:oMath>
                </a14:m>
                <a:endParaRPr lang="fr-FR" dirty="0" smtClean="0"/>
              </a:p>
              <a:p>
                <a:r>
                  <a:rPr lang="fr-FR" dirty="0" smtClean="0"/>
                  <a:t>S’écrit aussi </a:t>
                </a:r>
                <a14:m>
                  <m:oMath xmlns:m="http://schemas.openxmlformats.org/officeDocument/2006/math">
                    <m:f>
                      <m:fPr>
                        <m:ctrlPr>
                          <a:rPr lang="fr-FR" i="1" smtClean="0">
                            <a:latin typeface="Cambria Math"/>
                          </a:rPr>
                        </m:ctrlPr>
                      </m:fPr>
                      <m:num>
                        <m:r>
                          <a:rPr lang="fr-FR" b="0" i="1" smtClean="0">
                            <a:latin typeface="Cambria Math"/>
                          </a:rPr>
                          <m:t>1</m:t>
                        </m:r>
                      </m:num>
                      <m:den>
                        <m:r>
                          <a:rPr lang="fr-FR" b="0" i="1" smtClean="0">
                            <a:latin typeface="Cambria Math"/>
                          </a:rPr>
                          <m:t>1</m:t>
                        </m:r>
                        <m:acc>
                          <m:accPr>
                            <m:chr m:val="̅"/>
                            <m:ctrlPr>
                              <a:rPr lang="fr-FR" i="1" smtClean="0">
                                <a:latin typeface="Cambria Math"/>
                              </a:rPr>
                            </m:ctrlPr>
                          </m:accPr>
                          <m:e>
                            <m:r>
                              <a:rPr lang="fr-FR" b="0" i="1" smtClean="0">
                                <a:latin typeface="Cambria Math"/>
                              </a:rPr>
                              <m:t>3</m:t>
                            </m:r>
                          </m:e>
                        </m:acc>
                      </m:den>
                    </m:f>
                    <m:r>
                      <a:rPr lang="fr-FR" b="0" i="1" smtClean="0">
                        <a:latin typeface="Cambria Math"/>
                      </a:rPr>
                      <m:t>=0, 143 </m:t>
                    </m:r>
                    <m:acc>
                      <m:accPr>
                        <m:chr m:val="̅"/>
                        <m:ctrlPr>
                          <a:rPr lang="fr-FR" i="1" smtClean="0">
                            <a:latin typeface="Cambria Math"/>
                          </a:rPr>
                        </m:ctrlPr>
                      </m:accPr>
                      <m:e>
                        <m:r>
                          <a:rPr lang="fr-FR" b="0" i="1" smtClean="0">
                            <a:latin typeface="Cambria Math"/>
                          </a:rPr>
                          <m:t>1 </m:t>
                        </m:r>
                      </m:e>
                    </m:acc>
                    <m:acc>
                      <m:accPr>
                        <m:chr m:val="̅"/>
                        <m:ctrlPr>
                          <a:rPr lang="fr-FR" i="1" smtClean="0">
                            <a:latin typeface="Cambria Math"/>
                          </a:rPr>
                        </m:ctrlPr>
                      </m:accPr>
                      <m:e>
                        <m:r>
                          <a:rPr lang="fr-FR" b="0" i="1" smtClean="0">
                            <a:latin typeface="Cambria Math"/>
                          </a:rPr>
                          <m:t>4 </m:t>
                        </m:r>
                      </m:e>
                    </m:acc>
                    <m:acc>
                      <m:accPr>
                        <m:chr m:val="̅"/>
                        <m:ctrlPr>
                          <a:rPr lang="fr-FR" i="1" smtClean="0">
                            <a:latin typeface="Cambria Math"/>
                          </a:rPr>
                        </m:ctrlPr>
                      </m:accPr>
                      <m:e>
                        <m:r>
                          <a:rPr lang="fr-FR" b="0" i="1" smtClean="0">
                            <a:latin typeface="Cambria Math"/>
                          </a:rPr>
                          <m:t>3</m:t>
                        </m:r>
                      </m:e>
                    </m:acc>
                    <m:r>
                      <a:rPr lang="fr-FR" b="0" i="1" smtClean="0">
                        <a:latin typeface="Cambria Math"/>
                      </a:rPr>
                      <m:t>…</m:t>
                    </m:r>
                  </m:oMath>
                </a14:m>
                <a:r>
                  <a:rPr lang="fr-FR" dirty="0" smtClean="0"/>
                  <a:t> </a:t>
                </a:r>
                <a:endParaRPr lang="fr-FR" dirty="0"/>
              </a:p>
            </p:txBody>
          </p:sp>
        </mc:Choice>
        <mc:Fallback xmlns="">
          <p:sp>
            <p:nvSpPr>
              <p:cNvPr id="12" name="ZoneTexte 11"/>
              <p:cNvSpPr txBox="1">
                <a:spLocks noRot="1" noChangeAspect="1" noMove="1" noResize="1" noEditPoints="1" noAdjustHandles="1" noChangeArrowheads="1" noChangeShapeType="1" noTextEdit="1"/>
              </p:cNvSpPr>
              <p:nvPr/>
            </p:nvSpPr>
            <p:spPr>
              <a:xfrm>
                <a:off x="179512" y="3075806"/>
                <a:ext cx="4104456" cy="1184491"/>
              </a:xfrm>
              <a:prstGeom prst="rect">
                <a:avLst/>
              </a:prstGeom>
              <a:blipFill rotWithShape="1">
                <a:blip r:embed="rId4"/>
                <a:stretch>
                  <a:fillRect l="-1187" t="-2577"/>
                </a:stretch>
              </a:blipFill>
            </p:spPr>
            <p:txBody>
              <a:bodyPr/>
              <a:lstStyle/>
              <a:p>
                <a:r>
                  <a:rPr lang="fr-FR">
                    <a:noFill/>
                  </a:rPr>
                  <a:t> </a:t>
                </a:r>
              </a:p>
            </p:txBody>
          </p:sp>
        </mc:Fallback>
      </mc:AlternateContent>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l="10555" t="22397" r="7838" b="4599"/>
          <a:stretch/>
        </p:blipFill>
        <p:spPr>
          <a:xfrm>
            <a:off x="7596336" y="2374210"/>
            <a:ext cx="1440160" cy="1882411"/>
          </a:xfrm>
          <a:prstGeom prst="rect">
            <a:avLst/>
          </a:prstGeom>
        </p:spPr>
      </p:pic>
      <p:sp>
        <p:nvSpPr>
          <p:cNvPr id="14" name="ZoneTexte 13"/>
          <p:cNvSpPr txBox="1"/>
          <p:nvPr/>
        </p:nvSpPr>
        <p:spPr>
          <a:xfrm>
            <a:off x="7380312" y="4260298"/>
            <a:ext cx="1656184" cy="738664"/>
          </a:xfrm>
          <a:prstGeom prst="rect">
            <a:avLst/>
          </a:prstGeom>
          <a:noFill/>
        </p:spPr>
        <p:txBody>
          <a:bodyPr wrap="square" rtlCol="0">
            <a:spAutoFit/>
          </a:bodyPr>
          <a:lstStyle/>
          <a:p>
            <a:r>
              <a:rPr lang="fr-FR" sz="1400" dirty="0" err="1" smtClean="0"/>
              <a:t>Algirdas</a:t>
            </a:r>
            <a:r>
              <a:rPr lang="fr-FR" sz="1400" dirty="0" smtClean="0"/>
              <a:t> </a:t>
            </a:r>
            <a:r>
              <a:rPr lang="fr-FR" sz="1400" dirty="0" err="1" smtClean="0"/>
              <a:t>Antanas</a:t>
            </a:r>
            <a:r>
              <a:rPr lang="fr-FR" sz="1400" dirty="0" smtClean="0"/>
              <a:t> </a:t>
            </a:r>
            <a:r>
              <a:rPr lang="fr-FR" sz="1400" dirty="0" err="1" smtClean="0"/>
              <a:t>Avizienis</a:t>
            </a:r>
            <a:r>
              <a:rPr lang="fr-FR" sz="1400" dirty="0" smtClean="0"/>
              <a:t> (né en 1932)</a:t>
            </a:r>
            <a:endParaRPr lang="fr-FR" sz="1400" dirty="0"/>
          </a:p>
        </p:txBody>
      </p:sp>
      <p:sp>
        <p:nvSpPr>
          <p:cNvPr id="15" name="ZoneTexte 14"/>
          <p:cNvSpPr txBox="1"/>
          <p:nvPr/>
        </p:nvSpPr>
        <p:spPr>
          <a:xfrm>
            <a:off x="3707904" y="3075806"/>
            <a:ext cx="3672408" cy="1477328"/>
          </a:xfrm>
          <a:prstGeom prst="rect">
            <a:avLst/>
          </a:prstGeom>
          <a:noFill/>
        </p:spPr>
        <p:txBody>
          <a:bodyPr wrap="square" rtlCol="0">
            <a:spAutoFit/>
          </a:bodyPr>
          <a:lstStyle/>
          <a:p>
            <a:r>
              <a:rPr lang="fr-FR" dirty="0" err="1" smtClean="0"/>
              <a:t>Avizienis</a:t>
            </a:r>
            <a:r>
              <a:rPr lang="fr-FR" dirty="0" smtClean="0"/>
              <a:t> redécouvre sans le savoir le système de Cauchy. Ses travaux sont utilisés dans les processeurs. Ces systèmes évitent la propagation de retenues.</a:t>
            </a:r>
            <a:endParaRPr lang="fr-FR" dirty="0"/>
          </a:p>
        </p:txBody>
      </p:sp>
    </p:spTree>
    <p:extLst>
      <p:ext uri="{BB962C8B-B14F-4D97-AF65-F5344CB8AC3E}">
        <p14:creationId xmlns:p14="http://schemas.microsoft.com/office/powerpoint/2010/main" val="214628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600" b="1" dirty="0" smtClean="0">
                <a:solidFill>
                  <a:srgbClr val="C00000"/>
                </a:solidFill>
              </a:rPr>
              <a:t>Arrondir les troncatures ?</a:t>
            </a:r>
            <a:endParaRPr lang="fr-FR" sz="6600" b="1" dirty="0">
              <a:solidFill>
                <a:srgbClr val="C000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8033" y="2643758"/>
            <a:ext cx="2692440" cy="1794959"/>
          </a:xfrm>
          <a:prstGeom prst="rect">
            <a:avLst/>
          </a:prstGeom>
        </p:spPr>
      </p:pic>
      <p:sp>
        <p:nvSpPr>
          <p:cNvPr id="5" name="ZoneTexte 4"/>
          <p:cNvSpPr txBox="1"/>
          <p:nvPr/>
        </p:nvSpPr>
        <p:spPr>
          <a:xfrm>
            <a:off x="6128033" y="4443958"/>
            <a:ext cx="2722920" cy="523220"/>
          </a:xfrm>
          <a:prstGeom prst="rect">
            <a:avLst/>
          </a:prstGeom>
          <a:noFill/>
        </p:spPr>
        <p:txBody>
          <a:bodyPr wrap="square" rtlCol="0">
            <a:spAutoFit/>
          </a:bodyPr>
          <a:lstStyle/>
          <a:p>
            <a:pPr algn="ctr"/>
            <a:r>
              <a:rPr lang="fr-FR" sz="1400" dirty="0" smtClean="0"/>
              <a:t>Ordinateur </a:t>
            </a:r>
            <a:r>
              <a:rPr lang="fr-FR" sz="1400" dirty="0" err="1" smtClean="0"/>
              <a:t>Setun</a:t>
            </a:r>
            <a:endParaRPr lang="fr-FR" sz="1400" dirty="0" smtClean="0"/>
          </a:p>
          <a:p>
            <a:pPr algn="ctr"/>
            <a:r>
              <a:rPr lang="fr-FR" sz="1400" dirty="0" smtClean="0"/>
              <a:t>URSS 1958</a:t>
            </a:r>
            <a:endParaRPr lang="fr-FR" sz="1400" dirty="0"/>
          </a:p>
        </p:txBody>
      </p:sp>
      <mc:AlternateContent xmlns:mc="http://schemas.openxmlformats.org/markup-compatibility/2006" xmlns:a14="http://schemas.microsoft.com/office/drawing/2010/main">
        <mc:Choice Requires="a14">
          <p:sp>
            <p:nvSpPr>
              <p:cNvPr id="6" name="ZoneTexte 5"/>
              <p:cNvSpPr txBox="1"/>
              <p:nvPr/>
            </p:nvSpPr>
            <p:spPr>
              <a:xfrm>
                <a:off x="323528" y="1203598"/>
                <a:ext cx="8640960" cy="1756058"/>
              </a:xfrm>
              <a:prstGeom prst="rect">
                <a:avLst/>
              </a:prstGeom>
              <a:noFill/>
            </p:spPr>
            <p:txBody>
              <a:bodyPr wrap="square" rtlCol="0">
                <a:spAutoFit/>
              </a:bodyPr>
              <a:lstStyle/>
              <a:p>
                <a:r>
                  <a:rPr lang="fr-FR" dirty="0" smtClean="0"/>
                  <a:t>Dans le système ternaire dit « équilibré » les chiffres sont </a:t>
                </a:r>
                <a14:m>
                  <m:oMath xmlns:m="http://schemas.openxmlformats.org/officeDocument/2006/math">
                    <m:r>
                      <a:rPr lang="fr-FR" b="0" i="1" smtClean="0">
                        <a:latin typeface="Cambria Math"/>
                      </a:rPr>
                      <m:t>1, 0 </m:t>
                    </m:r>
                    <m:r>
                      <m:rPr>
                        <m:sty m:val="p"/>
                      </m:rPr>
                      <a:rPr lang="fr-FR" b="0" i="0" smtClean="0">
                        <a:latin typeface="Cambria Math"/>
                      </a:rPr>
                      <m:t>et</m:t>
                    </m:r>
                    <m:r>
                      <a:rPr lang="fr-FR" b="0" i="1" smtClean="0">
                        <a:latin typeface="Cambria Math"/>
                      </a:rPr>
                      <m:t> </m:t>
                    </m:r>
                    <m:acc>
                      <m:accPr>
                        <m:chr m:val="̅"/>
                        <m:ctrlPr>
                          <a:rPr lang="fr-FR" b="0" i="1" smtClean="0">
                            <a:latin typeface="Cambria Math"/>
                          </a:rPr>
                        </m:ctrlPr>
                      </m:accPr>
                      <m:e>
                        <m:r>
                          <a:rPr lang="fr-FR" b="0" i="1" smtClean="0">
                            <a:latin typeface="Cambria Math"/>
                          </a:rPr>
                          <m:t>1 </m:t>
                        </m:r>
                      </m:e>
                    </m:acc>
                  </m:oMath>
                </a14:m>
                <a:r>
                  <a:rPr lang="fr-FR" dirty="0" smtClean="0"/>
                  <a:t> comme chez Cauchy, mais il y en a moins… Pour passer d’un entier écrit en base 3, on remplace simplement les 2 qui apparaissent dans l’écriture par </a:t>
                </a:r>
                <a14:m>
                  <m:oMath xmlns:m="http://schemas.openxmlformats.org/officeDocument/2006/math">
                    <m:acc>
                      <m:accPr>
                        <m:chr m:val="̅"/>
                        <m:ctrlPr>
                          <a:rPr lang="fr-FR" i="1" smtClean="0">
                            <a:latin typeface="Cambria Math"/>
                          </a:rPr>
                        </m:ctrlPr>
                      </m:accPr>
                      <m:e>
                        <m:r>
                          <a:rPr lang="fr-FR" b="0" i="1" smtClean="0">
                            <a:latin typeface="Cambria Math"/>
                          </a:rPr>
                          <m:t>1,</m:t>
                        </m:r>
                      </m:e>
                    </m:acc>
                    <m:r>
                      <a:rPr lang="fr-FR" b="0" i="1" smtClean="0">
                        <a:latin typeface="Cambria Math"/>
                      </a:rPr>
                      <m:t> </m:t>
                    </m:r>
                  </m:oMath>
                </a14:m>
                <a:r>
                  <a:rPr lang="fr-FR" dirty="0" smtClean="0"/>
                  <a:t>en ajoutant 1 aux chiffres situés à leur gauche. </a:t>
                </a:r>
              </a:p>
              <a:p>
                <a:r>
                  <a:rPr lang="fr-FR" b="1" dirty="0" smtClean="0"/>
                  <a:t>Par exemple : </a:t>
                </a:r>
                <a:r>
                  <a:rPr lang="fr-FR" dirty="0" smtClean="0"/>
                  <a:t>le nombre </a:t>
                </a:r>
                <a14:m>
                  <m:oMath xmlns:m="http://schemas.openxmlformats.org/officeDocument/2006/math">
                    <m:r>
                      <a:rPr lang="fr-FR" b="0" i="1" smtClean="0">
                        <a:latin typeface="Cambria Math"/>
                      </a:rPr>
                      <m:t>1 789</m:t>
                    </m:r>
                  </m:oMath>
                </a14:m>
                <a:r>
                  <a:rPr lang="fr-FR" b="1" dirty="0" smtClean="0"/>
                  <a:t> </a:t>
                </a:r>
                <a:r>
                  <a:rPr lang="fr-FR" dirty="0" smtClean="0"/>
                  <a:t>s’écrit </a:t>
                </a:r>
                <a14:m>
                  <m:oMath xmlns:m="http://schemas.openxmlformats.org/officeDocument/2006/math">
                    <m:r>
                      <a:rPr lang="fr-FR" b="0" i="1" smtClean="0">
                        <a:latin typeface="Cambria Math"/>
                      </a:rPr>
                      <m:t>2 110 021 </m:t>
                    </m:r>
                  </m:oMath>
                </a14:m>
                <a:r>
                  <a:rPr lang="fr-FR" dirty="0" smtClean="0"/>
                  <a:t>en base 3 et </a:t>
                </a:r>
                <a14:m>
                  <m:oMath xmlns:m="http://schemas.openxmlformats.org/officeDocument/2006/math">
                    <m:r>
                      <a:rPr lang="fr-FR" b="0" i="1" smtClean="0">
                        <a:latin typeface="Cambria Math"/>
                      </a:rPr>
                      <m:t>1</m:t>
                    </m:r>
                    <m:acc>
                      <m:accPr>
                        <m:chr m:val="̅"/>
                        <m:ctrlPr>
                          <a:rPr lang="fr-FR" b="0" i="1" smtClean="0">
                            <a:latin typeface="Cambria Math"/>
                          </a:rPr>
                        </m:ctrlPr>
                      </m:accPr>
                      <m:e>
                        <m:r>
                          <a:rPr lang="fr-FR" b="0" i="1" smtClean="0">
                            <a:latin typeface="Cambria Math"/>
                          </a:rPr>
                          <m:t>1</m:t>
                        </m:r>
                      </m:e>
                    </m:acc>
                  </m:oMath>
                </a14:m>
                <a:r>
                  <a:rPr lang="fr-FR" b="1" dirty="0" smtClean="0"/>
                  <a:t> </a:t>
                </a:r>
                <a14:m>
                  <m:oMath xmlns:m="http://schemas.openxmlformats.org/officeDocument/2006/math">
                    <m:r>
                      <a:rPr lang="fr-FR" b="0" i="0" dirty="0" smtClean="0">
                        <a:latin typeface="Cambria Math"/>
                      </a:rPr>
                      <m:t>110 1</m:t>
                    </m:r>
                    <m:acc>
                      <m:accPr>
                        <m:chr m:val="̅"/>
                        <m:ctrlPr>
                          <a:rPr lang="fr-FR" b="0" i="1" dirty="0" smtClean="0">
                            <a:latin typeface="Cambria Math"/>
                          </a:rPr>
                        </m:ctrlPr>
                      </m:accPr>
                      <m:e>
                        <m:r>
                          <a:rPr lang="fr-FR" b="0" i="1" dirty="0" smtClean="0">
                            <a:latin typeface="Cambria Math"/>
                          </a:rPr>
                          <m:t>1 </m:t>
                        </m:r>
                      </m:e>
                    </m:acc>
                    <m:r>
                      <a:rPr lang="fr-FR" b="0" i="1" dirty="0" smtClean="0">
                        <a:latin typeface="Cambria Math"/>
                      </a:rPr>
                      <m:t>1</m:t>
                    </m:r>
                  </m:oMath>
                </a14:m>
                <a:r>
                  <a:rPr lang="fr-FR" dirty="0" smtClean="0"/>
                  <a:t> dans le système ternaire équilibré. </a:t>
                </a:r>
              </a:p>
              <a:p>
                <a:r>
                  <a:rPr lang="fr-FR" dirty="0" smtClean="0"/>
                  <a:t>Dans ce système, l’arrondi et la troncature coïncident !</a:t>
                </a:r>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323528" y="1203598"/>
                <a:ext cx="8640960" cy="1756058"/>
              </a:xfrm>
              <a:prstGeom prst="rect">
                <a:avLst/>
              </a:prstGeom>
              <a:blipFill rotWithShape="1">
                <a:blip r:embed="rId3"/>
                <a:stretch>
                  <a:fillRect l="-564" t="-1384" b="-4152"/>
                </a:stretch>
              </a:blipFill>
            </p:spPr>
            <p:txBody>
              <a:bodyPr/>
              <a:lstStyle/>
              <a:p>
                <a:r>
                  <a:rPr lang="fr-FR">
                    <a:noFill/>
                  </a:rPr>
                  <a:t> </a:t>
                </a:r>
              </a:p>
            </p:txBody>
          </p:sp>
        </mc:Fallback>
      </mc:AlternateContent>
      <p:sp>
        <p:nvSpPr>
          <p:cNvPr id="7" name="ZoneTexte 6"/>
          <p:cNvSpPr txBox="1"/>
          <p:nvPr/>
        </p:nvSpPr>
        <p:spPr>
          <a:xfrm>
            <a:off x="467545" y="3219822"/>
            <a:ext cx="5616623" cy="1200329"/>
          </a:xfrm>
          <a:prstGeom prst="rect">
            <a:avLst/>
          </a:prstGeom>
          <a:noFill/>
        </p:spPr>
        <p:txBody>
          <a:bodyPr wrap="square" rtlCol="0">
            <a:spAutoFit/>
          </a:bodyPr>
          <a:lstStyle/>
          <a:p>
            <a:r>
              <a:rPr lang="fr-FR" dirty="0" smtClean="0"/>
              <a:t>En Union soviétique, on a amorcé à la fin des années 1950 la construction d’ordinateurs obéissant à une logique ternaire. Elle fut peu à peu abandonnée en tant que voie industrielle.</a:t>
            </a:r>
            <a:endParaRPr lang="fr-FR" dirty="0"/>
          </a:p>
        </p:txBody>
      </p:sp>
    </p:spTree>
    <p:extLst>
      <p:ext uri="{BB962C8B-B14F-4D97-AF65-F5344CB8AC3E}">
        <p14:creationId xmlns:p14="http://schemas.microsoft.com/office/powerpoint/2010/main" val="1030423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073008" cy="857250"/>
          </a:xfrm>
        </p:spPr>
        <p:txBody>
          <a:bodyPr>
            <a:noAutofit/>
          </a:bodyPr>
          <a:lstStyle/>
          <a:p>
            <a:r>
              <a:rPr lang="fr-FR" sz="5600" b="1" dirty="0" smtClean="0">
                <a:solidFill>
                  <a:srgbClr val="C00000"/>
                </a:solidFill>
              </a:rPr>
              <a:t>Supprimer des multiplications</a:t>
            </a:r>
            <a:endParaRPr lang="fr-FR" sz="5600" b="1" dirty="0">
              <a:solidFill>
                <a:srgbClr val="C000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200151"/>
                <a:ext cx="7380312" cy="2038835"/>
              </a:xfrm>
            </p:spPr>
            <p:txBody>
              <a:bodyPr>
                <a:normAutofit lnSpcReduction="10000"/>
              </a:bodyPr>
              <a:lstStyle/>
              <a:p>
                <a:pPr marL="0" indent="0">
                  <a:buNone/>
                </a:pPr>
                <a:r>
                  <a:rPr lang="fr-FR" sz="1800" dirty="0" smtClean="0"/>
                  <a:t>Pour multiplier deux nombres entiers de deux chiffres, il faut 4 produits d’un chiffre par un chiffre, deux sommes et éventuellement deux sommes et l’ajout de trois retenues.</a:t>
                </a:r>
              </a:p>
              <a:p>
                <a:pPr marL="0" indent="0">
                  <a:buNone/>
                </a:pPr>
                <a:r>
                  <a:rPr lang="fr-FR" sz="1800" b="1" dirty="0" smtClean="0"/>
                  <a:t>Mais : </a:t>
                </a:r>
                <a14:m>
                  <m:oMath xmlns:m="http://schemas.openxmlformats.org/officeDocument/2006/math">
                    <m:d>
                      <m:dPr>
                        <m:ctrlPr>
                          <a:rPr lang="fr-FR" sz="1800" i="1" smtClean="0">
                            <a:latin typeface="Cambria Math"/>
                          </a:rPr>
                        </m:ctrlPr>
                      </m:dPr>
                      <m:e>
                        <m:r>
                          <a:rPr lang="fr-FR" sz="1800" b="0" i="1" smtClean="0">
                            <a:latin typeface="Cambria Math"/>
                          </a:rPr>
                          <m:t>10</m:t>
                        </m:r>
                        <m:r>
                          <a:rPr lang="fr-FR" sz="1800" b="0" i="1" smtClean="0">
                            <a:latin typeface="Cambria Math"/>
                          </a:rPr>
                          <m:t>𝑎</m:t>
                        </m:r>
                        <m:r>
                          <a:rPr lang="fr-FR" sz="1800" b="0" i="1" smtClean="0">
                            <a:latin typeface="Cambria Math"/>
                          </a:rPr>
                          <m:t>+</m:t>
                        </m:r>
                        <m:r>
                          <a:rPr lang="fr-FR" sz="1800" b="0" i="1" smtClean="0">
                            <a:latin typeface="Cambria Math"/>
                          </a:rPr>
                          <m:t>𝑏</m:t>
                        </m:r>
                      </m:e>
                    </m:d>
                    <m:d>
                      <m:dPr>
                        <m:ctrlPr>
                          <a:rPr lang="fr-FR" sz="1800" i="1" smtClean="0">
                            <a:latin typeface="Cambria Math"/>
                          </a:rPr>
                        </m:ctrlPr>
                      </m:dPr>
                      <m:e>
                        <m:r>
                          <a:rPr lang="fr-FR" sz="1800" b="0" i="1" smtClean="0">
                            <a:latin typeface="Cambria Math"/>
                          </a:rPr>
                          <m:t>10</m:t>
                        </m:r>
                        <m:r>
                          <a:rPr lang="fr-FR" sz="1800" b="0" i="1" smtClean="0">
                            <a:latin typeface="Cambria Math"/>
                          </a:rPr>
                          <m:t>𝑐</m:t>
                        </m:r>
                        <m:r>
                          <a:rPr lang="fr-FR" sz="1800" b="0" i="1" smtClean="0">
                            <a:latin typeface="Cambria Math"/>
                          </a:rPr>
                          <m:t>+</m:t>
                        </m:r>
                        <m:r>
                          <a:rPr lang="fr-FR" sz="1800" b="0" i="1" smtClean="0">
                            <a:latin typeface="Cambria Math"/>
                          </a:rPr>
                          <m:t>𝑑</m:t>
                        </m:r>
                      </m:e>
                    </m:d>
                    <m:r>
                      <a:rPr lang="fr-FR" sz="1800" b="0" i="1" smtClean="0">
                        <a:latin typeface="Cambria Math"/>
                      </a:rPr>
                      <m:t>=100</m:t>
                    </m:r>
                    <m:r>
                      <a:rPr lang="fr-FR" sz="1800" b="0" i="1" smtClean="0">
                        <a:latin typeface="Cambria Math"/>
                        <a:ea typeface="Cambria Math"/>
                      </a:rPr>
                      <m:t>×</m:t>
                    </m:r>
                    <m:r>
                      <a:rPr lang="fr-FR" sz="1800" b="0" i="1" smtClean="0">
                        <a:latin typeface="Cambria Math"/>
                      </a:rPr>
                      <m:t>𝑎𝑐</m:t>
                    </m:r>
                    <m:r>
                      <a:rPr lang="fr-FR" sz="1800" b="0" i="1" smtClean="0">
                        <a:latin typeface="Cambria Math"/>
                      </a:rPr>
                      <m:t>+10×</m:t>
                    </m:r>
                    <m:d>
                      <m:dPr>
                        <m:ctrlPr>
                          <a:rPr lang="fr-FR" sz="1800" b="0" i="1" smtClean="0">
                            <a:latin typeface="Cambria Math"/>
                            <a:ea typeface="Cambria Math"/>
                          </a:rPr>
                        </m:ctrlPr>
                      </m:dPr>
                      <m:e>
                        <m:r>
                          <a:rPr lang="fr-FR" sz="1800" b="0" i="1" smtClean="0">
                            <a:latin typeface="Cambria Math"/>
                            <a:ea typeface="Cambria Math"/>
                          </a:rPr>
                          <m:t>𝑎𝑐</m:t>
                        </m:r>
                        <m:r>
                          <a:rPr lang="fr-FR" sz="1800" b="0" i="1" smtClean="0">
                            <a:latin typeface="Cambria Math"/>
                            <a:ea typeface="Cambria Math"/>
                          </a:rPr>
                          <m:t>+</m:t>
                        </m:r>
                        <m:r>
                          <a:rPr lang="fr-FR" sz="1800" b="0" i="1" smtClean="0">
                            <a:latin typeface="Cambria Math"/>
                            <a:ea typeface="Cambria Math"/>
                          </a:rPr>
                          <m:t>𝑏𝑑</m:t>
                        </m:r>
                        <m:r>
                          <a:rPr lang="fr-FR" sz="1800" b="0" i="1" smtClean="0">
                            <a:latin typeface="Cambria Math"/>
                            <a:ea typeface="Cambria Math"/>
                          </a:rPr>
                          <m:t>−</m:t>
                        </m:r>
                        <m:d>
                          <m:dPr>
                            <m:ctrlPr>
                              <a:rPr lang="fr-FR" sz="1800" b="0" i="1" smtClean="0">
                                <a:latin typeface="Cambria Math"/>
                                <a:ea typeface="Cambria Math"/>
                              </a:rPr>
                            </m:ctrlPr>
                          </m:dPr>
                          <m:e>
                            <m:r>
                              <a:rPr lang="fr-FR" sz="1800" b="0" i="1" smtClean="0">
                                <a:latin typeface="Cambria Math"/>
                                <a:ea typeface="Cambria Math"/>
                              </a:rPr>
                              <m:t>𝑎</m:t>
                            </m:r>
                            <m:r>
                              <a:rPr lang="fr-FR" sz="1800" b="0" i="1" smtClean="0">
                                <a:latin typeface="Cambria Math"/>
                                <a:ea typeface="Cambria Math"/>
                              </a:rPr>
                              <m:t>−</m:t>
                            </m:r>
                            <m:r>
                              <a:rPr lang="fr-FR" sz="1800" b="0" i="1" smtClean="0">
                                <a:latin typeface="Cambria Math"/>
                                <a:ea typeface="Cambria Math"/>
                              </a:rPr>
                              <m:t>𝑏</m:t>
                            </m:r>
                          </m:e>
                        </m:d>
                        <m:d>
                          <m:dPr>
                            <m:ctrlPr>
                              <a:rPr lang="fr-FR" sz="1800" b="0" i="1" smtClean="0">
                                <a:latin typeface="Cambria Math"/>
                                <a:ea typeface="Cambria Math"/>
                              </a:rPr>
                            </m:ctrlPr>
                          </m:dPr>
                          <m:e>
                            <m:r>
                              <a:rPr lang="fr-FR" sz="1800" b="0" i="1" smtClean="0">
                                <a:latin typeface="Cambria Math"/>
                                <a:ea typeface="Cambria Math"/>
                              </a:rPr>
                              <m:t>𝑐</m:t>
                            </m:r>
                            <m:r>
                              <a:rPr lang="fr-FR" sz="1800" b="0" i="1" smtClean="0">
                                <a:latin typeface="Cambria Math"/>
                                <a:ea typeface="Cambria Math"/>
                              </a:rPr>
                              <m:t>−</m:t>
                            </m:r>
                            <m:r>
                              <a:rPr lang="fr-FR" sz="1800" b="0" i="1" smtClean="0">
                                <a:latin typeface="Cambria Math"/>
                                <a:ea typeface="Cambria Math"/>
                              </a:rPr>
                              <m:t>𝑑</m:t>
                            </m:r>
                          </m:e>
                        </m:d>
                      </m:e>
                    </m:d>
                    <m:r>
                      <a:rPr lang="fr-FR" sz="1800" b="0" i="0" smtClean="0">
                        <a:latin typeface="Cambria Math"/>
                        <a:ea typeface="Cambria Math"/>
                      </a:rPr>
                      <m:t>+</m:t>
                    </m:r>
                    <m:r>
                      <a:rPr lang="fr-FR" sz="1800" b="0" i="1" smtClean="0">
                        <a:latin typeface="Cambria Math"/>
                        <a:ea typeface="Cambria Math"/>
                      </a:rPr>
                      <m:t>𝑏𝑑</m:t>
                    </m:r>
                  </m:oMath>
                </a14:m>
                <a:endParaRPr lang="fr-FR" sz="1800" i="1" dirty="0" smtClean="0"/>
              </a:p>
              <a:p>
                <a:pPr marL="0" indent="0">
                  <a:buNone/>
                </a:pPr>
                <a:r>
                  <a:rPr lang="fr-FR" sz="1800" dirty="0" smtClean="0"/>
                  <a:t>Ce calcul ne demande que </a:t>
                </a:r>
                <a:r>
                  <a:rPr lang="fr-FR" sz="1800" b="1" dirty="0" smtClean="0"/>
                  <a:t>trois </a:t>
                </a:r>
                <a:r>
                  <a:rPr lang="fr-FR" sz="1800" dirty="0" smtClean="0"/>
                  <a:t>produits de nombres de un chiffre (souvent inférieurs aux chiffres de départ).</a:t>
                </a:r>
              </a:p>
              <a:p>
                <a:pPr marL="0" indent="0">
                  <a:buNone/>
                </a:pPr>
                <a:endParaRPr lang="fr-FR" sz="18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200151"/>
                <a:ext cx="7380312" cy="2038835"/>
              </a:xfrm>
              <a:blipFill rotWithShape="1">
                <a:blip r:embed="rId2"/>
                <a:stretch>
                  <a:fillRect l="-661" t="-2695" b="-1198"/>
                </a:stretch>
              </a:blipFill>
            </p:spPr>
            <p:txBody>
              <a:bodyPr/>
              <a:lstStyle/>
              <a:p>
                <a:r>
                  <a:rPr lang="fr-FR">
                    <a:noFill/>
                  </a:rPr>
                  <a:t> </a:t>
                </a:r>
              </a:p>
            </p:txBody>
          </p:sp>
        </mc:Fallback>
      </mc:AlternateContent>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0180" t="5013" r="8676" b="14342"/>
          <a:stretch/>
        </p:blipFill>
        <p:spPr>
          <a:xfrm>
            <a:off x="7556511" y="1050102"/>
            <a:ext cx="1557083" cy="1609277"/>
          </a:xfrm>
          <a:prstGeom prst="rect">
            <a:avLst/>
          </a:prstGeom>
        </p:spPr>
      </p:pic>
      <p:sp>
        <p:nvSpPr>
          <p:cNvPr id="5" name="ZoneTexte 4"/>
          <p:cNvSpPr txBox="1"/>
          <p:nvPr/>
        </p:nvSpPr>
        <p:spPr>
          <a:xfrm>
            <a:off x="7380312" y="2715766"/>
            <a:ext cx="1728191" cy="523220"/>
          </a:xfrm>
          <a:prstGeom prst="rect">
            <a:avLst/>
          </a:prstGeom>
          <a:noFill/>
        </p:spPr>
        <p:txBody>
          <a:bodyPr wrap="square" rtlCol="0">
            <a:spAutoFit/>
          </a:bodyPr>
          <a:lstStyle/>
          <a:p>
            <a:r>
              <a:rPr lang="fr-FR" sz="1400" dirty="0" smtClean="0"/>
              <a:t>Anatoli A. </a:t>
            </a:r>
            <a:r>
              <a:rPr lang="fr-FR" sz="1400" dirty="0" err="1" smtClean="0"/>
              <a:t>Karatsuba</a:t>
            </a:r>
            <a:r>
              <a:rPr lang="fr-FR" sz="1400" dirty="0" smtClean="0"/>
              <a:t> </a:t>
            </a:r>
          </a:p>
          <a:p>
            <a:r>
              <a:rPr lang="fr-FR" sz="1400" dirty="0" smtClean="0"/>
              <a:t>(1937 – 2008)</a:t>
            </a:r>
            <a:endParaRPr lang="fr-FR" sz="1400" dirty="0"/>
          </a:p>
        </p:txBody>
      </p:sp>
      <mc:AlternateContent xmlns:mc="http://schemas.openxmlformats.org/markup-compatibility/2006" xmlns:a14="http://schemas.microsoft.com/office/drawing/2010/main">
        <mc:Choice Requires="a14">
          <p:sp>
            <p:nvSpPr>
              <p:cNvPr id="6" name="ZoneTexte 5"/>
              <p:cNvSpPr txBox="1"/>
              <p:nvPr/>
            </p:nvSpPr>
            <p:spPr>
              <a:xfrm>
                <a:off x="35496" y="3238986"/>
                <a:ext cx="9001000" cy="1512978"/>
              </a:xfrm>
              <a:prstGeom prst="rect">
                <a:avLst/>
              </a:prstGeom>
              <a:noFill/>
            </p:spPr>
            <p:txBody>
              <a:bodyPr wrap="square" rtlCol="0">
                <a:spAutoFit/>
              </a:bodyPr>
              <a:lstStyle/>
              <a:p>
                <a:r>
                  <a:rPr lang="fr-FR" b="1" dirty="0" smtClean="0"/>
                  <a:t>Heureusement, </a:t>
                </a:r>
                <a:r>
                  <a:rPr lang="fr-FR" dirty="0"/>
                  <a:t>cette façon de faire se généralise à des nombres plus grands, </a:t>
                </a:r>
              </a:p>
              <a:p>
                <a:r>
                  <a:rPr lang="fr-FR" dirty="0"/>
                  <a:t>selon le principe « diviser pour régner » </a:t>
                </a:r>
              </a:p>
              <a:p>
                <a:pPr/>
                <a14:m>
                  <m:oMathPara xmlns:m="http://schemas.openxmlformats.org/officeDocument/2006/math">
                    <m:oMathParaPr>
                      <m:jc m:val="centerGroup"/>
                    </m:oMathParaPr>
                    <m:oMath xmlns:m="http://schemas.openxmlformats.org/officeDocument/2006/math">
                      <m:d>
                        <m:dPr>
                          <m:ctrlPr>
                            <a:rPr lang="fr-FR" i="1">
                              <a:latin typeface="Cambria Math"/>
                            </a:rPr>
                          </m:ctrlPr>
                        </m:dPr>
                        <m:e>
                          <m:sSup>
                            <m:sSupPr>
                              <m:ctrlPr>
                                <a:rPr lang="fr-FR" i="1">
                                  <a:latin typeface="Cambria Math"/>
                                </a:rPr>
                              </m:ctrlPr>
                            </m:sSupPr>
                            <m:e>
                              <m:r>
                                <a:rPr lang="fr-FR" i="1">
                                  <a:latin typeface="Cambria Math"/>
                                </a:rPr>
                                <m:t>10</m:t>
                              </m:r>
                            </m:e>
                            <m:sup>
                              <m:r>
                                <a:rPr lang="fr-FR" i="1">
                                  <a:latin typeface="Cambria Math"/>
                                </a:rPr>
                                <m:t>𝑛</m:t>
                              </m:r>
                            </m:sup>
                          </m:sSup>
                          <m:r>
                            <a:rPr lang="fr-FR" i="1">
                              <a:latin typeface="Cambria Math"/>
                            </a:rPr>
                            <m:t>𝑎</m:t>
                          </m:r>
                          <m:r>
                            <a:rPr lang="fr-FR" i="1">
                              <a:latin typeface="Cambria Math"/>
                            </a:rPr>
                            <m:t>+</m:t>
                          </m:r>
                          <m:r>
                            <a:rPr lang="fr-FR" i="1">
                              <a:latin typeface="Cambria Math"/>
                            </a:rPr>
                            <m:t>𝑏</m:t>
                          </m:r>
                        </m:e>
                      </m:d>
                      <m:d>
                        <m:dPr>
                          <m:ctrlPr>
                            <a:rPr lang="fr-FR" i="1">
                              <a:latin typeface="Cambria Math"/>
                            </a:rPr>
                          </m:ctrlPr>
                        </m:dPr>
                        <m:e>
                          <m:sSup>
                            <m:sSupPr>
                              <m:ctrlPr>
                                <a:rPr lang="fr-FR" i="1">
                                  <a:latin typeface="Cambria Math"/>
                                </a:rPr>
                              </m:ctrlPr>
                            </m:sSupPr>
                            <m:e>
                              <m:r>
                                <a:rPr lang="fr-FR" i="1">
                                  <a:latin typeface="Cambria Math"/>
                                </a:rPr>
                                <m:t>10</m:t>
                              </m:r>
                            </m:e>
                            <m:sup>
                              <m:r>
                                <a:rPr lang="fr-FR" i="1">
                                  <a:latin typeface="Cambria Math"/>
                                </a:rPr>
                                <m:t>𝑛</m:t>
                              </m:r>
                            </m:sup>
                          </m:sSup>
                          <m:r>
                            <a:rPr lang="fr-FR" i="1">
                              <a:latin typeface="Cambria Math"/>
                            </a:rPr>
                            <m:t>𝑐</m:t>
                          </m:r>
                          <m:r>
                            <a:rPr lang="fr-FR" i="1">
                              <a:latin typeface="Cambria Math"/>
                            </a:rPr>
                            <m:t>+</m:t>
                          </m:r>
                          <m:r>
                            <a:rPr lang="fr-FR" i="1">
                              <a:latin typeface="Cambria Math"/>
                            </a:rPr>
                            <m:t>𝑑</m:t>
                          </m:r>
                        </m:e>
                      </m:d>
                      <m:r>
                        <a:rPr lang="fr-FR" i="1">
                          <a:latin typeface="Cambria Math"/>
                        </a:rPr>
                        <m:t>=</m:t>
                      </m:r>
                      <m:sSup>
                        <m:sSupPr>
                          <m:ctrlPr>
                            <a:rPr lang="fr-FR" i="1">
                              <a:latin typeface="Cambria Math"/>
                            </a:rPr>
                          </m:ctrlPr>
                        </m:sSupPr>
                        <m:e>
                          <m:r>
                            <a:rPr lang="fr-FR" i="1">
                              <a:latin typeface="Cambria Math"/>
                            </a:rPr>
                            <m:t>10</m:t>
                          </m:r>
                        </m:e>
                        <m:sup>
                          <m:r>
                            <a:rPr lang="fr-FR" i="1">
                              <a:latin typeface="Cambria Math"/>
                            </a:rPr>
                            <m:t>2</m:t>
                          </m:r>
                          <m:r>
                            <a:rPr lang="fr-FR" i="1">
                              <a:latin typeface="Cambria Math"/>
                            </a:rPr>
                            <m:t>𝑛</m:t>
                          </m:r>
                        </m:sup>
                      </m:sSup>
                      <m:r>
                        <a:rPr lang="fr-FR" i="1">
                          <a:latin typeface="Cambria Math"/>
                          <a:ea typeface="Cambria Math"/>
                        </a:rPr>
                        <m:t>×</m:t>
                      </m:r>
                      <m:r>
                        <a:rPr lang="fr-FR" i="1">
                          <a:latin typeface="Cambria Math"/>
                        </a:rPr>
                        <m:t>𝑎𝑐</m:t>
                      </m:r>
                      <m:r>
                        <a:rPr lang="fr-FR" i="1">
                          <a:latin typeface="Cambria Math"/>
                        </a:rPr>
                        <m:t>+</m:t>
                      </m:r>
                      <m:sSup>
                        <m:sSupPr>
                          <m:ctrlPr>
                            <a:rPr lang="fr-FR" i="1" smtClean="0">
                              <a:latin typeface="Cambria Math"/>
                            </a:rPr>
                          </m:ctrlPr>
                        </m:sSupPr>
                        <m:e>
                          <m:r>
                            <a:rPr lang="fr-FR" b="0" i="1" smtClean="0">
                              <a:latin typeface="Cambria Math"/>
                            </a:rPr>
                            <m:t>10</m:t>
                          </m:r>
                        </m:e>
                        <m:sup>
                          <m:r>
                            <a:rPr lang="fr-FR" b="0" i="1" smtClean="0">
                              <a:latin typeface="Cambria Math"/>
                            </a:rPr>
                            <m:t>𝑛</m:t>
                          </m:r>
                        </m:sup>
                      </m:sSup>
                      <m:r>
                        <a:rPr lang="fr-FR" i="1">
                          <a:latin typeface="Cambria Math"/>
                        </a:rPr>
                        <m:t>×</m:t>
                      </m:r>
                      <m:d>
                        <m:dPr>
                          <m:ctrlPr>
                            <a:rPr lang="fr-FR" i="1">
                              <a:latin typeface="Cambria Math"/>
                              <a:ea typeface="Cambria Math"/>
                            </a:rPr>
                          </m:ctrlPr>
                        </m:dPr>
                        <m:e>
                          <m:r>
                            <a:rPr lang="fr-FR" i="1">
                              <a:latin typeface="Cambria Math"/>
                              <a:ea typeface="Cambria Math"/>
                            </a:rPr>
                            <m:t>𝑎𝑐</m:t>
                          </m:r>
                          <m:r>
                            <a:rPr lang="fr-FR" i="1">
                              <a:latin typeface="Cambria Math"/>
                              <a:ea typeface="Cambria Math"/>
                            </a:rPr>
                            <m:t>+</m:t>
                          </m:r>
                          <m:r>
                            <a:rPr lang="fr-FR" i="1">
                              <a:latin typeface="Cambria Math"/>
                              <a:ea typeface="Cambria Math"/>
                            </a:rPr>
                            <m:t>𝑏𝑑</m:t>
                          </m:r>
                          <m:r>
                            <a:rPr lang="fr-FR" i="1">
                              <a:latin typeface="Cambria Math"/>
                              <a:ea typeface="Cambria Math"/>
                            </a:rPr>
                            <m:t>−</m:t>
                          </m:r>
                          <m:d>
                            <m:dPr>
                              <m:ctrlPr>
                                <a:rPr lang="fr-FR" i="1">
                                  <a:latin typeface="Cambria Math"/>
                                  <a:ea typeface="Cambria Math"/>
                                </a:rPr>
                              </m:ctrlPr>
                            </m:dPr>
                            <m:e>
                              <m:r>
                                <a:rPr lang="fr-FR" i="1">
                                  <a:latin typeface="Cambria Math"/>
                                  <a:ea typeface="Cambria Math"/>
                                </a:rPr>
                                <m:t>𝑎</m:t>
                              </m:r>
                              <m:r>
                                <a:rPr lang="fr-FR" i="1">
                                  <a:latin typeface="Cambria Math"/>
                                  <a:ea typeface="Cambria Math"/>
                                </a:rPr>
                                <m:t>−</m:t>
                              </m:r>
                              <m:r>
                                <a:rPr lang="fr-FR" i="1">
                                  <a:latin typeface="Cambria Math"/>
                                  <a:ea typeface="Cambria Math"/>
                                </a:rPr>
                                <m:t>𝑏</m:t>
                              </m:r>
                            </m:e>
                          </m:d>
                          <m:d>
                            <m:dPr>
                              <m:ctrlPr>
                                <a:rPr lang="fr-FR" i="1">
                                  <a:latin typeface="Cambria Math"/>
                                  <a:ea typeface="Cambria Math"/>
                                </a:rPr>
                              </m:ctrlPr>
                            </m:dPr>
                            <m:e>
                              <m:r>
                                <a:rPr lang="fr-FR" i="1">
                                  <a:latin typeface="Cambria Math"/>
                                  <a:ea typeface="Cambria Math"/>
                                </a:rPr>
                                <m:t>𝑐</m:t>
                              </m:r>
                              <m:r>
                                <a:rPr lang="fr-FR" i="1">
                                  <a:latin typeface="Cambria Math"/>
                                  <a:ea typeface="Cambria Math"/>
                                </a:rPr>
                                <m:t>−</m:t>
                              </m:r>
                              <m:r>
                                <a:rPr lang="fr-FR" i="1">
                                  <a:latin typeface="Cambria Math"/>
                                  <a:ea typeface="Cambria Math"/>
                                </a:rPr>
                                <m:t>𝑑</m:t>
                              </m:r>
                            </m:e>
                          </m:d>
                        </m:e>
                      </m:d>
                      <m:r>
                        <a:rPr lang="fr-FR">
                          <a:latin typeface="Cambria Math"/>
                          <a:ea typeface="Cambria Math"/>
                        </a:rPr>
                        <m:t>+</m:t>
                      </m:r>
                      <m:r>
                        <a:rPr lang="fr-FR" b="0" i="1" smtClean="0">
                          <a:latin typeface="Cambria Math"/>
                          <a:ea typeface="Cambria Math"/>
                        </a:rPr>
                        <m:t>𝑏𝑑</m:t>
                      </m:r>
                    </m:oMath>
                  </m:oMathPara>
                </a14:m>
                <a:endParaRPr lang="fr-FR" i="1" dirty="0" smtClean="0"/>
              </a:p>
              <a:p>
                <a:r>
                  <a:rPr lang="fr-FR" dirty="0" smtClean="0"/>
                  <a:t>Le produit par une puissance de la base (que ce soit 10 ou un autre entier n’a pas d’importance) n’entraîne qu’un déplacement de virgule, ne coûte rien en puissance ou temps</a:t>
                </a:r>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35496" y="3238986"/>
                <a:ext cx="9001000" cy="1512978"/>
              </a:xfrm>
              <a:prstGeom prst="rect">
                <a:avLst/>
              </a:prstGeom>
              <a:blipFill rotWithShape="1">
                <a:blip r:embed="rId4"/>
                <a:stretch>
                  <a:fillRect l="-610" t="-2008" b="-5221"/>
                </a:stretch>
              </a:blipFill>
            </p:spPr>
            <p:txBody>
              <a:bodyPr/>
              <a:lstStyle/>
              <a:p>
                <a:r>
                  <a:rPr lang="fr-FR">
                    <a:noFill/>
                  </a:rPr>
                  <a:t> </a:t>
                </a:r>
              </a:p>
            </p:txBody>
          </p:sp>
        </mc:Fallback>
      </mc:AlternateContent>
    </p:spTree>
    <p:extLst>
      <p:ext uri="{BB962C8B-B14F-4D97-AF65-F5344CB8AC3E}">
        <p14:creationId xmlns:p14="http://schemas.microsoft.com/office/powerpoint/2010/main" val="3180447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 y="205979"/>
            <a:ext cx="9105900" cy="857250"/>
          </a:xfrm>
        </p:spPr>
        <p:txBody>
          <a:bodyPr>
            <a:noAutofit/>
          </a:bodyPr>
          <a:lstStyle/>
          <a:p>
            <a:r>
              <a:rPr lang="fr-FR" sz="6600" b="1" dirty="0" smtClean="0">
                <a:solidFill>
                  <a:srgbClr val="C00000"/>
                </a:solidFill>
              </a:rPr>
              <a:t>Maîtriser les retenues (1)</a:t>
            </a:r>
            <a:endParaRPr lang="fr-FR" sz="6600" b="1" dirty="0">
              <a:solidFill>
                <a:srgbClr val="C00000"/>
              </a:solidFill>
            </a:endParaRPr>
          </a:p>
        </p:txBody>
      </p:sp>
      <p:sp>
        <p:nvSpPr>
          <p:cNvPr id="3" name="Espace réservé du contenu 2"/>
          <p:cNvSpPr>
            <a:spLocks noGrp="1"/>
          </p:cNvSpPr>
          <p:nvPr>
            <p:ph idx="1"/>
          </p:nvPr>
        </p:nvSpPr>
        <p:spPr>
          <a:xfrm>
            <a:off x="179512" y="1200151"/>
            <a:ext cx="3600400" cy="2451719"/>
          </a:xfrm>
        </p:spPr>
        <p:txBody>
          <a:bodyPr>
            <a:normAutofit/>
          </a:bodyPr>
          <a:lstStyle/>
          <a:p>
            <a:pPr marL="0" indent="0">
              <a:buNone/>
            </a:pPr>
            <a:r>
              <a:rPr lang="fr-FR" sz="1600" dirty="0" smtClean="0"/>
              <a:t>Un simple </a:t>
            </a:r>
            <a:r>
              <a:rPr lang="fr-FR" sz="1600" b="1" dirty="0" smtClean="0"/>
              <a:t>additionneur binaire </a:t>
            </a:r>
            <a:r>
              <a:rPr lang="fr-FR" sz="1600" dirty="0" smtClean="0"/>
              <a:t>doit à chaque pas gérer une retenue (carry)  </a:t>
            </a:r>
          </a:p>
          <a:p>
            <a:pPr marL="0" indent="0">
              <a:buNone/>
            </a:pPr>
            <a:r>
              <a:rPr lang="fr-FR" sz="1600" dirty="0" smtClean="0"/>
              <a:t>Les portes XOR  donnent 1 en sortie si et seulement si les entrées sont différentes. </a:t>
            </a:r>
          </a:p>
          <a:p>
            <a:pPr marL="0" indent="0">
              <a:buNone/>
            </a:pPr>
            <a:r>
              <a:rPr lang="fr-FR" sz="1600" dirty="0" smtClean="0"/>
              <a:t>Les portes ET donnent 1 en sortie si et seulement si les deux entrées sont 1, 0 sinon.</a:t>
            </a:r>
          </a:p>
          <a:p>
            <a:pPr marL="0" indent="0">
              <a:buNone/>
            </a:pPr>
            <a:r>
              <a:rPr lang="fr-FR" sz="1600" i="1" dirty="0" smtClean="0"/>
              <a:t>Il y a bien d’autres façons d’anticiper ou retarder l’apparition des retenues.</a:t>
            </a:r>
            <a:endParaRPr lang="fr-FR" sz="1600" i="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688" y="1275606"/>
            <a:ext cx="4752527" cy="3024336"/>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53875"/>
          <a:stretch/>
        </p:blipFill>
        <p:spPr>
          <a:xfrm>
            <a:off x="38100" y="3737610"/>
            <a:ext cx="3048000" cy="1405890"/>
          </a:xfrm>
          <a:prstGeom prst="rect">
            <a:avLst/>
          </a:prstGeom>
        </p:spPr>
      </p:pic>
      <p:sp>
        <p:nvSpPr>
          <p:cNvPr id="6" name="ZoneTexte 5"/>
          <p:cNvSpPr txBox="1"/>
          <p:nvPr/>
        </p:nvSpPr>
        <p:spPr>
          <a:xfrm>
            <a:off x="3419872" y="4440555"/>
            <a:ext cx="5281343" cy="338554"/>
          </a:xfrm>
          <a:prstGeom prst="rect">
            <a:avLst/>
          </a:prstGeom>
          <a:noFill/>
        </p:spPr>
        <p:txBody>
          <a:bodyPr wrap="square" rtlCol="0">
            <a:spAutoFit/>
          </a:bodyPr>
          <a:lstStyle/>
          <a:p>
            <a:r>
              <a:rPr lang="fr-FR" sz="1600" dirty="0" smtClean="0"/>
              <a:t>George Boole (1815 – 1864) et Claude Shannon (1916 – 2001)</a:t>
            </a:r>
            <a:endParaRPr lang="fr-FR" sz="1600" dirty="0"/>
          </a:p>
        </p:txBody>
      </p:sp>
    </p:spTree>
    <p:extLst>
      <p:ext uri="{BB962C8B-B14F-4D97-AF65-F5344CB8AC3E}">
        <p14:creationId xmlns:p14="http://schemas.microsoft.com/office/powerpoint/2010/main" val="90855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915566"/>
          </a:xfrm>
        </p:spPr>
        <p:txBody>
          <a:bodyPr>
            <a:noAutofit/>
          </a:bodyPr>
          <a:lstStyle/>
          <a:p>
            <a:r>
              <a:rPr lang="fr-FR" sz="6000" b="1" dirty="0">
                <a:solidFill>
                  <a:srgbClr val="C00000"/>
                </a:solidFill>
              </a:rPr>
              <a:t>Maîtriser les retenues </a:t>
            </a:r>
            <a:r>
              <a:rPr lang="fr-FR" sz="6000" b="1" dirty="0" smtClean="0">
                <a:solidFill>
                  <a:srgbClr val="C00000"/>
                </a:solidFill>
              </a:rPr>
              <a:t>(2)</a:t>
            </a:r>
            <a:endParaRPr lang="fr-FR" sz="6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915566"/>
            <a:ext cx="5789822" cy="3175630"/>
          </a:xfrm>
          <a:prstGeom prst="rect">
            <a:avLst/>
          </a:prstGeom>
        </p:spPr>
      </p:pic>
      <p:sp>
        <p:nvSpPr>
          <p:cNvPr id="6" name="ZoneTexte 5"/>
          <p:cNvSpPr txBox="1"/>
          <p:nvPr/>
        </p:nvSpPr>
        <p:spPr>
          <a:xfrm>
            <a:off x="539552" y="4371950"/>
            <a:ext cx="7344816" cy="584775"/>
          </a:xfrm>
          <a:prstGeom prst="rect">
            <a:avLst/>
          </a:prstGeom>
          <a:noFill/>
        </p:spPr>
        <p:txBody>
          <a:bodyPr wrap="square" rtlCol="0">
            <a:spAutoFit/>
          </a:bodyPr>
          <a:lstStyle/>
          <a:p>
            <a:pPr algn="ctr"/>
            <a:r>
              <a:rPr lang="fr-FR" sz="3200" b="1" i="1" dirty="0" smtClean="0">
                <a:solidFill>
                  <a:srgbClr val="C00000"/>
                </a:solidFill>
              </a:rPr>
              <a:t>Une vieille histoire…</a:t>
            </a:r>
            <a:endParaRPr lang="fr-FR" sz="3200" b="1" i="1" dirty="0">
              <a:solidFill>
                <a:srgbClr val="C00000"/>
              </a:solidFill>
            </a:endParaRPr>
          </a:p>
        </p:txBody>
      </p:sp>
    </p:spTree>
    <p:extLst>
      <p:ext uri="{BB962C8B-B14F-4D97-AF65-F5344CB8AC3E}">
        <p14:creationId xmlns:p14="http://schemas.microsoft.com/office/powerpoint/2010/main" val="342169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05979"/>
            <a:ext cx="9073008" cy="857250"/>
          </a:xfrm>
        </p:spPr>
        <p:txBody>
          <a:bodyPr>
            <a:noAutofit/>
          </a:bodyPr>
          <a:lstStyle/>
          <a:p>
            <a:r>
              <a:rPr lang="fr-FR" sz="6600" b="1" dirty="0" smtClean="0">
                <a:solidFill>
                  <a:srgbClr val="C00000"/>
                </a:solidFill>
              </a:rPr>
              <a:t>Calculer par référendum</a:t>
            </a:r>
            <a:endParaRPr lang="fr-FR" sz="6600" b="1" dirty="0">
              <a:solidFill>
                <a:srgbClr val="C00000"/>
              </a:solidFill>
            </a:endParaRP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t>Avant les calculateurs électroniques, </a:t>
            </a:r>
            <a:r>
              <a:rPr lang="fr-FR" dirty="0" smtClean="0"/>
              <a:t>[les calculs]  </a:t>
            </a:r>
            <a:r>
              <a:rPr lang="fr-FR" dirty="0"/>
              <a:t>étaient réalisés par des équipes, essentiellement des femmes, réunies dans de grandes salles de calcul qui résolvaient à la chaîne des problèmes arithmétiques simples. Les calculs complexes étaient décomposés et exécutés par deux équipes. Si le résultat était identique, il était validé, sinon, ils répétaient le processus. Les superviseurs archivaient les réponses correctes.</a:t>
            </a:r>
          </a:p>
        </p:txBody>
      </p:sp>
    </p:spTree>
    <p:extLst>
      <p:ext uri="{BB962C8B-B14F-4D97-AF65-F5344CB8AC3E}">
        <p14:creationId xmlns:p14="http://schemas.microsoft.com/office/powerpoint/2010/main" val="105647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000" b="1" dirty="0" smtClean="0">
                <a:solidFill>
                  <a:srgbClr val="C00000"/>
                </a:solidFill>
              </a:rPr>
              <a:t>La solution virgule flottante </a:t>
            </a:r>
            <a:endParaRPr lang="fr-FR" sz="6000" b="1" dirty="0">
              <a:solidFill>
                <a:srgbClr val="C00000"/>
              </a:solidFill>
            </a:endParaRPr>
          </a:p>
        </p:txBody>
      </p:sp>
      <p:sp>
        <p:nvSpPr>
          <p:cNvPr id="4" name="ZoneTexte 3"/>
          <p:cNvSpPr txBox="1"/>
          <p:nvPr/>
        </p:nvSpPr>
        <p:spPr>
          <a:xfrm>
            <a:off x="4067944" y="4227934"/>
            <a:ext cx="4968552" cy="707886"/>
          </a:xfrm>
          <a:prstGeom prst="rect">
            <a:avLst/>
          </a:prstGeom>
          <a:noFill/>
        </p:spPr>
        <p:txBody>
          <a:bodyPr wrap="square" rtlCol="0">
            <a:spAutoFit/>
          </a:bodyPr>
          <a:lstStyle/>
          <a:p>
            <a:r>
              <a:rPr lang="fr-FR" sz="4000" b="1" dirty="0" smtClean="0">
                <a:solidFill>
                  <a:srgbClr val="C00000"/>
                </a:solidFill>
              </a:rPr>
              <a:t>… et la norme IEEE 754</a:t>
            </a:r>
            <a:endParaRPr lang="fr-FR" sz="4000" b="1" dirty="0">
              <a:solidFill>
                <a:srgbClr val="C0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9582"/>
            <a:ext cx="4824536" cy="328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4339618"/>
            <a:ext cx="3672408" cy="646331"/>
          </a:xfrm>
          <a:prstGeom prst="rect">
            <a:avLst/>
          </a:prstGeom>
          <a:solidFill>
            <a:srgbClr val="FFFF00"/>
          </a:solidFill>
        </p:spPr>
        <p:txBody>
          <a:bodyPr wrap="square" rtlCol="0">
            <a:spAutoFit/>
          </a:bodyPr>
          <a:lstStyle/>
          <a:p>
            <a:r>
              <a:rPr lang="fr-FR" i="1" dirty="0" smtClean="0"/>
              <a:t>Document issu de la présentation de Claude Gomez Pépinière avril 2011</a:t>
            </a:r>
            <a:endParaRPr lang="fr-FR" i="1" dirty="0"/>
          </a:p>
        </p:txBody>
      </p:sp>
      <mc:AlternateContent xmlns:mc="http://schemas.openxmlformats.org/markup-compatibility/2006" xmlns:a14="http://schemas.microsoft.com/office/drawing/2010/main">
        <mc:Choice Requires="a14">
          <p:sp>
            <p:nvSpPr>
              <p:cNvPr id="6" name="ZoneTexte 5"/>
              <p:cNvSpPr txBox="1"/>
              <p:nvPr/>
            </p:nvSpPr>
            <p:spPr>
              <a:xfrm>
                <a:off x="5364088" y="1275606"/>
                <a:ext cx="3528392" cy="2862322"/>
              </a:xfrm>
              <a:prstGeom prst="rect">
                <a:avLst/>
              </a:prstGeom>
              <a:noFill/>
            </p:spPr>
            <p:txBody>
              <a:bodyPr wrap="square" rtlCol="0">
                <a:spAutoFit/>
              </a:bodyPr>
              <a:lstStyle/>
              <a:p>
                <a:r>
                  <a:rPr lang="fr-FR" dirty="0" smtClean="0"/>
                  <a:t>Les nombres « possibles » avec ce système sont appelés des flottants. Un changement de l’exposant modifie la distance entre deux flottants voisins.  Il y a un plus petit </a:t>
                </a:r>
                <a:r>
                  <a:rPr lang="fr-FR" i="1" dirty="0" smtClean="0"/>
                  <a:t>nombre machine</a:t>
                </a:r>
                <a:r>
                  <a:rPr lang="fr-FR" dirty="0" smtClean="0"/>
                  <a:t>, un plus grand et un </a:t>
                </a:r>
                <a:r>
                  <a:rPr lang="fr-FR" i="1" dirty="0" smtClean="0"/>
                  <a:t>epsilon machine </a:t>
                </a:r>
                <a:r>
                  <a:rPr lang="fr-FR" dirty="0" smtClean="0"/>
                  <a:t>(Ne jamais faire un test sous la forme </a:t>
                </a:r>
                <a14:m>
                  <m:oMath xmlns:m="http://schemas.openxmlformats.org/officeDocument/2006/math">
                    <m:r>
                      <a:rPr lang="fr-FR" b="0" i="1" smtClean="0">
                        <a:latin typeface="Cambria Math"/>
                      </a:rPr>
                      <m:t>=0?</m:t>
                    </m:r>
                  </m:oMath>
                </a14:m>
                <a:r>
                  <a:rPr lang="fr-FR" dirty="0" smtClean="0"/>
                  <a:t> )</a:t>
                </a:r>
              </a:p>
              <a:p>
                <a:r>
                  <a:rPr lang="fr-FR" dirty="0" smtClean="0"/>
                  <a:t>Les </a:t>
                </a:r>
                <a:r>
                  <a:rPr lang="fr-FR" b="1" i="1" dirty="0" smtClean="0"/>
                  <a:t>arrondis </a:t>
                </a:r>
                <a:r>
                  <a:rPr lang="fr-FR" dirty="0" smtClean="0"/>
                  <a:t>sont eux aussi des nombres machine…</a:t>
                </a:r>
                <a:endParaRPr lang="fr-FR" dirty="0"/>
              </a:p>
            </p:txBody>
          </p:sp>
        </mc:Choice>
        <mc:Fallback xmlns="">
          <p:sp>
            <p:nvSpPr>
              <p:cNvPr id="6" name="ZoneTexte 5"/>
              <p:cNvSpPr txBox="1">
                <a:spLocks noRot="1" noChangeAspect="1" noMove="1" noResize="1" noEditPoints="1" noAdjustHandles="1" noChangeArrowheads="1" noChangeShapeType="1" noTextEdit="1"/>
              </p:cNvSpPr>
              <p:nvPr/>
            </p:nvSpPr>
            <p:spPr>
              <a:xfrm>
                <a:off x="5364088" y="1275606"/>
                <a:ext cx="3528392" cy="2862322"/>
              </a:xfrm>
              <a:prstGeom prst="rect">
                <a:avLst/>
              </a:prstGeom>
              <a:blipFill rotWithShape="1">
                <a:blip r:embed="rId3"/>
                <a:stretch>
                  <a:fillRect l="-1554" t="-1064" r="-1382" b="-2340"/>
                </a:stretch>
              </a:blipFill>
            </p:spPr>
            <p:txBody>
              <a:bodyPr/>
              <a:lstStyle/>
              <a:p>
                <a:r>
                  <a:rPr lang="fr-FR">
                    <a:noFill/>
                  </a:rPr>
                  <a:t> </a:t>
                </a:r>
              </a:p>
            </p:txBody>
          </p:sp>
        </mc:Fallback>
      </mc:AlternateContent>
    </p:spTree>
    <p:extLst>
      <p:ext uri="{BB962C8B-B14F-4D97-AF65-F5344CB8AC3E}">
        <p14:creationId xmlns:p14="http://schemas.microsoft.com/office/powerpoint/2010/main" val="408888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Pour un chiffre de plus…</a:t>
            </a:r>
            <a:endParaRPr lang="fr-FR" dirty="0"/>
          </a:p>
        </p:txBody>
      </p:sp>
      <p:sp>
        <p:nvSpPr>
          <p:cNvPr id="3" name="Espace réservé du contenu 2"/>
          <p:cNvSpPr>
            <a:spLocks noGrp="1"/>
          </p:cNvSpPr>
          <p:nvPr>
            <p:ph idx="1"/>
          </p:nvPr>
        </p:nvSpPr>
        <p:spPr>
          <a:xfrm>
            <a:off x="179512" y="1200151"/>
            <a:ext cx="8507288" cy="3394472"/>
          </a:xfrm>
        </p:spPr>
        <p:txBody>
          <a:bodyPr>
            <a:normAutofit fontScale="40000" lnSpcReduction="20000"/>
          </a:bodyPr>
          <a:lstStyle/>
          <a:p>
            <a:pPr marL="0" indent="0">
              <a:buNone/>
            </a:pPr>
            <a:r>
              <a:rPr lang="fr-FR" dirty="0" smtClean="0"/>
              <a:t>Un dispositif de calibrage utilisé dans la fusée Ariane 4 avait été laissé actif, </a:t>
            </a:r>
          </a:p>
          <a:p>
            <a:pPr marL="0" indent="0">
              <a:buNone/>
            </a:pPr>
            <a:r>
              <a:rPr lang="fr-FR" dirty="0" smtClean="0"/>
              <a:t>alors qu'il n'était pas utilisé dans Ariane 5.</a:t>
            </a:r>
          </a:p>
          <a:p>
            <a:pPr marL="0" indent="0">
              <a:buNone/>
            </a:pPr>
            <a:r>
              <a:rPr lang="fr-FR" dirty="0" smtClean="0"/>
              <a:t>Les conditions de vol étant différentes entre Ariane 4 et Ariane 5, la valeur </a:t>
            </a:r>
          </a:p>
          <a:p>
            <a:pPr marL="0" indent="0">
              <a:buNone/>
            </a:pPr>
            <a:r>
              <a:rPr lang="fr-FR" dirty="0" smtClean="0"/>
              <a:t>d'une donnée traitée par ce dispositif se trouvait, dans Ariane 5, dépasser </a:t>
            </a:r>
          </a:p>
          <a:p>
            <a:pPr marL="0" indent="0">
              <a:buNone/>
            </a:pPr>
            <a:r>
              <a:rPr lang="fr-FR" dirty="0" smtClean="0"/>
              <a:t>les limites prévues pour Ariane 4. Ce dépassement avait une probabilité </a:t>
            </a:r>
          </a:p>
          <a:p>
            <a:pPr marL="0" indent="0">
              <a:buNone/>
            </a:pPr>
            <a:r>
              <a:rPr lang="fr-FR" dirty="0" smtClean="0"/>
              <a:t>jugée négligeable de survenir dans Ariane 4 et aucune récupération d'erreur</a:t>
            </a:r>
          </a:p>
          <a:p>
            <a:pPr marL="0" indent="0">
              <a:buNone/>
            </a:pPr>
            <a:r>
              <a:rPr lang="fr-FR" dirty="0" smtClean="0"/>
              <a:t> n'était prévue pour le traiter.</a:t>
            </a:r>
          </a:p>
          <a:p>
            <a:pPr marL="0" indent="0">
              <a:buNone/>
            </a:pPr>
            <a:r>
              <a:rPr lang="fr-FR" dirty="0" smtClean="0"/>
              <a:t>En conséquence, selon une politique “normale” dans ce cas de figure, </a:t>
            </a:r>
          </a:p>
          <a:p>
            <a:pPr marL="0" indent="0">
              <a:buNone/>
            </a:pPr>
            <a:r>
              <a:rPr lang="fr-FR" dirty="0" smtClean="0"/>
              <a:t>le module de navigation fut mis hors service pour erreur irrécupérable. </a:t>
            </a:r>
          </a:p>
          <a:p>
            <a:pPr marL="0" indent="0">
              <a:buNone/>
            </a:pPr>
            <a:r>
              <a:rPr lang="fr-FR" dirty="0" smtClean="0"/>
              <a:t>Le module actif et le module de secours étant identiques et contenant</a:t>
            </a:r>
          </a:p>
          <a:p>
            <a:pPr marL="0" indent="0">
              <a:buNone/>
            </a:pPr>
            <a:r>
              <a:rPr lang="fr-FR" dirty="0" smtClean="0"/>
              <a:t>le même logiciel, les mêmes causes produisirent les mêmes effets sur </a:t>
            </a:r>
          </a:p>
          <a:p>
            <a:pPr marL="0" indent="0">
              <a:buNone/>
            </a:pPr>
            <a:r>
              <a:rPr lang="fr-FR" dirty="0" smtClean="0"/>
              <a:t>les deux modules, donnant lieu à une situation non prévue. </a:t>
            </a:r>
          </a:p>
          <a:p>
            <a:pPr marL="0" indent="0">
              <a:buNone/>
            </a:pPr>
            <a:r>
              <a:rPr lang="fr-FR" dirty="0" smtClean="0"/>
              <a:t>En effet, le module de secours était destiné à compenser une erreur transitoire</a:t>
            </a:r>
          </a:p>
          <a:p>
            <a:pPr marL="0" indent="0">
              <a:buNone/>
            </a:pPr>
            <a:r>
              <a:rPr lang="fr-FR" dirty="0" smtClean="0"/>
              <a:t>et aléatoire d'origine matérielle, erreur dont la probabilité était jugée </a:t>
            </a:r>
          </a:p>
          <a:p>
            <a:pPr marL="0" indent="0">
              <a:buNone/>
            </a:pPr>
            <a:r>
              <a:rPr lang="fr-FR" dirty="0" smtClean="0"/>
              <a:t>suffisamment faible pour exclure dans la pratique une défaillance simultanée </a:t>
            </a:r>
          </a:p>
          <a:p>
            <a:pPr marL="0" indent="0">
              <a:buNone/>
            </a:pPr>
            <a:r>
              <a:rPr lang="fr-FR" dirty="0" smtClean="0"/>
              <a:t>des deux modules. </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987574"/>
            <a:ext cx="2550531" cy="4112272"/>
          </a:xfrm>
          <a:prstGeom prst="rect">
            <a:avLst/>
          </a:prstGeom>
        </p:spPr>
      </p:pic>
    </p:spTree>
    <p:extLst>
      <p:ext uri="{BB962C8B-B14F-4D97-AF65-F5344CB8AC3E}">
        <p14:creationId xmlns:p14="http://schemas.microsoft.com/office/powerpoint/2010/main" val="465188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2" y="205979"/>
            <a:ext cx="9180512" cy="857250"/>
          </a:xfrm>
        </p:spPr>
        <p:txBody>
          <a:bodyPr>
            <a:normAutofit fontScale="90000"/>
          </a:bodyPr>
          <a:lstStyle/>
          <a:p>
            <a:r>
              <a:rPr lang="fr-FR" b="1" dirty="0" smtClean="0">
                <a:solidFill>
                  <a:srgbClr val="C00000"/>
                </a:solidFill>
              </a:rPr>
              <a:t>Pour les curieux… qui ont raison de l’être</a:t>
            </a:r>
            <a:endParaRPr lang="fr-FR" b="1" dirty="0">
              <a:solidFill>
                <a:srgbClr val="C00000"/>
              </a:solidFill>
            </a:endParaRPr>
          </a:p>
        </p:txBody>
      </p:sp>
      <p:sp>
        <p:nvSpPr>
          <p:cNvPr id="3" name="Espace réservé du contenu 2"/>
          <p:cNvSpPr>
            <a:spLocks noGrp="1"/>
          </p:cNvSpPr>
          <p:nvPr>
            <p:ph idx="1"/>
          </p:nvPr>
        </p:nvSpPr>
        <p:spPr>
          <a:xfrm>
            <a:off x="107504" y="1200150"/>
            <a:ext cx="8579296" cy="3891879"/>
          </a:xfrm>
        </p:spPr>
        <p:txBody>
          <a:bodyPr/>
          <a:lstStyle/>
          <a:p>
            <a:pPr marL="0" indent="0">
              <a:buNone/>
            </a:pPr>
            <a:endParaRPr lang="fr-FR" sz="1600" dirty="0"/>
          </a:p>
          <a:p>
            <a:pPr marL="0" indent="0">
              <a:buNone/>
            </a:pPr>
            <a:r>
              <a:rPr lang="fr-FR" sz="2400" dirty="0" smtClean="0"/>
              <a:t>. Le site </a:t>
            </a:r>
            <a:r>
              <a:rPr lang="fr-FR" sz="2400" dirty="0" smtClean="0">
                <a:hlinkClick r:id="rId2"/>
              </a:rPr>
              <a:t>https://interstices.info</a:t>
            </a:r>
            <a:r>
              <a:rPr lang="fr-FR" sz="2400" dirty="0" smtClean="0"/>
              <a:t> en choisissant les articles par niveau</a:t>
            </a:r>
          </a:p>
          <a:p>
            <a:pPr marL="0" indent="0">
              <a:buNone/>
            </a:pPr>
            <a:r>
              <a:rPr lang="fr-FR" sz="2400" dirty="0" smtClean="0"/>
              <a:t>. </a:t>
            </a:r>
            <a:r>
              <a:rPr lang="fr-FR" sz="2400" dirty="0"/>
              <a:t>À l’adresse </a:t>
            </a:r>
            <a:r>
              <a:rPr lang="fr-FR" sz="1800" dirty="0">
                <a:hlinkClick r:id="rId3"/>
              </a:rPr>
              <a:t>http://</a:t>
            </a:r>
            <a:r>
              <a:rPr lang="fr-FR" sz="1800" dirty="0" smtClean="0">
                <a:hlinkClick r:id="rId3"/>
              </a:rPr>
              <a:t>perso.ens-lyon.fr/jean-michel.muller/goldberg.pdf</a:t>
            </a:r>
            <a:r>
              <a:rPr lang="fr-FR" sz="1800" dirty="0" smtClean="0"/>
              <a:t>  l’article </a:t>
            </a:r>
          </a:p>
          <a:p>
            <a:pPr marL="0" indent="0">
              <a:buNone/>
            </a:pPr>
            <a:r>
              <a:rPr lang="fr-FR" sz="1800" dirty="0" smtClean="0"/>
              <a:t>« </a:t>
            </a:r>
            <a:r>
              <a:rPr lang="fr-FR" sz="1800" dirty="0" err="1" smtClean="0"/>
              <a:t>What</a:t>
            </a:r>
            <a:r>
              <a:rPr lang="fr-FR" sz="1800" dirty="0" smtClean="0"/>
              <a:t> </a:t>
            </a:r>
            <a:r>
              <a:rPr lang="fr-FR" sz="1800" dirty="0" err="1" smtClean="0"/>
              <a:t>every</a:t>
            </a:r>
            <a:r>
              <a:rPr lang="fr-FR" sz="1800" dirty="0" smtClean="0"/>
              <a:t> computer </a:t>
            </a:r>
            <a:r>
              <a:rPr lang="fr-FR" sz="1800" dirty="0" err="1" smtClean="0"/>
              <a:t>scientist</a:t>
            </a:r>
            <a:r>
              <a:rPr lang="fr-FR" sz="1800" dirty="0" smtClean="0"/>
              <a:t> </a:t>
            </a:r>
            <a:r>
              <a:rPr lang="fr-FR" sz="1800" dirty="0" err="1" smtClean="0"/>
              <a:t>should</a:t>
            </a:r>
            <a:r>
              <a:rPr lang="fr-FR" sz="1800" dirty="0" smtClean="0"/>
              <a:t> know about </a:t>
            </a:r>
            <a:r>
              <a:rPr lang="fr-FR" sz="1800" dirty="0" err="1" smtClean="0"/>
              <a:t>floating</a:t>
            </a:r>
            <a:r>
              <a:rPr lang="fr-FR" sz="1800" dirty="0" smtClean="0"/>
              <a:t> point </a:t>
            </a:r>
            <a:r>
              <a:rPr lang="fr-FR" sz="1800" dirty="0" err="1" smtClean="0"/>
              <a:t>arithmetics</a:t>
            </a:r>
            <a:r>
              <a:rPr lang="fr-FR" sz="1800" dirty="0" smtClean="0"/>
              <a:t> »</a:t>
            </a:r>
          </a:p>
          <a:p>
            <a:pPr marL="0" indent="0">
              <a:buNone/>
            </a:pPr>
            <a:endParaRPr lang="fr-FR" sz="1800" dirty="0"/>
          </a:p>
          <a:p>
            <a:pPr marL="0" indent="0">
              <a:buNone/>
            </a:pPr>
            <a:r>
              <a:rPr lang="fr-FR" sz="1800" dirty="0" smtClean="0"/>
              <a:t>Sans oublier </a:t>
            </a:r>
            <a:r>
              <a:rPr lang="fr-FR" sz="1800" b="1" dirty="0" smtClean="0"/>
              <a:t>Sylvie Boldo </a:t>
            </a:r>
            <a:r>
              <a:rPr lang="fr-FR" sz="1800" dirty="0" smtClean="0"/>
              <a:t>Présidente du jury de la première agrégation d’informatique</a:t>
            </a:r>
            <a:r>
              <a:rPr lang="fr-FR" sz="1800" b="1" dirty="0" smtClean="0"/>
              <a:t>     </a:t>
            </a:r>
            <a:endParaRPr lang="fr-FR" sz="1800" b="1"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579862"/>
            <a:ext cx="1417320" cy="1295400"/>
          </a:xfrm>
          <a:prstGeom prst="rect">
            <a:avLst/>
          </a:prstGeom>
        </p:spPr>
      </p:pic>
    </p:spTree>
    <p:extLst>
      <p:ext uri="{BB962C8B-B14F-4D97-AF65-F5344CB8AC3E}">
        <p14:creationId xmlns:p14="http://schemas.microsoft.com/office/powerpoint/2010/main" val="2514224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b="1" dirty="0" smtClean="0">
                <a:solidFill>
                  <a:srgbClr val="C00000"/>
                </a:solidFill>
              </a:rPr>
              <a:t>Vive le running</a:t>
            </a:r>
            <a:endParaRPr lang="fr-FR" sz="7200" b="1" dirty="0">
              <a:solidFill>
                <a:srgbClr val="C00000"/>
              </a:solidFill>
            </a:endParaRP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114" r="23886"/>
          <a:stretch/>
        </p:blipFill>
        <p:spPr>
          <a:xfrm>
            <a:off x="179512" y="-7006"/>
            <a:ext cx="1246250" cy="2709240"/>
          </a:xfrm>
        </p:spPr>
      </p:pic>
      <mc:AlternateContent xmlns:mc="http://schemas.openxmlformats.org/markup-compatibility/2006">
        <mc:Choice xmlns:a14="http://schemas.microsoft.com/office/drawing/2010/main" Requires="a14">
          <p:sp>
            <p:nvSpPr>
              <p:cNvPr id="5" name="ZoneTexte 4"/>
              <p:cNvSpPr txBox="1"/>
              <p:nvPr/>
            </p:nvSpPr>
            <p:spPr>
              <a:xfrm>
                <a:off x="1835696" y="1347614"/>
                <a:ext cx="6912768" cy="3416320"/>
              </a:xfrm>
              <a:prstGeom prst="rect">
                <a:avLst/>
              </a:prstGeom>
              <a:noFill/>
            </p:spPr>
            <p:txBody>
              <a:bodyPr wrap="square" rtlCol="0">
                <a:spAutoFit/>
              </a:bodyPr>
              <a:lstStyle/>
              <a:p>
                <a:r>
                  <a:rPr lang="fr-FR" dirty="0" smtClean="0"/>
                  <a:t>Organisateur de courses à pied, vous devez mesurer le plus exactement possible les 42,195 km d’un marathon à l’aide d’une roue de mesure qu’un catalogue présente ci-contre…</a:t>
                </a:r>
              </a:p>
              <a:p>
                <a:r>
                  <a:rPr lang="fr-FR" b="1" i="1" dirty="0" smtClean="0"/>
                  <a:t>Quelques remarques : </a:t>
                </a:r>
              </a:p>
              <a:p>
                <a:r>
                  <a:rPr lang="fr-FR" dirty="0" smtClean="0"/>
                  <a:t>0,5% de 42,195 km font 210,975 m…</a:t>
                </a:r>
              </a:p>
              <a:p>
                <a:r>
                  <a:rPr lang="fr-FR" dirty="0" smtClean="0"/>
                  <a:t>12.6’’ font 32,004 cm, bon, mais </a:t>
                </a:r>
                <a14:m>
                  <m:oMath xmlns:m="http://schemas.openxmlformats.org/officeDocument/2006/math">
                    <m:r>
                      <a:rPr lang="fr-FR" b="0" i="1" smtClean="0">
                        <a:latin typeface="Cambria Math"/>
                      </a:rPr>
                      <m:t>32,004</m:t>
                    </m:r>
                    <m:r>
                      <a:rPr lang="fr-FR" b="0" i="1" smtClean="0">
                        <a:latin typeface="Cambria Math"/>
                        <a:ea typeface="Cambria Math"/>
                      </a:rPr>
                      <m:t>×</m:t>
                    </m:r>
                    <m:r>
                      <m:rPr>
                        <m:sty m:val="p"/>
                      </m:rPr>
                      <a:rPr lang="fr-FR" b="0" i="0" smtClean="0">
                        <a:latin typeface="Cambria Math"/>
                        <a:ea typeface="Cambria Math"/>
                      </a:rPr>
                      <m:t>π</m:t>
                    </m:r>
                    <m:r>
                      <a:rPr lang="fr-FR" b="0" i="1" smtClean="0">
                        <a:latin typeface="Cambria Math"/>
                        <a:ea typeface="Cambria Math"/>
                      </a:rPr>
                      <m:t>=1,005435313</m:t>
                    </m:r>
                  </m:oMath>
                </a14:m>
                <a:r>
                  <a:rPr lang="fr-FR" dirty="0" smtClean="0"/>
                  <a:t>… m cela fait une erreur de 0,54…%</a:t>
                </a:r>
              </a:p>
              <a:p>
                <a:r>
                  <a:rPr lang="fr-FR" dirty="0" smtClean="0"/>
                  <a:t>39.8’’ font 1,01092 cm. Quelle est l’épaisseur du caoutchouc?</a:t>
                </a:r>
              </a:p>
              <a:p>
                <a:r>
                  <a:rPr lang="fr-FR" b="1" i="1" dirty="0" smtClean="0"/>
                  <a:t>Question :</a:t>
                </a:r>
                <a:r>
                  <a:rPr lang="fr-FR" i="1" dirty="0" smtClean="0"/>
                  <a:t> </a:t>
                </a:r>
              </a:p>
              <a:p>
                <a:r>
                  <a:rPr lang="fr-FR" dirty="0" smtClean="0"/>
                  <a:t>On suppose que le diamètre de la roue a été mesuré à 32 cm avec une précision d’un dixième de </a:t>
                </a:r>
                <a:r>
                  <a:rPr lang="fr-FR" dirty="0" err="1" smtClean="0"/>
                  <a:t>mm.</a:t>
                </a:r>
                <a:r>
                  <a:rPr lang="fr-FR" dirty="0" smtClean="0"/>
                  <a:t> Peut-on être sûr de la longueur du marathon à 1 m près</a:t>
                </a:r>
                <a:r>
                  <a:rPr lang="fr-FR" dirty="0" smtClean="0"/>
                  <a:t>?  </a:t>
                </a:r>
                <a:r>
                  <a:rPr lang="fr-FR" dirty="0" smtClean="0">
                    <a:solidFill>
                      <a:srgbClr val="00B050"/>
                    </a:solidFill>
                  </a:rPr>
                  <a:t>Voir document 2</a:t>
                </a:r>
                <a:endParaRPr lang="fr-FR" i="1" dirty="0"/>
              </a:p>
            </p:txBody>
          </p:sp>
        </mc:Choice>
        <mc:Fallback>
          <p:sp>
            <p:nvSpPr>
              <p:cNvPr id="5" name="ZoneTexte 4"/>
              <p:cNvSpPr txBox="1">
                <a:spLocks noRot="1" noChangeAspect="1" noMove="1" noResize="1" noEditPoints="1" noAdjustHandles="1" noChangeArrowheads="1" noChangeShapeType="1" noTextEdit="1"/>
              </p:cNvSpPr>
              <p:nvPr/>
            </p:nvSpPr>
            <p:spPr>
              <a:xfrm>
                <a:off x="1835696" y="1347614"/>
                <a:ext cx="6912768" cy="3416320"/>
              </a:xfrm>
              <a:prstGeom prst="rect">
                <a:avLst/>
              </a:prstGeom>
              <a:blipFill rotWithShape="1">
                <a:blip r:embed="rId3"/>
                <a:stretch>
                  <a:fillRect l="-705" t="-893" b="-1964"/>
                </a:stretch>
              </a:blipFill>
            </p:spPr>
            <p:txBody>
              <a:bodyPr/>
              <a:lstStyle/>
              <a:p>
                <a:r>
                  <a:rPr lang="fr-FR">
                    <a:noFill/>
                  </a:rPr>
                  <a:t> </a:t>
                </a:r>
              </a:p>
            </p:txBody>
          </p:sp>
        </mc:Fallback>
      </mc:AlternateContent>
      <p:sp>
        <p:nvSpPr>
          <p:cNvPr id="6" name="ZoneTexte 5"/>
          <p:cNvSpPr txBox="1"/>
          <p:nvPr/>
        </p:nvSpPr>
        <p:spPr>
          <a:xfrm>
            <a:off x="107504" y="2715766"/>
            <a:ext cx="1656184" cy="2123658"/>
          </a:xfrm>
          <a:prstGeom prst="rect">
            <a:avLst/>
          </a:prstGeom>
          <a:noFill/>
        </p:spPr>
        <p:txBody>
          <a:bodyPr wrap="square" rtlCol="0">
            <a:spAutoFit/>
          </a:bodyPr>
          <a:lstStyle/>
          <a:p>
            <a:r>
              <a:rPr lang="fr-FR" sz="1200" dirty="0" smtClean="0"/>
              <a:t>▪ Plage </a:t>
            </a:r>
            <a:r>
              <a:rPr lang="fr-FR" sz="1200" dirty="0"/>
              <a:t>de </a:t>
            </a:r>
            <a:r>
              <a:rPr lang="fr-FR" sz="1200" dirty="0" smtClean="0"/>
              <a:t>mesure : 0 à 9999,9 m</a:t>
            </a:r>
          </a:p>
          <a:p>
            <a:r>
              <a:rPr lang="fr-FR" sz="1200" dirty="0"/>
              <a:t>▪ </a:t>
            </a:r>
            <a:r>
              <a:rPr lang="fr-FR" sz="1200" dirty="0" smtClean="0"/>
              <a:t>Erreur</a:t>
            </a:r>
            <a:r>
              <a:rPr lang="fr-FR" sz="1200" dirty="0"/>
              <a:t>: </a:t>
            </a:r>
            <a:r>
              <a:rPr lang="fr-FR" sz="1200" dirty="0" smtClean="0"/>
              <a:t> ≤ 0,5%</a:t>
            </a:r>
          </a:p>
          <a:p>
            <a:r>
              <a:rPr lang="fr-FR" sz="1200" dirty="0"/>
              <a:t>▪ </a:t>
            </a:r>
            <a:r>
              <a:rPr lang="fr-FR" sz="1200" dirty="0" smtClean="0"/>
              <a:t>Diamètre </a:t>
            </a:r>
            <a:r>
              <a:rPr lang="fr-FR" sz="1200" dirty="0"/>
              <a:t>de la </a:t>
            </a:r>
            <a:r>
              <a:rPr lang="fr-FR" sz="1200" dirty="0" smtClean="0"/>
              <a:t>roue : </a:t>
            </a:r>
            <a:r>
              <a:rPr lang="fr-FR" sz="1200" dirty="0"/>
              <a:t>env. 32cm (12.6 </a:t>
            </a:r>
            <a:r>
              <a:rPr lang="fr-FR" sz="1200" dirty="0" smtClean="0"/>
              <a:t>‘’)</a:t>
            </a:r>
          </a:p>
          <a:p>
            <a:r>
              <a:rPr lang="fr-FR" sz="1200" dirty="0"/>
              <a:t>▪ </a:t>
            </a:r>
            <a:r>
              <a:rPr lang="fr-FR" sz="1200" dirty="0" smtClean="0"/>
              <a:t>Périmètre </a:t>
            </a:r>
            <a:r>
              <a:rPr lang="fr-FR" sz="1200" dirty="0"/>
              <a:t>de roue: env. 1 </a:t>
            </a:r>
            <a:r>
              <a:rPr lang="fr-FR" sz="1200" dirty="0" smtClean="0"/>
              <a:t>mètre</a:t>
            </a:r>
          </a:p>
          <a:p>
            <a:r>
              <a:rPr lang="fr-FR" sz="1200" dirty="0"/>
              <a:t>▪ </a:t>
            </a:r>
            <a:r>
              <a:rPr lang="fr-FR" sz="1200" dirty="0" smtClean="0"/>
              <a:t>Longueur totale : </a:t>
            </a:r>
            <a:r>
              <a:rPr lang="fr-FR" sz="1200" dirty="0"/>
              <a:t>env. </a:t>
            </a:r>
            <a:r>
              <a:rPr lang="fr-FR" sz="1200" dirty="0" smtClean="0"/>
              <a:t>101cm (39.8’’)</a:t>
            </a:r>
          </a:p>
          <a:p>
            <a:r>
              <a:rPr lang="fr-FR" sz="1200" dirty="0"/>
              <a:t>▪ </a:t>
            </a:r>
            <a:r>
              <a:rPr lang="fr-FR" sz="1200" dirty="0" smtClean="0"/>
              <a:t>Température </a:t>
            </a:r>
            <a:r>
              <a:rPr lang="fr-FR" sz="1200" dirty="0"/>
              <a:t>appropriée: -10 ~ 45 </a:t>
            </a:r>
            <a:r>
              <a:rPr lang="fr-FR" sz="1200" dirty="0" smtClean="0"/>
              <a:t>°</a:t>
            </a:r>
            <a:endParaRPr lang="fr-FR" sz="1200" dirty="0"/>
          </a:p>
        </p:txBody>
      </p:sp>
    </p:spTree>
    <p:extLst>
      <p:ext uri="{BB962C8B-B14F-4D97-AF65-F5344CB8AC3E}">
        <p14:creationId xmlns:p14="http://schemas.microsoft.com/office/powerpoint/2010/main" val="3623767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8"/>
            <a:ext cx="9144000" cy="1285651"/>
          </a:xfrm>
        </p:spPr>
        <p:txBody>
          <a:bodyPr>
            <a:noAutofit/>
          </a:bodyPr>
          <a:lstStyle/>
          <a:p>
            <a:r>
              <a:rPr lang="fr-FR" sz="6000" b="1" dirty="0" smtClean="0">
                <a:solidFill>
                  <a:srgbClr val="C00000"/>
                </a:solidFill>
              </a:rPr>
              <a:t>Fausse proportionnalité </a:t>
            </a:r>
            <a:br>
              <a:rPr lang="fr-FR" sz="6000" b="1" dirty="0" smtClean="0">
                <a:solidFill>
                  <a:srgbClr val="C00000"/>
                </a:solidFill>
              </a:rPr>
            </a:br>
            <a:r>
              <a:rPr lang="fr-FR" sz="6000" b="1" dirty="0" smtClean="0">
                <a:solidFill>
                  <a:srgbClr val="C00000"/>
                </a:solidFill>
              </a:rPr>
              <a:t>et données manquantes</a:t>
            </a:r>
            <a:endParaRPr lang="fr-FR" sz="6000" b="1" dirty="0">
              <a:solidFill>
                <a:srgbClr val="C00000"/>
              </a:solidFill>
            </a:endParaRP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0111" t="33185" r="34223" b="36296"/>
          <a:stretch/>
        </p:blipFill>
        <p:spPr>
          <a:xfrm>
            <a:off x="179512" y="1687752"/>
            <a:ext cx="3817620" cy="1569720"/>
          </a:xfrm>
          <a:prstGeom prst="rect">
            <a:avLst/>
          </a:prstGeom>
        </p:spPr>
      </p:pic>
      <p:sp>
        <p:nvSpPr>
          <p:cNvPr id="5" name="ZoneTexte 4"/>
          <p:cNvSpPr txBox="1"/>
          <p:nvPr/>
        </p:nvSpPr>
        <p:spPr>
          <a:xfrm>
            <a:off x="179512" y="2715766"/>
            <a:ext cx="3817620" cy="369332"/>
          </a:xfrm>
          <a:prstGeom prst="rect">
            <a:avLst/>
          </a:prstGeom>
          <a:noFill/>
        </p:spPr>
        <p:txBody>
          <a:bodyPr wrap="square" rtlCol="0">
            <a:spAutoFit/>
          </a:bodyPr>
          <a:lstStyle/>
          <a:p>
            <a:pPr algn="ctr"/>
            <a:r>
              <a:rPr lang="fr-FR" dirty="0" smtClean="0"/>
              <a:t>Mon automobile me ment</a:t>
            </a:r>
            <a:endParaRPr lang="fr-FR" dirty="0"/>
          </a:p>
        </p:txBody>
      </p:sp>
      <mc:AlternateContent xmlns:mc="http://schemas.openxmlformats.org/markup-compatibility/2006">
        <mc:Choice xmlns:a14="http://schemas.microsoft.com/office/drawing/2010/main" Requires="a14">
          <p:sp>
            <p:nvSpPr>
              <p:cNvPr id="3" name="ZoneTexte 2"/>
              <p:cNvSpPr txBox="1"/>
              <p:nvPr/>
            </p:nvSpPr>
            <p:spPr>
              <a:xfrm>
                <a:off x="4283968" y="1059582"/>
                <a:ext cx="4752528" cy="2478307"/>
              </a:xfrm>
              <a:prstGeom prst="rect">
                <a:avLst/>
              </a:prstGeom>
              <a:noFill/>
            </p:spPr>
            <p:txBody>
              <a:bodyPr wrap="square" rtlCol="0">
                <a:spAutoFit/>
              </a:bodyPr>
              <a:lstStyle/>
              <a:p>
                <a:pPr algn="ctr"/>
                <a:endParaRPr lang="fr-FR" b="1" dirty="0" smtClean="0"/>
              </a:p>
              <a:p>
                <a:pPr algn="ctr"/>
                <a:endParaRPr lang="fr-FR" b="1" dirty="0"/>
              </a:p>
              <a:p>
                <a:pPr algn="just"/>
                <a:r>
                  <a:rPr lang="fr-FR" sz="1600" dirty="0" smtClean="0"/>
                  <a:t>On étudie le comportement de 180 000 véhicules empruntant une bretelle d’autoroute. Pour cela, on a installé deux capteurs magnétiques (très peu éloignés*), mesuré les temps de passage  puis calculé les vitesses grâce à </a:t>
                </a:r>
                <a14:m>
                  <m:oMath xmlns:m="http://schemas.openxmlformats.org/officeDocument/2006/math">
                    <m:r>
                      <a:rPr lang="fr-FR" sz="1600" b="0" i="1" smtClean="0">
                        <a:latin typeface="Cambria Math"/>
                      </a:rPr>
                      <m:t>𝑣</m:t>
                    </m:r>
                    <m:r>
                      <a:rPr lang="fr-FR" sz="1600" b="0" i="1" smtClean="0">
                        <a:latin typeface="Cambria Math"/>
                      </a:rPr>
                      <m:t>=</m:t>
                    </m:r>
                    <m:f>
                      <m:fPr>
                        <m:ctrlPr>
                          <a:rPr lang="fr-FR" sz="1600" b="0" i="1" smtClean="0">
                            <a:latin typeface="Cambria Math"/>
                          </a:rPr>
                        </m:ctrlPr>
                      </m:fPr>
                      <m:num>
                        <m:r>
                          <a:rPr lang="fr-FR" sz="1600" b="0" i="1" smtClean="0">
                            <a:latin typeface="Cambria Math"/>
                          </a:rPr>
                          <m:t>𝑑</m:t>
                        </m:r>
                      </m:num>
                      <m:den>
                        <m:r>
                          <a:rPr lang="fr-FR" sz="1600" b="0" i="1" smtClean="0">
                            <a:latin typeface="Cambria Math"/>
                          </a:rPr>
                          <m:t>𝑡</m:t>
                        </m:r>
                      </m:den>
                    </m:f>
                  </m:oMath>
                </a14:m>
                <a:r>
                  <a:rPr lang="fr-FR" dirty="0" smtClean="0"/>
                  <a:t>.</a:t>
                </a:r>
                <a:r>
                  <a:rPr lang="fr-FR" dirty="0" smtClean="0"/>
                  <a:t> </a:t>
                </a:r>
                <a:r>
                  <a:rPr lang="fr-FR" dirty="0" smtClean="0">
                    <a:solidFill>
                      <a:srgbClr val="00B050"/>
                    </a:solidFill>
                  </a:rPr>
                  <a:t>Voir document 3</a:t>
                </a:r>
                <a:endParaRPr lang="fr-FR" dirty="0" smtClean="0"/>
              </a:p>
              <a:p>
                <a:pPr algn="just"/>
                <a:r>
                  <a:rPr lang="fr-FR" sz="1600" dirty="0" smtClean="0"/>
                  <a:t>Surprise : sur 180 000 véhicules, 40 000 dépassent les 100 km/h, mais on n’en trouve </a:t>
                </a:r>
                <a:r>
                  <a:rPr lang="fr-FR" sz="1600" b="1" dirty="0" smtClean="0"/>
                  <a:t>aucun </a:t>
                </a:r>
                <a:r>
                  <a:rPr lang="fr-FR" sz="1600" dirty="0" smtClean="0"/>
                  <a:t>entre 90 et 100...</a:t>
                </a:r>
              </a:p>
            </p:txBody>
          </p:sp>
        </mc:Choice>
        <mc:Fallback>
          <p:sp>
            <p:nvSpPr>
              <p:cNvPr id="3" name="ZoneTexte 2"/>
              <p:cNvSpPr txBox="1">
                <a:spLocks noRot="1" noChangeAspect="1" noMove="1" noResize="1" noEditPoints="1" noAdjustHandles="1" noChangeArrowheads="1" noChangeShapeType="1" noTextEdit="1"/>
              </p:cNvSpPr>
              <p:nvPr/>
            </p:nvSpPr>
            <p:spPr>
              <a:xfrm>
                <a:off x="4283968" y="1059582"/>
                <a:ext cx="4752528" cy="2478307"/>
              </a:xfrm>
              <a:prstGeom prst="rect">
                <a:avLst/>
              </a:prstGeom>
              <a:blipFill rotWithShape="1">
                <a:blip r:embed="rId3"/>
                <a:stretch>
                  <a:fillRect l="-770" r="-642" b="-2463"/>
                </a:stretch>
              </a:blipFill>
            </p:spPr>
            <p:txBody>
              <a:bodyPr/>
              <a:lstStyle/>
              <a:p>
                <a:r>
                  <a:rPr lang="fr-FR">
                    <a:noFill/>
                  </a:rPr>
                  <a:t> </a:t>
                </a:r>
              </a:p>
            </p:txBody>
          </p:sp>
        </mc:Fallback>
      </mc:AlternateContent>
      <p:sp>
        <p:nvSpPr>
          <p:cNvPr id="7" name="ZoneTexte 6"/>
          <p:cNvSpPr txBox="1"/>
          <p:nvPr/>
        </p:nvSpPr>
        <p:spPr>
          <a:xfrm>
            <a:off x="179512" y="3085098"/>
            <a:ext cx="3817620" cy="1815882"/>
          </a:xfrm>
          <a:prstGeom prst="rect">
            <a:avLst/>
          </a:prstGeom>
          <a:noFill/>
        </p:spPr>
        <p:txBody>
          <a:bodyPr wrap="square" rtlCol="0">
            <a:spAutoFit/>
          </a:bodyPr>
          <a:lstStyle/>
          <a:p>
            <a:pPr algn="ctr"/>
            <a:endParaRPr lang="fr-FR" sz="1600" b="1" dirty="0" smtClean="0"/>
          </a:p>
          <a:p>
            <a:pPr algn="ctr"/>
            <a:r>
              <a:rPr lang="fr-FR" sz="1600" b="1" dirty="0" smtClean="0"/>
              <a:t>Comment fabriquer un trou ?</a:t>
            </a:r>
          </a:p>
          <a:p>
            <a:pPr algn="just"/>
            <a:r>
              <a:rPr lang="fr-FR" sz="1600" dirty="0" smtClean="0"/>
              <a:t>Si la sensibilité des capteurs est 0,02 s et si leur distance est 3,5 m, le calcul de la vitesse avec des temps compris entre 0,12 et 0,14 s donne des vitesses de 105 km/h</a:t>
            </a:r>
          </a:p>
          <a:p>
            <a:pPr algn="just"/>
            <a:r>
              <a:rPr lang="fr-FR" sz="1600" dirty="0" smtClean="0"/>
              <a:t>ou 90 km/h du fait de la </a:t>
            </a:r>
            <a:r>
              <a:rPr lang="fr-FR" sz="1600" b="1" dirty="0" smtClean="0"/>
              <a:t>troncature.</a:t>
            </a:r>
            <a:endParaRPr lang="fr-FR" sz="1600" dirty="0"/>
          </a:p>
        </p:txBody>
      </p:sp>
      <p:sp>
        <p:nvSpPr>
          <p:cNvPr id="8" name="ZoneTexte 7"/>
          <p:cNvSpPr txBox="1"/>
          <p:nvPr/>
        </p:nvSpPr>
        <p:spPr>
          <a:xfrm>
            <a:off x="4211960" y="3363838"/>
            <a:ext cx="4680520" cy="1815882"/>
          </a:xfrm>
          <a:prstGeom prst="rect">
            <a:avLst/>
          </a:prstGeom>
          <a:noFill/>
        </p:spPr>
        <p:txBody>
          <a:bodyPr wrap="square" rtlCol="0">
            <a:spAutoFit/>
          </a:bodyPr>
          <a:lstStyle/>
          <a:p>
            <a:endParaRPr lang="fr-FR" sz="1400" i="1" dirty="0" smtClean="0"/>
          </a:p>
          <a:p>
            <a:r>
              <a:rPr lang="fr-FR" sz="1400" i="1" dirty="0" smtClean="0"/>
              <a:t>*Précision : l’étude était demandée par une société d’autoroutes (</a:t>
            </a:r>
            <a:r>
              <a:rPr lang="fr-FR" sz="1400" i="1" dirty="0" err="1" smtClean="0"/>
              <a:t>Atlandes</a:t>
            </a:r>
            <a:r>
              <a:rPr lang="fr-FR" sz="1400" i="1" dirty="0" smtClean="0"/>
              <a:t>) et portait sur les prises à contresens de la bretelle, ce qui explique la petite distance entre les capteurs…</a:t>
            </a:r>
          </a:p>
          <a:p>
            <a:r>
              <a:rPr lang="fr-FR" sz="1400" dirty="0" smtClean="0"/>
              <a:t>(</a:t>
            </a:r>
            <a:r>
              <a:rPr lang="fr-FR" sz="1400" dirty="0"/>
              <a:t>www.</a:t>
            </a:r>
            <a:r>
              <a:rPr lang="fr-FR" sz="1400" b="1" dirty="0"/>
              <a:t>scmsa</a:t>
            </a:r>
            <a:r>
              <a:rPr lang="fr-FR" sz="1400" dirty="0"/>
              <a:t>.eu/archives/BB_Absence_donnees_2019_01_27.pdf)</a:t>
            </a:r>
            <a:endParaRPr lang="fr-FR" sz="1400" i="1" dirty="0"/>
          </a:p>
          <a:p>
            <a:endParaRPr lang="fr-FR" sz="1400" i="1" dirty="0"/>
          </a:p>
        </p:txBody>
      </p:sp>
    </p:spTree>
    <p:extLst>
      <p:ext uri="{BB962C8B-B14F-4D97-AF65-F5344CB8AC3E}">
        <p14:creationId xmlns:p14="http://schemas.microsoft.com/office/powerpoint/2010/main" val="281366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b="1" dirty="0" smtClean="0">
                <a:solidFill>
                  <a:srgbClr val="C00000"/>
                </a:solidFill>
              </a:rPr>
              <a:t>Les causes d’erreur</a:t>
            </a:r>
            <a:endParaRPr lang="fr-FR" sz="7200" b="1" dirty="0">
              <a:solidFill>
                <a:srgbClr val="C00000"/>
              </a:solidFill>
            </a:endParaRPr>
          </a:p>
        </p:txBody>
      </p:sp>
      <p:sp>
        <p:nvSpPr>
          <p:cNvPr id="3" name="Espace réservé du contenu 2"/>
          <p:cNvSpPr>
            <a:spLocks noGrp="1"/>
          </p:cNvSpPr>
          <p:nvPr>
            <p:ph idx="1"/>
          </p:nvPr>
        </p:nvSpPr>
        <p:spPr>
          <a:xfrm>
            <a:off x="107504" y="1635645"/>
            <a:ext cx="8928992" cy="3312369"/>
          </a:xfrm>
        </p:spPr>
        <p:txBody>
          <a:bodyPr/>
          <a:lstStyle/>
          <a:p>
            <a:r>
              <a:rPr lang="fr-FR" dirty="0" smtClean="0"/>
              <a:t>Erreur de principe : on ne fait </a:t>
            </a:r>
            <a:r>
              <a:rPr lang="fr-FR" b="1" dirty="0" smtClean="0"/>
              <a:t>pas le bon calcul</a:t>
            </a:r>
            <a:r>
              <a:rPr lang="fr-FR" dirty="0" smtClean="0"/>
              <a:t>, on fait faire le calcul par </a:t>
            </a:r>
            <a:r>
              <a:rPr lang="fr-FR" b="1" dirty="0" smtClean="0"/>
              <a:t>un logiciel « de confiance » </a:t>
            </a:r>
            <a:r>
              <a:rPr lang="fr-FR" dirty="0" smtClean="0"/>
              <a:t>;</a:t>
            </a:r>
          </a:p>
          <a:p>
            <a:r>
              <a:rPr lang="fr-FR" dirty="0" smtClean="0"/>
              <a:t>Le résultat du calcul repose sur des </a:t>
            </a:r>
            <a:r>
              <a:rPr lang="fr-FR" b="1" dirty="0" smtClean="0"/>
              <a:t>mesures ;</a:t>
            </a:r>
          </a:p>
          <a:p>
            <a:r>
              <a:rPr lang="fr-FR" dirty="0" smtClean="0"/>
              <a:t>On croît à la </a:t>
            </a:r>
            <a:r>
              <a:rPr lang="fr-FR" b="1" dirty="0" smtClean="0"/>
              <a:t>proportionnalité</a:t>
            </a:r>
            <a:r>
              <a:rPr lang="fr-FR" dirty="0" smtClean="0"/>
              <a:t> en toutes circonstances ;</a:t>
            </a:r>
            <a:endParaRPr lang="fr-FR" dirty="0"/>
          </a:p>
        </p:txBody>
      </p:sp>
    </p:spTree>
    <p:extLst>
      <p:ext uri="{BB962C8B-B14F-4D97-AF65-F5344CB8AC3E}">
        <p14:creationId xmlns:p14="http://schemas.microsoft.com/office/powerpoint/2010/main" val="119382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00" y="195486"/>
            <a:ext cx="9073008" cy="857250"/>
          </a:xfrm>
        </p:spPr>
        <p:txBody>
          <a:bodyPr>
            <a:noAutofit/>
          </a:bodyPr>
          <a:lstStyle/>
          <a:p>
            <a:r>
              <a:rPr lang="fr-FR" sz="4600" b="1" dirty="0" smtClean="0">
                <a:solidFill>
                  <a:srgbClr val="C00000"/>
                </a:solidFill>
              </a:rPr>
              <a:t>Calculer juste, avec quels nombres?</a:t>
            </a:r>
            <a:endParaRPr lang="fr-FR" sz="4600" b="1" dirty="0">
              <a:solidFill>
                <a:srgbClr val="C000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35496" y="1059582"/>
                <a:ext cx="9073008" cy="3960439"/>
              </a:xfrm>
            </p:spPr>
            <p:txBody>
              <a:bodyPr numCol="2">
                <a:normAutofit/>
              </a:bodyPr>
              <a:lstStyle/>
              <a:p>
                <a:pPr marL="0" indent="0" algn="ctr">
                  <a:buNone/>
                </a:pPr>
                <a:r>
                  <a:rPr lang="fr-FR" sz="2400" b="1" dirty="0" smtClean="0">
                    <a:solidFill>
                      <a:srgbClr val="C00000"/>
                    </a:solidFill>
                  </a:rPr>
                  <a:t>Les nombres des mathématiques</a:t>
                </a:r>
              </a:p>
              <a:p>
                <a:pPr marL="0" indent="0">
                  <a:buNone/>
                </a:pPr>
                <a:r>
                  <a:rPr lang="fr-FR" sz="1800" b="1" dirty="0" smtClean="0"/>
                  <a:t>- Les décimaux (dont les entiers) ;</a:t>
                </a:r>
              </a:p>
              <a:p>
                <a:pPr marL="0" indent="0">
                  <a:buNone/>
                </a:pPr>
                <a:r>
                  <a:rPr lang="fr-FR" sz="1800" b="1" dirty="0" smtClean="0"/>
                  <a:t>- Les décimaux relatifs ;</a:t>
                </a:r>
              </a:p>
              <a:p>
                <a:pPr marL="0" indent="0">
                  <a:buNone/>
                </a:pPr>
                <a:r>
                  <a:rPr lang="fr-FR" sz="1600" dirty="0" smtClean="0"/>
                  <a:t>Tous les couples </a:t>
                </a:r>
                <a14:m>
                  <m:oMath xmlns:m="http://schemas.openxmlformats.org/officeDocument/2006/math">
                    <m:d>
                      <m:dPr>
                        <m:ctrlPr>
                          <a:rPr lang="fr-FR" sz="1600" b="0" i="1" smtClean="0">
                            <a:latin typeface="Cambria Math"/>
                          </a:rPr>
                        </m:ctrlPr>
                      </m:dPr>
                      <m:e>
                        <m:r>
                          <a:rPr lang="fr-FR" sz="1600" b="0" i="1" smtClean="0">
                            <a:latin typeface="Cambria Math"/>
                          </a:rPr>
                          <m:t>𝑎</m:t>
                        </m:r>
                        <m:r>
                          <a:rPr lang="fr-FR" sz="1600" b="0" i="1" smtClean="0">
                            <a:latin typeface="Cambria Math"/>
                          </a:rPr>
                          <m:t>,</m:t>
                        </m:r>
                        <m:r>
                          <a:rPr lang="fr-FR" sz="1600" b="0" i="1" smtClean="0">
                            <a:latin typeface="Cambria Math"/>
                          </a:rPr>
                          <m:t>𝑏</m:t>
                        </m:r>
                      </m:e>
                    </m:d>
                  </m:oMath>
                </a14:m>
                <a:r>
                  <a:rPr lang="fr-FR" sz="1600" dirty="0" smtClean="0"/>
                  <a:t> de décimaux qui donnent</a:t>
                </a:r>
              </a:p>
              <a:p>
                <a:pPr marL="0" indent="0">
                  <a:buNone/>
                </a:pPr>
                <a:r>
                  <a:rPr lang="fr-FR" sz="1600" dirty="0" smtClean="0"/>
                  <a:t>la même différence sont </a:t>
                </a:r>
                <a:r>
                  <a:rPr lang="fr-FR" sz="1600" b="1" dirty="0" smtClean="0"/>
                  <a:t>un</a:t>
                </a:r>
                <a:r>
                  <a:rPr lang="fr-FR" sz="1600" dirty="0" smtClean="0"/>
                  <a:t> relatif (qui a le signe de </a:t>
                </a:r>
                <a14:m>
                  <m:oMath xmlns:m="http://schemas.openxmlformats.org/officeDocument/2006/math">
                    <m:r>
                      <a:rPr lang="fr-FR" sz="1600" b="0" i="1" smtClean="0">
                        <a:latin typeface="Cambria Math"/>
                      </a:rPr>
                      <m:t>𝑎</m:t>
                    </m:r>
                    <m:r>
                      <a:rPr lang="fr-FR" sz="1600" b="0" i="1" smtClean="0">
                        <a:latin typeface="Cambria Math"/>
                      </a:rPr>
                      <m:t>−</m:t>
                    </m:r>
                    <m:r>
                      <a:rPr lang="fr-FR" sz="1600" b="0" i="1" smtClean="0">
                        <a:latin typeface="Cambria Math"/>
                      </a:rPr>
                      <m:t>𝑏</m:t>
                    </m:r>
                  </m:oMath>
                </a14:m>
                <a:r>
                  <a:rPr lang="fr-FR" sz="1600" dirty="0" smtClean="0"/>
                  <a:t>)</a:t>
                </a:r>
              </a:p>
              <a:p>
                <a:pPr marL="0" indent="0">
                  <a:buNone/>
                </a:pPr>
                <a:r>
                  <a:rPr lang="fr-FR" sz="1800" b="1" dirty="0" smtClean="0"/>
                  <a:t>- Les rationnels ;</a:t>
                </a:r>
              </a:p>
              <a:p>
                <a:pPr marL="0" indent="0">
                  <a:buNone/>
                </a:pPr>
                <a:r>
                  <a:rPr lang="fr-FR" sz="1600" dirty="0" smtClean="0"/>
                  <a:t>Soient </a:t>
                </a:r>
                <a14:m>
                  <m:oMath xmlns:m="http://schemas.openxmlformats.org/officeDocument/2006/math">
                    <m:r>
                      <a:rPr lang="fr-FR" sz="1600" b="0" i="1" smtClean="0">
                        <a:latin typeface="Cambria Math"/>
                      </a:rPr>
                      <m:t>𝑎</m:t>
                    </m:r>
                    <m:r>
                      <a:rPr lang="fr-FR" sz="1600" b="0" i="1" smtClean="0">
                        <a:latin typeface="Cambria Math"/>
                      </a:rPr>
                      <m:t> </m:t>
                    </m:r>
                  </m:oMath>
                </a14:m>
                <a:r>
                  <a:rPr lang="fr-FR" sz="1600" dirty="0" smtClean="0"/>
                  <a:t>et </a:t>
                </a:r>
                <a14:m>
                  <m:oMath xmlns:m="http://schemas.openxmlformats.org/officeDocument/2006/math">
                    <m:r>
                      <a:rPr lang="fr-FR" sz="1600" b="0" i="1" smtClean="0">
                        <a:latin typeface="Cambria Math"/>
                      </a:rPr>
                      <m:t>𝑏</m:t>
                    </m:r>
                  </m:oMath>
                </a14:m>
                <a:r>
                  <a:rPr lang="fr-FR" sz="1600" dirty="0" smtClean="0"/>
                  <a:t> des relatifs tels que </a:t>
                </a:r>
                <a14:m>
                  <m:oMath xmlns:m="http://schemas.openxmlformats.org/officeDocument/2006/math">
                    <m:r>
                      <a:rPr lang="fr-FR" sz="1600" b="0" i="1" smtClean="0">
                        <a:latin typeface="Cambria Math"/>
                      </a:rPr>
                      <m:t>𝑏</m:t>
                    </m:r>
                    <m:r>
                      <a:rPr lang="fr-FR" sz="1600" b="0" i="1" smtClean="0">
                        <a:latin typeface="Cambria Math"/>
                        <a:ea typeface="Cambria Math"/>
                      </a:rPr>
                      <m:t>≠0. </m:t>
                    </m:r>
                  </m:oMath>
                </a14:m>
                <a:r>
                  <a:rPr lang="fr-FR" sz="1600" dirty="0" smtClean="0"/>
                  <a:t>Tous les couples </a:t>
                </a:r>
                <a14:m>
                  <m:oMath xmlns:m="http://schemas.openxmlformats.org/officeDocument/2006/math">
                    <m:d>
                      <m:dPr>
                        <m:ctrlPr>
                          <a:rPr lang="fr-FR" sz="1600" b="0" i="1" smtClean="0">
                            <a:latin typeface="Cambria Math"/>
                          </a:rPr>
                        </m:ctrlPr>
                      </m:dPr>
                      <m:e>
                        <m:r>
                          <a:rPr lang="fr-FR" sz="1600" b="0" i="1" smtClean="0">
                            <a:latin typeface="Cambria Math"/>
                          </a:rPr>
                          <m:t>𝑝</m:t>
                        </m:r>
                        <m:r>
                          <a:rPr lang="fr-FR" sz="1600" b="0" i="1" smtClean="0">
                            <a:latin typeface="Cambria Math"/>
                          </a:rPr>
                          <m:t>,</m:t>
                        </m:r>
                        <m:r>
                          <a:rPr lang="fr-FR" sz="1600" b="0" i="1" smtClean="0">
                            <a:latin typeface="Cambria Math"/>
                          </a:rPr>
                          <m:t>𝑞</m:t>
                        </m:r>
                      </m:e>
                    </m:d>
                  </m:oMath>
                </a14:m>
                <a:r>
                  <a:rPr lang="fr-FR" sz="1600" dirty="0" smtClean="0"/>
                  <a:t> de relatifs tels que </a:t>
                </a:r>
                <a14:m>
                  <m:oMath xmlns:m="http://schemas.openxmlformats.org/officeDocument/2006/math">
                    <m:r>
                      <a:rPr lang="fr-FR" sz="1600" b="0" i="1" smtClean="0">
                        <a:latin typeface="Cambria Math"/>
                      </a:rPr>
                      <m:t>𝑎𝑞</m:t>
                    </m:r>
                    <m:r>
                      <a:rPr lang="fr-FR" sz="1600" b="0" i="1" smtClean="0">
                        <a:latin typeface="Cambria Math"/>
                      </a:rPr>
                      <m:t>−</m:t>
                    </m:r>
                    <m:r>
                      <a:rPr lang="fr-FR" sz="1600" b="0" i="1" smtClean="0">
                        <a:latin typeface="Cambria Math"/>
                      </a:rPr>
                      <m:t>𝑝𝑏</m:t>
                    </m:r>
                    <m:r>
                      <a:rPr lang="fr-FR" sz="1600" b="0" i="1" smtClean="0">
                        <a:latin typeface="Cambria Math"/>
                      </a:rPr>
                      <m:t>=0 </m:t>
                    </m:r>
                  </m:oMath>
                </a14:m>
                <a:r>
                  <a:rPr lang="fr-FR" sz="1600" dirty="0" smtClean="0"/>
                  <a:t>sont </a:t>
                </a:r>
                <a:r>
                  <a:rPr lang="fr-FR" sz="1600" b="1" dirty="0" smtClean="0"/>
                  <a:t>un</a:t>
                </a:r>
                <a:r>
                  <a:rPr lang="fr-FR" sz="1600" dirty="0" smtClean="0"/>
                  <a:t> rationnel.</a:t>
                </a:r>
              </a:p>
              <a:p>
                <a:pPr marL="0" indent="0">
                  <a:buNone/>
                </a:pPr>
                <a:r>
                  <a:rPr lang="fr-FR" sz="1800" b="1" dirty="0" smtClean="0"/>
                  <a:t>- Les irrationnels ;</a:t>
                </a:r>
              </a:p>
              <a:p>
                <a:pPr marL="0" indent="0">
                  <a:buNone/>
                </a:pPr>
                <a:r>
                  <a:rPr lang="fr-FR" sz="1600" dirty="0" smtClean="0"/>
                  <a:t>Tous les autres nombres réels (parce que ce n’est pas fini).</a:t>
                </a:r>
              </a:p>
              <a:p>
                <a:pPr marL="0" indent="0" algn="ctr">
                  <a:buNone/>
                </a:pPr>
                <a:r>
                  <a:rPr lang="fr-FR" sz="2400" b="1" dirty="0" smtClean="0">
                    <a:solidFill>
                      <a:srgbClr val="C00000"/>
                    </a:solidFill>
                  </a:rPr>
                  <a:t>Les nombres « virgule flottante »</a:t>
                </a:r>
              </a:p>
              <a:p>
                <a:pPr marL="0" indent="0">
                  <a:buNone/>
                </a:pPr>
                <a:endParaRPr lang="fr-FR" sz="1600" dirty="0" smtClean="0"/>
              </a:p>
              <a:p>
                <a:pPr marL="0" indent="0">
                  <a:buNone/>
                </a:pPr>
                <a:endParaRPr lang="fr-FR" sz="1800" b="1" dirty="0" smtClean="0"/>
              </a:p>
              <a:p>
                <a:pPr marL="0" indent="0">
                  <a:buNone/>
                </a:pPr>
                <a:r>
                  <a:rPr lang="fr-FR" sz="1800" b="1" dirty="0" smtClean="0"/>
                  <a:t> </a:t>
                </a:r>
              </a:p>
              <a:p>
                <a:pPr>
                  <a:buFontTx/>
                  <a:buChar char="-"/>
                </a:pPr>
                <a:endParaRPr lang="fr-FR" sz="1800" b="1" dirty="0" smtClean="0"/>
              </a:p>
              <a:p>
                <a:pPr marL="0" indent="0">
                  <a:buNone/>
                </a:pPr>
                <a:endParaRPr lang="fr-FR" sz="2400" b="1" dirty="0">
                  <a:solidFill>
                    <a:srgbClr val="C00000"/>
                  </a:solidFill>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35496" y="1059582"/>
                <a:ext cx="9073008" cy="3960439"/>
              </a:xfrm>
              <a:blipFill rotWithShape="1">
                <a:blip r:embed="rId2"/>
                <a:stretch>
                  <a:fillRect l="-605" t="-1233" b="-1079"/>
                </a:stretch>
              </a:blipFill>
            </p:spPr>
            <p:txBody>
              <a:bodyPr/>
              <a:lstStyle/>
              <a:p>
                <a:r>
                  <a:rPr lang="fr-FR">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452366"/>
            <a:ext cx="4104456" cy="3279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633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95486"/>
            <a:ext cx="8784976" cy="857250"/>
          </a:xfrm>
        </p:spPr>
        <p:txBody>
          <a:bodyPr>
            <a:noAutofit/>
          </a:bodyPr>
          <a:lstStyle/>
          <a:p>
            <a:r>
              <a:rPr lang="fr-FR" sz="5400" b="1" dirty="0" smtClean="0">
                <a:solidFill>
                  <a:srgbClr val="C00000"/>
                </a:solidFill>
              </a:rPr>
              <a:t>Mais alors, lesquels choisir?</a:t>
            </a:r>
            <a:endParaRPr lang="fr-FR" sz="5400" b="1" dirty="0">
              <a:solidFill>
                <a:srgbClr val="C000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79512" y="987574"/>
                <a:ext cx="8928992" cy="3960439"/>
              </a:xfrm>
            </p:spPr>
            <p:txBody>
              <a:bodyPr>
                <a:normAutofit lnSpcReduction="10000"/>
              </a:bodyPr>
              <a:lstStyle/>
              <a:p>
                <a:pPr marL="0" indent="0">
                  <a:buNone/>
                </a:pPr>
                <a:r>
                  <a:rPr lang="fr-FR" sz="2400" dirty="0" smtClean="0"/>
                  <a:t>Dans un calcul littéral, on traite de nombres qui sont représentés par des lettres ou des symboles ou écrits explicitement. Au moment d’écrire un </a:t>
                </a:r>
                <a:r>
                  <a:rPr lang="fr-FR" sz="2400" b="1" dirty="0" smtClean="0"/>
                  <a:t>résultat :</a:t>
                </a:r>
                <a:r>
                  <a:rPr lang="fr-FR" sz="2400" dirty="0" smtClean="0"/>
                  <a:t> </a:t>
                </a:r>
              </a:p>
              <a:p>
                <a:pPr marL="0" indent="0">
                  <a:buNone/>
                </a:pPr>
                <a:r>
                  <a:rPr lang="fr-FR" sz="2400" dirty="0" smtClean="0"/>
                  <a:t>- </a:t>
                </a:r>
                <a:r>
                  <a:rPr lang="fr-FR" sz="2400" b="1" dirty="0" smtClean="0"/>
                  <a:t>Si on peut écrire ce résultat comme un nombre explicite </a:t>
                </a:r>
                <a:r>
                  <a:rPr lang="fr-FR" sz="2400" dirty="0" smtClean="0"/>
                  <a:t>on n’a qu’à respecter les règles d’écriture des nombres ;</a:t>
                </a:r>
              </a:p>
              <a:p>
                <a:pPr marL="0" indent="0">
                  <a:buNone/>
                </a:pPr>
                <a:r>
                  <a:rPr lang="fr-FR" sz="2400" dirty="0" smtClean="0"/>
                  <a:t>- </a:t>
                </a:r>
                <a:r>
                  <a:rPr lang="fr-FR" sz="2400" b="1" dirty="0" smtClean="0"/>
                  <a:t>Si le résultat est un irrationnel</a:t>
                </a:r>
                <a:r>
                  <a:rPr lang="fr-FR" sz="2400" dirty="0" smtClean="0"/>
                  <a:t>, on l’écrit sous forme interprétable (</a:t>
                </a:r>
                <a14:m>
                  <m:oMath xmlns:m="http://schemas.openxmlformats.org/officeDocument/2006/math">
                    <m:f>
                      <m:fPr>
                        <m:ctrlPr>
                          <a:rPr lang="fr-FR" sz="2400" i="1" smtClean="0">
                            <a:latin typeface="Cambria Math"/>
                          </a:rPr>
                        </m:ctrlPr>
                      </m:fPr>
                      <m:num>
                        <m:r>
                          <a:rPr lang="fr-FR" sz="2400" b="0" i="1" smtClean="0">
                            <a:latin typeface="Cambria Math"/>
                          </a:rPr>
                          <m:t>1+</m:t>
                        </m:r>
                        <m:rad>
                          <m:radPr>
                            <m:degHide m:val="on"/>
                            <m:ctrlPr>
                              <a:rPr lang="fr-FR" sz="2400" b="0" i="1" smtClean="0">
                                <a:latin typeface="Cambria Math"/>
                              </a:rPr>
                            </m:ctrlPr>
                          </m:radPr>
                          <m:deg/>
                          <m:e>
                            <m:r>
                              <a:rPr lang="fr-FR" sz="2400" b="0" i="1" smtClean="0">
                                <a:latin typeface="Cambria Math"/>
                              </a:rPr>
                              <m:t>5</m:t>
                            </m:r>
                          </m:e>
                        </m:rad>
                      </m:num>
                      <m:den>
                        <m:r>
                          <a:rPr lang="fr-FR" sz="2400" b="0" i="1" smtClean="0">
                            <a:latin typeface="Cambria Math"/>
                          </a:rPr>
                          <m:t>3</m:t>
                        </m:r>
                      </m:den>
                    </m:f>
                    <m:r>
                      <a:rPr lang="fr-FR" sz="2400" b="0" i="1" smtClean="0">
                        <a:latin typeface="Cambria Math"/>
                      </a:rPr>
                      <m:t>, </m:t>
                    </m:r>
                    <m:sSup>
                      <m:sSupPr>
                        <m:ctrlPr>
                          <a:rPr lang="fr-FR" sz="2400" b="0" i="1" smtClean="0">
                            <a:latin typeface="Cambria Math"/>
                          </a:rPr>
                        </m:ctrlPr>
                      </m:sSupPr>
                      <m:e>
                        <m:r>
                          <m:rPr>
                            <m:sty m:val="p"/>
                          </m:rPr>
                          <a:rPr lang="fr-FR" sz="2400" b="0" i="0" smtClean="0">
                            <a:latin typeface="Cambria Math"/>
                          </a:rPr>
                          <m:t>e</m:t>
                        </m:r>
                      </m:e>
                      <m:sup>
                        <m:r>
                          <a:rPr lang="fr-FR" sz="2400" b="0" i="1" smtClean="0">
                            <a:latin typeface="Cambria Math"/>
                            <a:ea typeface="Cambria Math"/>
                          </a:rPr>
                          <m:t>𝜋</m:t>
                        </m:r>
                        <m:rad>
                          <m:radPr>
                            <m:degHide m:val="on"/>
                            <m:ctrlPr>
                              <a:rPr lang="fr-FR" sz="2400" b="0" i="1" smtClean="0">
                                <a:latin typeface="Cambria Math"/>
                                <a:ea typeface="Cambria Math"/>
                              </a:rPr>
                            </m:ctrlPr>
                          </m:radPr>
                          <m:deg/>
                          <m:e>
                            <m:r>
                              <a:rPr lang="fr-FR" sz="2400" b="0" i="1" smtClean="0">
                                <a:latin typeface="Cambria Math"/>
                                <a:ea typeface="Cambria Math"/>
                              </a:rPr>
                              <m:t>163</m:t>
                            </m:r>
                          </m:e>
                        </m:rad>
                      </m:sup>
                    </m:sSup>
                    <m:r>
                      <a:rPr lang="fr-FR" sz="2400" b="0" i="1" smtClean="0">
                        <a:latin typeface="Cambria Math"/>
                      </a:rPr>
                      <m:t>, </m:t>
                    </m:r>
                  </m:oMath>
                </a14:m>
                <a:r>
                  <a:rPr lang="fr-FR" sz="2400" dirty="0" smtClean="0"/>
                  <a:t>etc.) ; dans le cas où une </a:t>
                </a:r>
                <a:r>
                  <a:rPr lang="fr-FR" sz="2400" b="1" i="1" dirty="0" smtClean="0"/>
                  <a:t>valeur indicative </a:t>
                </a:r>
                <a:r>
                  <a:rPr lang="fr-FR" sz="2400" dirty="0" smtClean="0"/>
                  <a:t>est nécessaire, on en précise le type (</a:t>
                </a:r>
                <a:r>
                  <a:rPr lang="fr-FR" sz="2400" b="1" dirty="0" smtClean="0"/>
                  <a:t>arrondi, troncature, valeur approchée</a:t>
                </a:r>
                <a:r>
                  <a:rPr lang="fr-FR" sz="2400" dirty="0" smtClean="0"/>
                  <a:t>) et la qualité. C’est à ce niveau qu’intervient l’écriture à virgule flottante </a:t>
                </a:r>
                <a:r>
                  <a:rPr lang="fr-FR" sz="1800" dirty="0" smtClean="0"/>
                  <a:t>(N.B. Virgule flottante se dit </a:t>
                </a:r>
                <a:r>
                  <a:rPr lang="fr-FR" sz="1800" dirty="0" err="1" smtClean="0"/>
                  <a:t>floating</a:t>
                </a:r>
                <a:r>
                  <a:rPr lang="fr-FR" sz="1800" dirty="0" smtClean="0"/>
                  <a:t> point en étatsunien)</a:t>
                </a:r>
                <a:endParaRPr lang="fr-FR" sz="2400" dirty="0" smtClean="0"/>
              </a:p>
              <a:p>
                <a:pPr marL="0" indent="0">
                  <a:buNone/>
                </a:pPr>
                <a:endParaRPr lang="fr-FR" sz="2400" dirty="0" smtClean="0"/>
              </a:p>
              <a:p>
                <a:pPr marL="0" indent="0">
                  <a:buNone/>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79512" y="987574"/>
                <a:ext cx="8928992" cy="3960439"/>
              </a:xfrm>
              <a:blipFill rotWithShape="1">
                <a:blip r:embed="rId2"/>
                <a:stretch>
                  <a:fillRect l="-1024" t="-2154" r="-410"/>
                </a:stretch>
              </a:blipFill>
            </p:spPr>
            <p:txBody>
              <a:bodyPr/>
              <a:lstStyle/>
              <a:p>
                <a:r>
                  <a:rPr lang="fr-FR">
                    <a:noFill/>
                  </a:rPr>
                  <a:t> </a:t>
                </a:r>
              </a:p>
            </p:txBody>
          </p:sp>
        </mc:Fallback>
      </mc:AlternateContent>
    </p:spTree>
    <p:extLst>
      <p:ext uri="{BB962C8B-B14F-4D97-AF65-F5344CB8AC3E}">
        <p14:creationId xmlns:p14="http://schemas.microsoft.com/office/powerpoint/2010/main" val="973890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400" b="1" dirty="0" smtClean="0">
                <a:solidFill>
                  <a:srgbClr val="C00000"/>
                </a:solidFill>
              </a:rPr>
              <a:t>On veut des définitions (1)</a:t>
            </a:r>
            <a:endParaRPr lang="fr-FR" sz="6400" b="1" dirty="0">
              <a:solidFill>
                <a:srgbClr val="C00000"/>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0" y="1059583"/>
                <a:ext cx="9108504" cy="1080120"/>
              </a:xfrm>
            </p:spPr>
            <p:txBody>
              <a:bodyPr>
                <a:normAutofit/>
              </a:bodyPr>
              <a:lstStyle/>
              <a:p>
                <a:pPr marL="0" indent="0">
                  <a:buNone/>
                </a:pPr>
                <a:r>
                  <a:rPr lang="fr-FR" b="1" dirty="0" smtClean="0"/>
                  <a:t>Valeur approchée : </a:t>
                </a:r>
                <a:r>
                  <a:rPr lang="fr-FR" dirty="0" smtClean="0"/>
                  <a:t>on dit que </a:t>
                </a:r>
                <a14:m>
                  <m:oMath xmlns:m="http://schemas.openxmlformats.org/officeDocument/2006/math">
                    <m:r>
                      <a:rPr lang="fr-FR" i="1" dirty="0" smtClean="0">
                        <a:latin typeface="Cambria Math"/>
                      </a:rPr>
                      <m:t>𝑎</m:t>
                    </m:r>
                  </m:oMath>
                </a14:m>
                <a:r>
                  <a:rPr lang="fr-FR" dirty="0" smtClean="0"/>
                  <a:t> est une valeur approchée de </a:t>
                </a:r>
                <a14:m>
                  <m:oMath xmlns:m="http://schemas.openxmlformats.org/officeDocument/2006/math">
                    <m:r>
                      <a:rPr lang="fr-FR" b="0" i="1" smtClean="0">
                        <a:latin typeface="Cambria Math"/>
                      </a:rPr>
                      <m:t>𝑥</m:t>
                    </m:r>
                    <m:r>
                      <a:rPr lang="fr-FR" b="0" i="0" smtClean="0">
                        <a:latin typeface="Cambria Math"/>
                      </a:rPr>
                      <m:t> à </m:t>
                    </m:r>
                  </m:oMath>
                </a14:m>
                <a:r>
                  <a:rPr lang="fr-FR" dirty="0" smtClean="0"/>
                  <a:t> </a:t>
                </a:r>
                <a14:m>
                  <m:oMath xmlns:m="http://schemas.openxmlformats.org/officeDocument/2006/math">
                    <m:r>
                      <a:rPr lang="fr-FR" i="1" dirty="0" smtClean="0">
                        <a:latin typeface="Cambria Math"/>
                        <a:ea typeface="Cambria Math"/>
                      </a:rPr>
                      <m:t>𝜀</m:t>
                    </m:r>
                  </m:oMath>
                </a14:m>
                <a:r>
                  <a:rPr lang="fr-FR" b="1" dirty="0" smtClean="0"/>
                  <a:t> </a:t>
                </a:r>
                <a:r>
                  <a:rPr lang="fr-FR" dirty="0" smtClean="0"/>
                  <a:t>près </a:t>
                </a:r>
                <a:r>
                  <a:rPr lang="fr-FR" dirty="0" err="1" smtClean="0"/>
                  <a:t>ssi</a:t>
                </a:r>
                <a:r>
                  <a:rPr lang="fr-FR" dirty="0" smtClean="0"/>
                  <a:t> </a:t>
                </a:r>
                <a14:m>
                  <m:oMath xmlns:m="http://schemas.openxmlformats.org/officeDocument/2006/math">
                    <m:d>
                      <m:dPr>
                        <m:begChr m:val="|"/>
                        <m:endChr m:val="|"/>
                        <m:ctrlPr>
                          <a:rPr lang="fr-FR" i="1" smtClean="0">
                            <a:latin typeface="Cambria Math"/>
                          </a:rPr>
                        </m:ctrlPr>
                      </m:dPr>
                      <m:e>
                        <m:r>
                          <a:rPr lang="fr-FR" b="0" i="1" smtClean="0">
                            <a:latin typeface="Cambria Math"/>
                          </a:rPr>
                          <m:t>𝑥</m:t>
                        </m:r>
                        <m:r>
                          <a:rPr lang="fr-FR" b="0" i="1" smtClean="0">
                            <a:latin typeface="Cambria Math"/>
                          </a:rPr>
                          <m:t>−</m:t>
                        </m:r>
                        <m:r>
                          <a:rPr lang="fr-FR" b="0" i="1" smtClean="0">
                            <a:latin typeface="Cambria Math"/>
                          </a:rPr>
                          <m:t>𝑎</m:t>
                        </m:r>
                      </m:e>
                    </m:d>
                    <m:r>
                      <a:rPr lang="fr-FR" i="1" smtClean="0">
                        <a:latin typeface="Cambria Math"/>
                        <a:ea typeface="Cambria Math"/>
                      </a:rPr>
                      <m:t>≤</m:t>
                    </m:r>
                    <m:r>
                      <a:rPr lang="fr-FR" i="1" smtClean="0">
                        <a:latin typeface="Cambria Math"/>
                        <a:ea typeface="Cambria Math"/>
                      </a:rPr>
                      <m:t>𝜀</m:t>
                    </m:r>
                  </m:oMath>
                </a14:m>
                <a:r>
                  <a:rPr lang="fr-FR" b="1" dirty="0" smtClean="0"/>
                  <a:t>.</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0" y="1059583"/>
                <a:ext cx="9108504" cy="1080120"/>
              </a:xfrm>
              <a:blipFill rotWithShape="1">
                <a:blip r:embed="rId2"/>
                <a:stretch>
                  <a:fillRect l="-1673" t="-6780" b="-18079"/>
                </a:stretch>
              </a:blipFill>
            </p:spPr>
            <p:txBody>
              <a:bodyPr/>
              <a:lstStyle/>
              <a:p>
                <a:r>
                  <a:rPr lang="fr-FR">
                    <a:noFill/>
                  </a:rPr>
                  <a:t> </a:t>
                </a:r>
              </a:p>
            </p:txBody>
          </p:sp>
        </mc:Fallback>
      </mc:AlternateContent>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0" t="24951" r="39696"/>
          <a:stretch/>
        </p:blipFill>
        <p:spPr bwMode="auto">
          <a:xfrm>
            <a:off x="6660232" y="2067694"/>
            <a:ext cx="2291377" cy="275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3"/>
              <p:cNvSpPr/>
              <p:nvPr/>
            </p:nvSpPr>
            <p:spPr>
              <a:xfrm>
                <a:off x="0" y="2283718"/>
                <a:ext cx="6588224" cy="1166281"/>
              </a:xfrm>
              <a:prstGeom prst="rect">
                <a:avLst/>
              </a:prstGeom>
            </p:spPr>
            <p:txBody>
              <a:bodyPr wrap="square">
                <a:spAutoFit/>
              </a:bodyPr>
              <a:lstStyle/>
              <a:p>
                <a:pPr lvl="0">
                  <a:spcBef>
                    <a:spcPct val="20000"/>
                  </a:spcBef>
                </a:pPr>
                <a:r>
                  <a:rPr lang="fr-FR" sz="2000" dirty="0" smtClean="0">
                    <a:solidFill>
                      <a:prstClr val="black"/>
                    </a:solidFill>
                  </a:rPr>
                  <a:t>Par exemple, pour la fonction représentée (partiellement) ci-contre, on peut établir que pour tout </a:t>
                </a:r>
                <a14:m>
                  <m:oMath xmlns:m="http://schemas.openxmlformats.org/officeDocument/2006/math">
                    <m:r>
                      <a:rPr lang="fr-FR" sz="2000" i="1" smtClean="0">
                        <a:solidFill>
                          <a:prstClr val="black"/>
                        </a:solidFill>
                        <a:latin typeface="Cambria Math"/>
                        <a:ea typeface="Cambria Math"/>
                      </a:rPr>
                      <m:t>𝜀</m:t>
                    </m:r>
                    <m:r>
                      <a:rPr lang="fr-FR" sz="2000" b="0" i="1" smtClean="0">
                        <a:solidFill>
                          <a:prstClr val="black"/>
                        </a:solidFill>
                        <a:latin typeface="Cambria Math"/>
                        <a:ea typeface="Cambria Math"/>
                      </a:rPr>
                      <m:t> </m:t>
                    </m:r>
                  </m:oMath>
                </a14:m>
                <a:r>
                  <a:rPr lang="fr-FR" sz="2000" dirty="0" smtClean="0">
                    <a:solidFill>
                      <a:prstClr val="black"/>
                    </a:solidFill>
                  </a:rPr>
                  <a:t>positif, il existe </a:t>
                </a:r>
                <a14:m>
                  <m:oMath xmlns:m="http://schemas.openxmlformats.org/officeDocument/2006/math">
                    <m:r>
                      <a:rPr lang="fr-FR" sz="2000" b="0" i="1" smtClean="0">
                        <a:solidFill>
                          <a:prstClr val="black"/>
                        </a:solidFill>
                        <a:latin typeface="Cambria Math"/>
                      </a:rPr>
                      <m:t>𝑀</m:t>
                    </m:r>
                    <m:r>
                      <a:rPr lang="fr-FR" sz="2000" b="0" i="1" smtClean="0">
                        <a:solidFill>
                          <a:prstClr val="black"/>
                        </a:solidFill>
                        <a:latin typeface="Cambria Math"/>
                      </a:rPr>
                      <m:t> </m:t>
                    </m:r>
                  </m:oMath>
                </a14:m>
                <a:r>
                  <a:rPr lang="fr-FR" sz="2000" dirty="0" smtClean="0">
                    <a:solidFill>
                      <a:prstClr val="black"/>
                    </a:solidFill>
                  </a:rPr>
                  <a:t>positif tel que </a:t>
                </a:r>
                <a14:m>
                  <m:oMath xmlns:m="http://schemas.openxmlformats.org/officeDocument/2006/math">
                    <m:r>
                      <a:rPr lang="fr-FR" sz="2000" b="0" i="1" smtClean="0">
                        <a:solidFill>
                          <a:prstClr val="black"/>
                        </a:solidFill>
                        <a:latin typeface="Cambria Math"/>
                      </a:rPr>
                      <m:t>𝑥</m:t>
                    </m:r>
                    <m:r>
                      <a:rPr lang="fr-FR" sz="2000" b="0" i="1" smtClean="0">
                        <a:solidFill>
                          <a:prstClr val="black"/>
                        </a:solidFill>
                        <a:latin typeface="Cambria Math"/>
                      </a:rPr>
                      <m:t>&gt;</m:t>
                    </m:r>
                    <m:r>
                      <a:rPr lang="fr-FR" sz="2000" b="0" i="1" smtClean="0">
                        <a:solidFill>
                          <a:prstClr val="black"/>
                        </a:solidFill>
                        <a:latin typeface="Cambria Math"/>
                      </a:rPr>
                      <m:t>𝑀</m:t>
                    </m:r>
                    <m:r>
                      <a:rPr lang="fr-FR" sz="2000" b="0" i="1" smtClean="0">
                        <a:solidFill>
                          <a:prstClr val="black"/>
                        </a:solidFill>
                        <a:latin typeface="Cambria Math"/>
                        <a:ea typeface="Cambria Math"/>
                      </a:rPr>
                      <m:t>⇒</m:t>
                    </m:r>
                    <m:d>
                      <m:dPr>
                        <m:begChr m:val="|"/>
                        <m:endChr m:val="|"/>
                        <m:ctrlPr>
                          <a:rPr lang="fr-FR" sz="2000" b="0" i="1" smtClean="0">
                            <a:solidFill>
                              <a:prstClr val="black"/>
                            </a:solidFill>
                            <a:latin typeface="Cambria Math"/>
                            <a:ea typeface="Cambria Math"/>
                          </a:rPr>
                        </m:ctrlPr>
                      </m:dPr>
                      <m:e>
                        <m:r>
                          <a:rPr lang="fr-FR" sz="2000" b="0" i="1" smtClean="0">
                            <a:solidFill>
                              <a:prstClr val="black"/>
                            </a:solidFill>
                            <a:latin typeface="Cambria Math"/>
                            <a:ea typeface="Cambria Math"/>
                          </a:rPr>
                          <m:t>𝑓</m:t>
                        </m:r>
                        <m:d>
                          <m:dPr>
                            <m:ctrlPr>
                              <a:rPr lang="fr-FR" sz="2000" b="0" i="1" smtClean="0">
                                <a:solidFill>
                                  <a:prstClr val="black"/>
                                </a:solidFill>
                                <a:latin typeface="Cambria Math"/>
                                <a:ea typeface="Cambria Math"/>
                              </a:rPr>
                            </m:ctrlPr>
                          </m:dPr>
                          <m:e>
                            <m:r>
                              <a:rPr lang="fr-FR" sz="2000" i="1">
                                <a:solidFill>
                                  <a:prstClr val="black"/>
                                </a:solidFill>
                                <a:latin typeface="Cambria Math"/>
                                <a:ea typeface="Cambria Math"/>
                              </a:rPr>
                              <m:t>𝑥</m:t>
                            </m:r>
                          </m:e>
                        </m:d>
                        <m:r>
                          <a:rPr lang="fr-FR" sz="2000" b="0" i="1" smtClean="0">
                            <a:solidFill>
                              <a:prstClr val="black"/>
                            </a:solidFill>
                            <a:latin typeface="Cambria Math"/>
                            <a:ea typeface="Cambria Math"/>
                          </a:rPr>
                          <m:t>−</m:t>
                        </m:r>
                        <m:f>
                          <m:fPr>
                            <m:ctrlPr>
                              <a:rPr lang="fr-FR" sz="2000" b="0" i="1" smtClean="0">
                                <a:solidFill>
                                  <a:prstClr val="black"/>
                                </a:solidFill>
                                <a:latin typeface="Cambria Math"/>
                                <a:ea typeface="Cambria Math"/>
                              </a:rPr>
                            </m:ctrlPr>
                          </m:fPr>
                          <m:num>
                            <m:r>
                              <a:rPr lang="fr-FR" sz="2000" b="0" i="1" smtClean="0">
                                <a:solidFill>
                                  <a:prstClr val="black"/>
                                </a:solidFill>
                                <a:latin typeface="Cambria Math"/>
                                <a:ea typeface="Cambria Math"/>
                              </a:rPr>
                              <m:t>2</m:t>
                            </m:r>
                          </m:num>
                          <m:den>
                            <m:r>
                              <a:rPr lang="fr-FR" sz="2000" b="0" i="1" smtClean="0">
                                <a:solidFill>
                                  <a:prstClr val="black"/>
                                </a:solidFill>
                                <a:latin typeface="Cambria Math"/>
                                <a:ea typeface="Cambria Math"/>
                              </a:rPr>
                              <m:t>3</m:t>
                            </m:r>
                          </m:den>
                        </m:f>
                      </m:e>
                    </m:d>
                    <m:r>
                      <a:rPr lang="fr-FR" sz="2000" b="0" i="1" smtClean="0">
                        <a:solidFill>
                          <a:prstClr val="black"/>
                        </a:solidFill>
                        <a:latin typeface="Cambria Math"/>
                        <a:ea typeface="Cambria Math"/>
                      </a:rPr>
                      <m:t>&lt;</m:t>
                    </m:r>
                    <m:r>
                      <a:rPr lang="fr-FR" sz="2000" b="0" i="1" smtClean="0">
                        <a:solidFill>
                          <a:prstClr val="black"/>
                        </a:solidFill>
                        <a:latin typeface="Cambria Math"/>
                        <a:ea typeface="Cambria Math"/>
                      </a:rPr>
                      <m:t>𝜀</m:t>
                    </m:r>
                  </m:oMath>
                </a14:m>
                <a:endParaRPr lang="fr-FR" sz="2000"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0" y="2283718"/>
                <a:ext cx="6588224" cy="1166281"/>
              </a:xfrm>
              <a:prstGeom prst="rect">
                <a:avLst/>
              </a:prstGeom>
              <a:blipFill rotWithShape="1">
                <a:blip r:embed="rId4"/>
                <a:stretch>
                  <a:fillRect l="-925" t="-2618" b="-2618"/>
                </a:stretch>
              </a:blipFill>
            </p:spPr>
            <p:txBody>
              <a:bodyPr/>
              <a:lstStyle/>
              <a:p>
                <a:r>
                  <a:rPr lang="fr-FR">
                    <a:noFill/>
                  </a:rPr>
                  <a:t> </a:t>
                </a:r>
              </a:p>
            </p:txBody>
          </p:sp>
        </mc:Fallback>
      </mc:AlternateContent>
      <p:sp>
        <p:nvSpPr>
          <p:cNvPr id="5" name="ZoneTexte 4"/>
          <p:cNvSpPr txBox="1"/>
          <p:nvPr/>
        </p:nvSpPr>
        <p:spPr>
          <a:xfrm>
            <a:off x="107504" y="3450000"/>
            <a:ext cx="6480720" cy="892552"/>
          </a:xfrm>
          <a:prstGeom prst="rect">
            <a:avLst/>
          </a:prstGeom>
          <a:noFill/>
        </p:spPr>
        <p:txBody>
          <a:bodyPr wrap="square" rtlCol="0">
            <a:spAutoFit/>
          </a:bodyPr>
          <a:lstStyle/>
          <a:p>
            <a:r>
              <a:rPr lang="fr-FR" sz="2800" b="1" dirty="0" smtClean="0"/>
              <a:t>« valeur approchée » porte sur  la </a:t>
            </a:r>
            <a:r>
              <a:rPr lang="fr-FR" sz="2800" b="1" i="1" dirty="0" smtClean="0"/>
              <a:t>distance</a:t>
            </a:r>
          </a:p>
          <a:p>
            <a:r>
              <a:rPr lang="fr-FR" sz="2400" b="1" i="1" dirty="0" smtClean="0">
                <a:solidFill>
                  <a:srgbClr val="00B050"/>
                </a:solidFill>
              </a:rPr>
              <a:t>Voir document 4</a:t>
            </a:r>
            <a:endParaRPr lang="fr-FR" sz="2400" b="1" dirty="0">
              <a:solidFill>
                <a:srgbClr val="00B050"/>
              </a:solidFill>
            </a:endParaRPr>
          </a:p>
        </p:txBody>
      </p:sp>
      <mc:AlternateContent xmlns:mc="http://schemas.openxmlformats.org/markup-compatibility/2006" xmlns:a14="http://schemas.microsoft.com/office/drawing/2010/main">
        <mc:Choice Requires="a14">
          <p:sp>
            <p:nvSpPr>
              <p:cNvPr id="6" name="ZoneTexte 5"/>
              <p:cNvSpPr txBox="1"/>
              <p:nvPr/>
            </p:nvSpPr>
            <p:spPr>
              <a:xfrm>
                <a:off x="179512" y="4155926"/>
                <a:ext cx="6336704" cy="822469"/>
              </a:xfrm>
              <a:prstGeom prst="rect">
                <a:avLst/>
              </a:prstGeom>
              <a:noFill/>
            </p:spPr>
            <p:txBody>
              <a:bodyPr wrap="square" rtlCol="0">
                <a:spAutoFit/>
              </a:bodyPr>
              <a:lstStyle/>
              <a:p>
                <a14:m>
                  <m:oMath xmlns:m="http://schemas.openxmlformats.org/officeDocument/2006/math">
                    <m:r>
                      <a:rPr lang="fr-FR" sz="2400" b="0" i="1" baseline="-25000" smtClean="0">
                        <a:latin typeface="Cambria Math"/>
                        <a:ea typeface="Cambria Math"/>
                      </a:rPr>
                      <m:t> </m:t>
                    </m:r>
                  </m:oMath>
                </a14:m>
                <a:r>
                  <a:rPr lang="fr-FR" sz="2400" baseline="-25000" dirty="0" smtClean="0"/>
                  <a:t>« </a:t>
                </a:r>
                <a14:m>
                  <m:oMath xmlns:m="http://schemas.openxmlformats.org/officeDocument/2006/math">
                    <m:r>
                      <a:rPr lang="fr-FR" sz="2400" i="1" baseline="-25000" smtClean="0">
                        <a:latin typeface="Cambria Math"/>
                        <a:ea typeface="Cambria Math"/>
                      </a:rPr>
                      <m:t>𝜋</m:t>
                    </m:r>
                    <m:r>
                      <a:rPr lang="fr-FR" sz="2400" b="0" i="1" baseline="-25000" smtClean="0">
                        <a:latin typeface="Cambria Math"/>
                        <a:ea typeface="Cambria Math"/>
                      </a:rPr>
                      <m:t> </m:t>
                    </m:r>
                  </m:oMath>
                </a14:m>
                <a:r>
                  <a:rPr lang="fr-FR" sz="2400" baseline="-25000" dirty="0" smtClean="0"/>
                  <a:t>est une valeur approchée de </a:t>
                </a:r>
                <a14:m>
                  <m:oMath xmlns:m="http://schemas.openxmlformats.org/officeDocument/2006/math">
                    <m:r>
                      <a:rPr lang="fr-FR" sz="2400" b="0" i="1" baseline="-25000" smtClean="0">
                        <a:latin typeface="Cambria Math"/>
                      </a:rPr>
                      <m:t>3,14 </m:t>
                    </m:r>
                  </m:oMath>
                </a14:m>
                <a:r>
                  <a:rPr lang="fr-FR" sz="2400" baseline="-25000" dirty="0" smtClean="0"/>
                  <a:t>à </a:t>
                </a:r>
                <a14:m>
                  <m:oMath xmlns:m="http://schemas.openxmlformats.org/officeDocument/2006/math">
                    <m:r>
                      <a:rPr lang="fr-FR" sz="2400" b="0" i="1" baseline="-25000" smtClean="0">
                        <a:latin typeface="Cambria Math"/>
                      </a:rPr>
                      <m:t>0,002 </m:t>
                    </m:r>
                  </m:oMath>
                </a14:m>
                <a:r>
                  <a:rPr lang="fr-FR" sz="2400" baseline="-25000" dirty="0" smtClean="0"/>
                  <a:t>près » est une phrase juste, même si son utilité ne saute pas aux yeux. </a:t>
                </a:r>
                <a:r>
                  <a:rPr lang="fr-FR" sz="2400" dirty="0" smtClean="0"/>
                  <a:t> </a:t>
                </a:r>
                <a:r>
                  <a:rPr lang="fr-FR" sz="2400" baseline="-25000" dirty="0" smtClean="0"/>
                  <a:t> </a:t>
                </a:r>
                <a:endParaRPr lang="fr-FR" sz="2400" baseline="-25000" dirty="0"/>
              </a:p>
            </p:txBody>
          </p:sp>
        </mc:Choice>
        <mc:Fallback xmlns="">
          <p:sp>
            <p:nvSpPr>
              <p:cNvPr id="6" name="ZoneTexte 5"/>
              <p:cNvSpPr txBox="1">
                <a:spLocks noRot="1" noChangeAspect="1" noMove="1" noResize="1" noEditPoints="1" noAdjustHandles="1" noChangeArrowheads="1" noChangeShapeType="1" noTextEdit="1"/>
              </p:cNvSpPr>
              <p:nvPr/>
            </p:nvSpPr>
            <p:spPr>
              <a:xfrm>
                <a:off x="179512" y="4155926"/>
                <a:ext cx="6336704" cy="822469"/>
              </a:xfrm>
              <a:prstGeom prst="rect">
                <a:avLst/>
              </a:prstGeom>
              <a:blipFill rotWithShape="1">
                <a:blip r:embed="rId6"/>
                <a:stretch>
                  <a:fillRect l="-481" r="-769" b="-14074"/>
                </a:stretch>
              </a:blipFill>
            </p:spPr>
            <p:txBody>
              <a:bodyPr/>
              <a:lstStyle/>
              <a:p>
                <a:r>
                  <a:rPr lang="fr-FR">
                    <a:noFill/>
                  </a:rPr>
                  <a:t> </a:t>
                </a:r>
              </a:p>
            </p:txBody>
          </p:sp>
        </mc:Fallback>
      </mc:AlternateContent>
    </p:spTree>
    <p:extLst>
      <p:ext uri="{BB962C8B-B14F-4D97-AF65-F5344CB8AC3E}">
        <p14:creationId xmlns:p14="http://schemas.microsoft.com/office/powerpoint/2010/main" val="2852026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05979"/>
            <a:ext cx="9144000" cy="857250"/>
          </a:xfrm>
        </p:spPr>
        <p:txBody>
          <a:bodyPr>
            <a:noAutofit/>
          </a:bodyPr>
          <a:lstStyle/>
          <a:p>
            <a:r>
              <a:rPr lang="fr-FR" sz="6400" b="1" dirty="0" smtClean="0">
                <a:solidFill>
                  <a:srgbClr val="C00000"/>
                </a:solidFill>
              </a:rPr>
              <a:t>On veut des définitions (2)</a:t>
            </a:r>
            <a:endParaRPr lang="fr-FR" sz="6400" b="1" dirty="0">
              <a:solidFill>
                <a:srgbClr val="C00000"/>
              </a:solidFill>
            </a:endParaRPr>
          </a:p>
        </p:txBody>
      </p:sp>
      <mc:AlternateContent xmlns:mc="http://schemas.openxmlformats.org/markup-compatibility/2006" xmlns:a14="http://schemas.microsoft.com/office/drawing/2010/main">
        <mc:Choice Requires="a14">
          <p:sp>
            <p:nvSpPr>
              <p:cNvPr id="6" name="Espace réservé du contenu 5"/>
              <p:cNvSpPr>
                <a:spLocks noGrp="1"/>
              </p:cNvSpPr>
              <p:nvPr>
                <p:ph idx="1"/>
              </p:nvPr>
            </p:nvSpPr>
            <p:spPr>
              <a:xfrm>
                <a:off x="107504" y="987574"/>
                <a:ext cx="8928992" cy="4032447"/>
              </a:xfrm>
            </p:spPr>
            <p:txBody>
              <a:bodyPr>
                <a:normAutofit fontScale="92500"/>
              </a:bodyPr>
              <a:lstStyle/>
              <a:p>
                <a:pPr marL="0" indent="0">
                  <a:buNone/>
                </a:pPr>
                <a:r>
                  <a:rPr lang="fr-FR" sz="2400" dirty="0" smtClean="0"/>
                  <a:t>Les nombres sont écrits dans la numération de base </a:t>
                </a:r>
                <a14:m>
                  <m:oMath xmlns:m="http://schemas.openxmlformats.org/officeDocument/2006/math">
                    <m:r>
                      <a:rPr lang="fr-FR" sz="2400" b="0" i="1" smtClean="0">
                        <a:latin typeface="Cambria Math"/>
                      </a:rPr>
                      <m:t>𝑞</m:t>
                    </m:r>
                  </m:oMath>
                </a14:m>
                <a:r>
                  <a:rPr lang="fr-FR" sz="2400" dirty="0" smtClean="0"/>
                  <a:t>, dont les chiffres sont 0, 1, 2, etc. Si l’écriture de </a:t>
                </a:r>
                <a14:m>
                  <m:oMath xmlns:m="http://schemas.openxmlformats.org/officeDocument/2006/math">
                    <m:r>
                      <a:rPr lang="fr-FR" sz="2400" b="0" i="1" smtClean="0">
                        <a:latin typeface="Cambria Math"/>
                      </a:rPr>
                      <m:t>𝑁</m:t>
                    </m:r>
                    <m:r>
                      <a:rPr lang="fr-FR" sz="2400" b="0" i="1" smtClean="0">
                        <a:latin typeface="Cambria Math"/>
                      </a:rPr>
                      <m:t> </m:t>
                    </m:r>
                  </m:oMath>
                </a14:m>
                <a:r>
                  <a:rPr lang="fr-FR" sz="2400" dirty="0" smtClean="0"/>
                  <a:t>(éventuellement illimitée) est :  </a:t>
                </a:r>
                <a14:m>
                  <m:oMath xmlns:m="http://schemas.openxmlformats.org/officeDocument/2006/math">
                    <m:r>
                      <a:rPr lang="fr-FR" sz="2400" b="0" i="1" smtClean="0">
                        <a:latin typeface="Cambria Math"/>
                      </a:rPr>
                      <m:t>𝑁</m:t>
                    </m:r>
                    <m:r>
                      <a:rPr lang="fr-FR" sz="2400" b="0" i="1" smtClean="0">
                        <a:latin typeface="Cambria Math"/>
                      </a:rPr>
                      <m:t>=</m:t>
                    </m:r>
                    <m:r>
                      <a:rPr lang="fr-FR" sz="2400" b="0" i="1" smtClean="0">
                        <a:latin typeface="Cambria Math"/>
                        <a:ea typeface="Cambria Math"/>
                      </a:rPr>
                      <m:t>𝛼</m:t>
                    </m:r>
                    <m:sSup>
                      <m:sSupPr>
                        <m:ctrlPr>
                          <a:rPr lang="fr-FR" sz="2400" b="0" i="1" smtClean="0">
                            <a:latin typeface="Cambria Math"/>
                            <a:ea typeface="Cambria Math"/>
                          </a:rPr>
                        </m:ctrlPr>
                      </m:sSupPr>
                      <m:e>
                        <m:r>
                          <a:rPr lang="fr-FR" sz="2400" b="0" i="1" smtClean="0">
                            <a:latin typeface="Cambria Math"/>
                            <a:ea typeface="Cambria Math"/>
                          </a:rPr>
                          <m:t>𝑞</m:t>
                        </m:r>
                      </m:e>
                      <m:sup>
                        <m:r>
                          <a:rPr lang="fr-FR" sz="2400" b="0" i="1" smtClean="0">
                            <a:latin typeface="Cambria Math"/>
                            <a:ea typeface="Cambria Math"/>
                          </a:rPr>
                          <m:t>𝑛</m:t>
                        </m:r>
                      </m:sup>
                    </m:sSup>
                    <m:r>
                      <a:rPr lang="fr-FR" sz="2400" b="0" i="1" smtClean="0">
                        <a:latin typeface="Cambria Math"/>
                        <a:ea typeface="Cambria Math"/>
                      </a:rPr>
                      <m:t>+</m:t>
                    </m:r>
                    <m:r>
                      <a:rPr lang="fr-FR" sz="2400" b="0" i="1" smtClean="0">
                        <a:latin typeface="Cambria Math"/>
                        <a:ea typeface="Cambria Math"/>
                      </a:rPr>
                      <m:t>𝛽</m:t>
                    </m:r>
                    <m:sSup>
                      <m:sSupPr>
                        <m:ctrlPr>
                          <a:rPr lang="fr-FR" sz="2400" b="0" i="1" smtClean="0">
                            <a:latin typeface="Cambria Math"/>
                            <a:ea typeface="Cambria Math"/>
                          </a:rPr>
                        </m:ctrlPr>
                      </m:sSupPr>
                      <m:e>
                        <m:r>
                          <a:rPr lang="fr-FR" sz="2400" b="0" i="1" smtClean="0">
                            <a:latin typeface="Cambria Math"/>
                            <a:ea typeface="Cambria Math"/>
                          </a:rPr>
                          <m:t>𝑞</m:t>
                        </m:r>
                      </m:e>
                      <m:sup>
                        <m:r>
                          <a:rPr lang="fr-FR" sz="2400" b="0" i="1" smtClean="0">
                            <a:latin typeface="Cambria Math"/>
                            <a:ea typeface="Cambria Math"/>
                          </a:rPr>
                          <m:t>𝑛</m:t>
                        </m:r>
                        <m:r>
                          <a:rPr lang="fr-FR" sz="2400" b="0" i="1" smtClean="0">
                            <a:latin typeface="Cambria Math"/>
                            <a:ea typeface="Cambria Math"/>
                          </a:rPr>
                          <m:t>−1</m:t>
                        </m:r>
                      </m:sup>
                    </m:sSup>
                    <m:r>
                      <a:rPr lang="fr-FR" sz="2400" b="0" i="1" smtClean="0">
                        <a:latin typeface="Cambria Math"/>
                        <a:ea typeface="Cambria Math"/>
                      </a:rPr>
                      <m:t>+…+</m:t>
                    </m:r>
                    <m:r>
                      <a:rPr lang="fr-FR" sz="2400" b="0" i="1" smtClean="0">
                        <a:latin typeface="Cambria Math"/>
                        <a:ea typeface="Cambria Math"/>
                      </a:rPr>
                      <m:t>𝜎</m:t>
                    </m:r>
                    <m:sSup>
                      <m:sSupPr>
                        <m:ctrlPr>
                          <a:rPr lang="fr-FR" sz="2400" b="0" i="1" smtClean="0">
                            <a:latin typeface="Cambria Math"/>
                            <a:ea typeface="Cambria Math"/>
                          </a:rPr>
                        </m:ctrlPr>
                      </m:sSupPr>
                      <m:e>
                        <m:r>
                          <a:rPr lang="fr-FR" sz="2400" b="0" i="1" smtClean="0">
                            <a:latin typeface="Cambria Math"/>
                            <a:ea typeface="Cambria Math"/>
                          </a:rPr>
                          <m:t>𝑞</m:t>
                        </m:r>
                      </m:e>
                      <m:sup>
                        <m:r>
                          <a:rPr lang="fr-FR" sz="2400" b="0" i="1" smtClean="0">
                            <a:latin typeface="Cambria Math"/>
                            <a:ea typeface="Cambria Math"/>
                          </a:rPr>
                          <m:t>−</m:t>
                        </m:r>
                        <m:r>
                          <a:rPr lang="fr-FR" sz="2400" b="0" i="1" smtClean="0">
                            <a:latin typeface="Cambria Math"/>
                            <a:ea typeface="Cambria Math"/>
                          </a:rPr>
                          <m:t>𝑚</m:t>
                        </m:r>
                        <m:r>
                          <a:rPr lang="fr-FR" sz="2400" b="0" i="1" smtClean="0">
                            <a:latin typeface="Cambria Math"/>
                            <a:ea typeface="Cambria Math"/>
                          </a:rPr>
                          <m:t>+1</m:t>
                        </m:r>
                      </m:sup>
                    </m:sSup>
                    <m:r>
                      <a:rPr lang="fr-FR" sz="2400" b="0" i="1" smtClean="0">
                        <a:latin typeface="Cambria Math"/>
                        <a:ea typeface="Cambria Math"/>
                      </a:rPr>
                      <m:t>+</m:t>
                    </m:r>
                    <m:r>
                      <a:rPr lang="fr-FR" sz="2400" b="0" i="1" smtClean="0">
                        <a:latin typeface="Cambria Math"/>
                        <a:ea typeface="Cambria Math"/>
                      </a:rPr>
                      <m:t>𝜏</m:t>
                    </m:r>
                    <m:sSup>
                      <m:sSupPr>
                        <m:ctrlPr>
                          <a:rPr lang="fr-FR" sz="2400" b="0" i="1" smtClean="0">
                            <a:latin typeface="Cambria Math"/>
                            <a:ea typeface="Cambria Math"/>
                          </a:rPr>
                        </m:ctrlPr>
                      </m:sSupPr>
                      <m:e>
                        <m:r>
                          <a:rPr lang="fr-FR" sz="2400" b="0" i="1" smtClean="0">
                            <a:latin typeface="Cambria Math"/>
                            <a:ea typeface="Cambria Math"/>
                          </a:rPr>
                          <m:t>𝑞</m:t>
                        </m:r>
                      </m:e>
                      <m:sup>
                        <m:r>
                          <a:rPr lang="fr-FR" sz="2400" b="0" i="1" smtClean="0">
                            <a:latin typeface="Cambria Math"/>
                            <a:ea typeface="Cambria Math"/>
                          </a:rPr>
                          <m:t>−</m:t>
                        </m:r>
                        <m:r>
                          <a:rPr lang="fr-FR" sz="2400" b="0" i="1" smtClean="0">
                            <a:latin typeface="Cambria Math"/>
                            <a:ea typeface="Cambria Math"/>
                          </a:rPr>
                          <m:t>𝑚</m:t>
                        </m:r>
                      </m:sup>
                    </m:sSup>
                    <m:r>
                      <a:rPr lang="fr-FR" sz="2400" b="0" i="1" smtClean="0">
                        <a:latin typeface="Cambria Math"/>
                        <a:ea typeface="Cambria Math"/>
                      </a:rPr>
                      <m:t>+</m:t>
                    </m:r>
                    <m:r>
                      <a:rPr lang="fr-FR" sz="2400" b="0" i="1" smtClean="0">
                        <a:latin typeface="Cambria Math"/>
                        <a:ea typeface="Cambria Math"/>
                      </a:rPr>
                      <m:t>𝜔</m:t>
                    </m:r>
                    <m:sSup>
                      <m:sSupPr>
                        <m:ctrlPr>
                          <a:rPr lang="fr-FR" sz="2400" b="0" i="1" smtClean="0">
                            <a:latin typeface="Cambria Math"/>
                            <a:ea typeface="Cambria Math"/>
                          </a:rPr>
                        </m:ctrlPr>
                      </m:sSupPr>
                      <m:e>
                        <m:r>
                          <a:rPr lang="fr-FR" sz="2400" b="0" i="1" smtClean="0">
                            <a:latin typeface="Cambria Math"/>
                            <a:ea typeface="Cambria Math"/>
                          </a:rPr>
                          <m:t>𝑞</m:t>
                        </m:r>
                      </m:e>
                      <m:sup>
                        <m:r>
                          <a:rPr lang="fr-FR" sz="2400" b="0" i="1" smtClean="0">
                            <a:latin typeface="Cambria Math"/>
                            <a:ea typeface="Cambria Math"/>
                          </a:rPr>
                          <m:t>−</m:t>
                        </m:r>
                        <m:r>
                          <a:rPr lang="fr-FR" sz="2400" b="0" i="1" smtClean="0">
                            <a:latin typeface="Cambria Math"/>
                            <a:ea typeface="Cambria Math"/>
                          </a:rPr>
                          <m:t>𝑚</m:t>
                        </m:r>
                        <m:r>
                          <a:rPr lang="fr-FR" sz="2400" b="0" i="1" smtClean="0">
                            <a:latin typeface="Cambria Math"/>
                            <a:ea typeface="Cambria Math"/>
                          </a:rPr>
                          <m:t>−1</m:t>
                        </m:r>
                      </m:sup>
                    </m:sSup>
                    <m:r>
                      <a:rPr lang="fr-FR" sz="2400" b="0" i="1" smtClean="0">
                        <a:latin typeface="Cambria Math"/>
                        <a:ea typeface="Cambria Math"/>
                      </a:rPr>
                      <m:t>+…</m:t>
                    </m:r>
                  </m:oMath>
                </a14:m>
                <a:endParaRPr lang="fr-FR" sz="2400" dirty="0" smtClean="0"/>
              </a:p>
              <a:p>
                <a:pPr marL="0" indent="0">
                  <a:buNone/>
                </a:pPr>
                <a:r>
                  <a:rPr lang="fr-FR" sz="2400" dirty="0" smtClean="0"/>
                  <a:t>(où </a:t>
                </a:r>
                <a14:m>
                  <m:oMath xmlns:m="http://schemas.openxmlformats.org/officeDocument/2006/math">
                    <m:r>
                      <a:rPr lang="fr-FR" sz="2400" b="0" i="1" smtClean="0">
                        <a:latin typeface="Cambria Math"/>
                      </a:rPr>
                      <m:t>𝑚</m:t>
                    </m:r>
                    <m:r>
                      <a:rPr lang="fr-FR" sz="2400" b="0" i="1" smtClean="0">
                        <a:latin typeface="Cambria Math"/>
                      </a:rPr>
                      <m:t> </m:t>
                    </m:r>
                  </m:oMath>
                </a14:m>
                <a:r>
                  <a:rPr lang="fr-FR" sz="2400" dirty="0" smtClean="0"/>
                  <a:t>et </a:t>
                </a:r>
                <a14:m>
                  <m:oMath xmlns:m="http://schemas.openxmlformats.org/officeDocument/2006/math">
                    <m:r>
                      <a:rPr lang="fr-FR" sz="2400" b="0" i="1" smtClean="0">
                        <a:latin typeface="Cambria Math"/>
                      </a:rPr>
                      <m:t>𝑛</m:t>
                    </m:r>
                  </m:oMath>
                </a14:m>
                <a:r>
                  <a:rPr lang="fr-FR" sz="2400" dirty="0" smtClean="0"/>
                  <a:t> sont des entiers naturels), </a:t>
                </a:r>
              </a:p>
              <a:p>
                <a:pPr marL="0" indent="0">
                  <a:buNone/>
                </a:pPr>
                <a:r>
                  <a:rPr lang="fr-FR" sz="2400" dirty="0" smtClean="0"/>
                  <a:t>La </a:t>
                </a:r>
                <a:r>
                  <a:rPr lang="fr-FR" sz="2400" b="1" dirty="0" smtClean="0"/>
                  <a:t>troncature </a:t>
                </a:r>
                <a:r>
                  <a:rPr lang="fr-FR" sz="2400" dirty="0" smtClean="0"/>
                  <a:t>de </a:t>
                </a:r>
                <a14:m>
                  <m:oMath xmlns:m="http://schemas.openxmlformats.org/officeDocument/2006/math">
                    <m:r>
                      <a:rPr lang="fr-FR" sz="2400" b="0" i="1" smtClean="0">
                        <a:latin typeface="Cambria Math"/>
                      </a:rPr>
                      <m:t>𝑁</m:t>
                    </m:r>
                    <m:r>
                      <a:rPr lang="fr-FR" sz="2400" b="0" i="1" smtClean="0">
                        <a:latin typeface="Cambria Math"/>
                      </a:rPr>
                      <m:t> </m:t>
                    </m:r>
                  </m:oMath>
                </a14:m>
                <a:r>
                  <a:rPr lang="fr-FR" sz="2400" dirty="0" smtClean="0"/>
                  <a:t>au rang </a:t>
                </a:r>
                <a14:m>
                  <m:oMath xmlns:m="http://schemas.openxmlformats.org/officeDocument/2006/math">
                    <m:r>
                      <a:rPr lang="fr-FR" sz="2400" b="0" i="1" smtClean="0">
                        <a:latin typeface="Cambria Math"/>
                      </a:rPr>
                      <m:t>−</m:t>
                    </m:r>
                    <m:r>
                      <a:rPr lang="fr-FR" sz="2400" b="0" i="1" smtClean="0">
                        <a:latin typeface="Cambria Math"/>
                      </a:rPr>
                      <m:t>𝑚</m:t>
                    </m:r>
                  </m:oMath>
                </a14:m>
                <a:r>
                  <a:rPr lang="fr-FR" sz="2400" dirty="0" smtClean="0"/>
                  <a:t> est </a:t>
                </a:r>
                <a14:m>
                  <m:oMath xmlns:m="http://schemas.openxmlformats.org/officeDocument/2006/math">
                    <m:sSub>
                      <m:sSubPr>
                        <m:ctrlPr>
                          <a:rPr lang="fr-FR" sz="2400" i="1" smtClean="0">
                            <a:latin typeface="Cambria Math"/>
                          </a:rPr>
                        </m:ctrlPr>
                      </m:sSubPr>
                      <m:e>
                        <m:r>
                          <a:rPr lang="fr-FR" sz="2400" b="0" i="1" smtClean="0">
                            <a:latin typeface="Cambria Math"/>
                          </a:rPr>
                          <m:t>𝑇</m:t>
                        </m:r>
                      </m:e>
                      <m:sub>
                        <m:r>
                          <a:rPr lang="fr-FR" sz="2400" b="0" i="1" smtClean="0">
                            <a:latin typeface="Cambria Math"/>
                          </a:rPr>
                          <m:t>𝑚</m:t>
                        </m:r>
                      </m:sub>
                    </m:sSub>
                    <m:d>
                      <m:dPr>
                        <m:ctrlPr>
                          <a:rPr lang="fr-FR" sz="2400" i="1" smtClean="0">
                            <a:latin typeface="Cambria Math"/>
                          </a:rPr>
                        </m:ctrlPr>
                      </m:dPr>
                      <m:e>
                        <m:r>
                          <a:rPr lang="fr-FR" sz="2400" b="0" i="1" smtClean="0">
                            <a:latin typeface="Cambria Math"/>
                          </a:rPr>
                          <m:t>𝑁</m:t>
                        </m:r>
                      </m:e>
                    </m:d>
                    <m:r>
                      <a:rPr lang="fr-FR" sz="2400" b="0" i="1" smtClean="0">
                        <a:latin typeface="Cambria Math"/>
                      </a:rPr>
                      <m:t>=</m:t>
                    </m:r>
                    <m:r>
                      <a:rPr lang="fr-FR" sz="2400" i="1">
                        <a:latin typeface="Cambria Math"/>
                        <a:ea typeface="Cambria Math"/>
                      </a:rPr>
                      <m:t>𝛼</m:t>
                    </m:r>
                    <m:sSup>
                      <m:sSupPr>
                        <m:ctrlPr>
                          <a:rPr lang="fr-FR" sz="2400" i="1">
                            <a:latin typeface="Cambria Math"/>
                            <a:ea typeface="Cambria Math"/>
                          </a:rPr>
                        </m:ctrlPr>
                      </m:sSupPr>
                      <m:e>
                        <m:r>
                          <a:rPr lang="fr-FR" sz="2400" i="1">
                            <a:latin typeface="Cambria Math"/>
                            <a:ea typeface="Cambria Math"/>
                          </a:rPr>
                          <m:t>𝑞</m:t>
                        </m:r>
                      </m:e>
                      <m:sup>
                        <m:r>
                          <a:rPr lang="fr-FR" sz="2400" i="1">
                            <a:latin typeface="Cambria Math"/>
                            <a:ea typeface="Cambria Math"/>
                          </a:rPr>
                          <m:t>𝑛</m:t>
                        </m:r>
                      </m:sup>
                    </m:sSup>
                    <m:r>
                      <a:rPr lang="fr-FR" sz="2400" i="1">
                        <a:latin typeface="Cambria Math"/>
                        <a:ea typeface="Cambria Math"/>
                      </a:rPr>
                      <m:t>+</m:t>
                    </m:r>
                    <m:r>
                      <a:rPr lang="fr-FR" sz="2400" i="1">
                        <a:latin typeface="Cambria Math"/>
                        <a:ea typeface="Cambria Math"/>
                      </a:rPr>
                      <m:t>𝛽</m:t>
                    </m:r>
                    <m:sSup>
                      <m:sSupPr>
                        <m:ctrlPr>
                          <a:rPr lang="fr-FR" sz="2400" i="1">
                            <a:latin typeface="Cambria Math"/>
                            <a:ea typeface="Cambria Math"/>
                          </a:rPr>
                        </m:ctrlPr>
                      </m:sSupPr>
                      <m:e>
                        <m:r>
                          <a:rPr lang="fr-FR" sz="2400" i="1">
                            <a:latin typeface="Cambria Math"/>
                            <a:ea typeface="Cambria Math"/>
                          </a:rPr>
                          <m:t>𝑞</m:t>
                        </m:r>
                      </m:e>
                      <m:sup>
                        <m:r>
                          <a:rPr lang="fr-FR" sz="2400" i="1">
                            <a:latin typeface="Cambria Math"/>
                            <a:ea typeface="Cambria Math"/>
                          </a:rPr>
                          <m:t>𝑛</m:t>
                        </m:r>
                        <m:r>
                          <a:rPr lang="fr-FR" sz="2400" i="1">
                            <a:latin typeface="Cambria Math"/>
                            <a:ea typeface="Cambria Math"/>
                          </a:rPr>
                          <m:t>−1</m:t>
                        </m:r>
                      </m:sup>
                    </m:sSup>
                    <m:r>
                      <a:rPr lang="fr-FR" sz="2400" i="1">
                        <a:latin typeface="Cambria Math"/>
                        <a:ea typeface="Cambria Math"/>
                      </a:rPr>
                      <m:t>+…+</m:t>
                    </m:r>
                    <m:r>
                      <a:rPr lang="fr-FR" sz="2400" i="1">
                        <a:latin typeface="Cambria Math"/>
                        <a:ea typeface="Cambria Math"/>
                      </a:rPr>
                      <m:t>𝜎</m:t>
                    </m:r>
                    <m:sSup>
                      <m:sSupPr>
                        <m:ctrlPr>
                          <a:rPr lang="fr-FR" sz="2400" i="1">
                            <a:latin typeface="Cambria Math"/>
                            <a:ea typeface="Cambria Math"/>
                          </a:rPr>
                        </m:ctrlPr>
                      </m:sSupPr>
                      <m:e>
                        <m:r>
                          <a:rPr lang="fr-FR" sz="2400" i="1">
                            <a:latin typeface="Cambria Math"/>
                            <a:ea typeface="Cambria Math"/>
                          </a:rPr>
                          <m:t>𝑞</m:t>
                        </m:r>
                      </m:e>
                      <m:sup>
                        <m:r>
                          <a:rPr lang="fr-FR" sz="2400" i="1">
                            <a:latin typeface="Cambria Math"/>
                            <a:ea typeface="Cambria Math"/>
                          </a:rPr>
                          <m:t>−</m:t>
                        </m:r>
                        <m:r>
                          <a:rPr lang="fr-FR" sz="2400" i="1">
                            <a:latin typeface="Cambria Math"/>
                            <a:ea typeface="Cambria Math"/>
                          </a:rPr>
                          <m:t>𝑚</m:t>
                        </m:r>
                        <m:r>
                          <a:rPr lang="fr-FR" sz="2400" i="1">
                            <a:latin typeface="Cambria Math"/>
                            <a:ea typeface="Cambria Math"/>
                          </a:rPr>
                          <m:t>+1</m:t>
                        </m:r>
                      </m:sup>
                    </m:sSup>
                    <m:r>
                      <a:rPr lang="fr-FR" sz="2400" i="1">
                        <a:latin typeface="Cambria Math"/>
                        <a:ea typeface="Cambria Math"/>
                      </a:rPr>
                      <m:t>+</m:t>
                    </m:r>
                    <m:r>
                      <a:rPr lang="fr-FR" sz="2400" i="1">
                        <a:latin typeface="Cambria Math"/>
                        <a:ea typeface="Cambria Math"/>
                      </a:rPr>
                      <m:t>𝜏</m:t>
                    </m:r>
                    <m:sSup>
                      <m:sSupPr>
                        <m:ctrlPr>
                          <a:rPr lang="fr-FR" sz="2400" i="1">
                            <a:latin typeface="Cambria Math"/>
                            <a:ea typeface="Cambria Math"/>
                          </a:rPr>
                        </m:ctrlPr>
                      </m:sSupPr>
                      <m:e>
                        <m:r>
                          <a:rPr lang="fr-FR" sz="2400" i="1">
                            <a:latin typeface="Cambria Math"/>
                            <a:ea typeface="Cambria Math"/>
                          </a:rPr>
                          <m:t>𝑞</m:t>
                        </m:r>
                      </m:e>
                      <m:sup>
                        <m:r>
                          <a:rPr lang="fr-FR" sz="2400" i="1">
                            <a:latin typeface="Cambria Math"/>
                            <a:ea typeface="Cambria Math"/>
                          </a:rPr>
                          <m:t>−</m:t>
                        </m:r>
                        <m:r>
                          <a:rPr lang="fr-FR" sz="2400" i="1">
                            <a:latin typeface="Cambria Math"/>
                            <a:ea typeface="Cambria Math"/>
                          </a:rPr>
                          <m:t>𝑚</m:t>
                        </m:r>
                      </m:sup>
                    </m:sSup>
                  </m:oMath>
                </a14:m>
                <a:r>
                  <a:rPr lang="fr-FR" sz="2400" dirty="0" smtClean="0"/>
                  <a:t> . </a:t>
                </a:r>
              </a:p>
              <a:p>
                <a:pPr marL="0" indent="0">
                  <a:buNone/>
                </a:pPr>
                <a:r>
                  <a:rPr lang="fr-FR" sz="2400" dirty="0" smtClean="0"/>
                  <a:t>L’</a:t>
                </a:r>
                <a:r>
                  <a:rPr lang="fr-FR" sz="2400" b="1" dirty="0" smtClean="0"/>
                  <a:t>arrondi </a:t>
                </a:r>
                <a:r>
                  <a:rPr lang="fr-FR" sz="2400" dirty="0" smtClean="0"/>
                  <a:t>au rang </a:t>
                </a:r>
                <a14:m>
                  <m:oMath xmlns:m="http://schemas.openxmlformats.org/officeDocument/2006/math">
                    <m:r>
                      <a:rPr lang="fr-FR" sz="2400" b="0" i="1" smtClean="0">
                        <a:latin typeface="Cambria Math"/>
                      </a:rPr>
                      <m:t>−</m:t>
                    </m:r>
                    <m:r>
                      <a:rPr lang="fr-FR" sz="2400" b="0" i="1" smtClean="0">
                        <a:latin typeface="Cambria Math"/>
                      </a:rPr>
                      <m:t>𝑚</m:t>
                    </m:r>
                  </m:oMath>
                </a14:m>
                <a:r>
                  <a:rPr lang="fr-FR" sz="2400" dirty="0" smtClean="0"/>
                  <a:t> de </a:t>
                </a:r>
                <a14:m>
                  <m:oMath xmlns:m="http://schemas.openxmlformats.org/officeDocument/2006/math">
                    <m:r>
                      <a:rPr lang="fr-FR" sz="2400" b="0" i="1" smtClean="0">
                        <a:latin typeface="Cambria Math"/>
                      </a:rPr>
                      <m:t>𝑁</m:t>
                    </m:r>
                    <m:r>
                      <a:rPr lang="fr-FR" sz="2400" b="0" i="1" smtClean="0">
                        <a:latin typeface="Cambria Math"/>
                      </a:rPr>
                      <m:t> </m:t>
                    </m:r>
                  </m:oMath>
                </a14:m>
                <a:r>
                  <a:rPr lang="fr-FR" sz="2400" dirty="0" smtClean="0"/>
                  <a:t>est </a:t>
                </a:r>
                <a14:m>
                  <m:oMath xmlns:m="http://schemas.openxmlformats.org/officeDocument/2006/math">
                    <m:sSub>
                      <m:sSubPr>
                        <m:ctrlPr>
                          <a:rPr lang="fr-FR" sz="2400" i="1" smtClean="0">
                            <a:latin typeface="Cambria Math"/>
                          </a:rPr>
                        </m:ctrlPr>
                      </m:sSubPr>
                      <m:e>
                        <m:r>
                          <a:rPr lang="fr-FR" sz="2400" b="0" i="1" smtClean="0">
                            <a:latin typeface="Cambria Math"/>
                          </a:rPr>
                          <m:t>𝐴</m:t>
                        </m:r>
                      </m:e>
                      <m:sub>
                        <m:r>
                          <a:rPr lang="fr-FR" sz="2400" b="0" i="1" smtClean="0">
                            <a:latin typeface="Cambria Math"/>
                          </a:rPr>
                          <m:t>𝑚</m:t>
                        </m:r>
                      </m:sub>
                    </m:sSub>
                    <m:d>
                      <m:dPr>
                        <m:ctrlPr>
                          <a:rPr lang="fr-FR" sz="2400" i="1" smtClean="0">
                            <a:latin typeface="Cambria Math"/>
                          </a:rPr>
                        </m:ctrlPr>
                      </m:dPr>
                      <m:e>
                        <m:r>
                          <a:rPr lang="fr-FR" sz="2400" b="0" i="1" smtClean="0">
                            <a:latin typeface="Cambria Math"/>
                          </a:rPr>
                          <m:t>𝑁</m:t>
                        </m:r>
                      </m:e>
                    </m:d>
                    <m:r>
                      <a:rPr lang="fr-FR" sz="2400" b="0" i="1" smtClean="0">
                        <a:latin typeface="Cambria Math"/>
                      </a:rPr>
                      <m:t>=</m:t>
                    </m:r>
                    <m:sSub>
                      <m:sSubPr>
                        <m:ctrlPr>
                          <a:rPr lang="fr-FR" sz="2400" i="1">
                            <a:latin typeface="Cambria Math"/>
                          </a:rPr>
                        </m:ctrlPr>
                      </m:sSubPr>
                      <m:e>
                        <m:r>
                          <a:rPr lang="fr-FR" sz="2400" i="1">
                            <a:latin typeface="Cambria Math"/>
                          </a:rPr>
                          <m:t>𝑇</m:t>
                        </m:r>
                      </m:e>
                      <m:sub>
                        <m:r>
                          <a:rPr lang="fr-FR" sz="2400" i="1">
                            <a:latin typeface="Cambria Math"/>
                          </a:rPr>
                          <m:t>𝑚</m:t>
                        </m:r>
                      </m:sub>
                    </m:sSub>
                    <m:d>
                      <m:dPr>
                        <m:ctrlPr>
                          <a:rPr lang="fr-FR" sz="2400" i="1">
                            <a:latin typeface="Cambria Math"/>
                          </a:rPr>
                        </m:ctrlPr>
                      </m:dPr>
                      <m:e>
                        <m:r>
                          <a:rPr lang="fr-FR" sz="2400" i="1">
                            <a:latin typeface="Cambria Math"/>
                          </a:rPr>
                          <m:t>𝑁</m:t>
                        </m:r>
                      </m:e>
                    </m:d>
                  </m:oMath>
                </a14:m>
                <a:r>
                  <a:rPr lang="fr-FR" sz="2400" dirty="0" smtClean="0"/>
                  <a:t> si </a:t>
                </a:r>
                <a14:m>
                  <m:oMath xmlns:m="http://schemas.openxmlformats.org/officeDocument/2006/math">
                    <m:r>
                      <a:rPr lang="fr-FR" sz="2400" i="1" smtClean="0">
                        <a:latin typeface="Cambria Math"/>
                        <a:ea typeface="Cambria Math"/>
                      </a:rPr>
                      <m:t>𝜔</m:t>
                    </m:r>
                    <m:r>
                      <a:rPr lang="fr-FR" sz="2400" b="0" i="1" smtClean="0">
                        <a:latin typeface="Cambria Math"/>
                        <a:ea typeface="Cambria Math"/>
                      </a:rPr>
                      <m:t>&lt;</m:t>
                    </m:r>
                    <m:f>
                      <m:fPr>
                        <m:ctrlPr>
                          <a:rPr lang="fr-FR" sz="2400" b="0" i="1" smtClean="0">
                            <a:latin typeface="Cambria Math"/>
                            <a:ea typeface="Cambria Math"/>
                          </a:rPr>
                        </m:ctrlPr>
                      </m:fPr>
                      <m:num>
                        <m:r>
                          <a:rPr lang="fr-FR" sz="2400" b="0" i="1" smtClean="0">
                            <a:latin typeface="Cambria Math"/>
                            <a:ea typeface="Cambria Math"/>
                          </a:rPr>
                          <m:t>𝑞</m:t>
                        </m:r>
                      </m:num>
                      <m:den>
                        <m:r>
                          <a:rPr lang="fr-FR" sz="2400" b="0" i="1" smtClean="0">
                            <a:latin typeface="Cambria Math"/>
                            <a:ea typeface="Cambria Math"/>
                          </a:rPr>
                          <m:t>2</m:t>
                        </m:r>
                      </m:den>
                    </m:f>
                  </m:oMath>
                </a14:m>
                <a:r>
                  <a:rPr lang="fr-FR" sz="2400" dirty="0" smtClean="0"/>
                  <a:t> et </a:t>
                </a:r>
                <a14:m>
                  <m:oMath xmlns:m="http://schemas.openxmlformats.org/officeDocument/2006/math">
                    <m:sSub>
                      <m:sSubPr>
                        <m:ctrlPr>
                          <a:rPr lang="fr-FR" sz="2400" i="1">
                            <a:latin typeface="Cambria Math"/>
                          </a:rPr>
                        </m:ctrlPr>
                      </m:sSubPr>
                      <m:e>
                        <m:r>
                          <a:rPr lang="fr-FR" sz="2400" i="1">
                            <a:latin typeface="Cambria Math"/>
                          </a:rPr>
                          <m:t>𝐴</m:t>
                        </m:r>
                      </m:e>
                      <m:sub>
                        <m:r>
                          <a:rPr lang="fr-FR" sz="2400" i="1">
                            <a:latin typeface="Cambria Math"/>
                          </a:rPr>
                          <m:t>𝑚</m:t>
                        </m:r>
                      </m:sub>
                    </m:sSub>
                    <m:d>
                      <m:dPr>
                        <m:ctrlPr>
                          <a:rPr lang="fr-FR" sz="2400" i="1">
                            <a:latin typeface="Cambria Math"/>
                          </a:rPr>
                        </m:ctrlPr>
                      </m:dPr>
                      <m:e>
                        <m:r>
                          <a:rPr lang="fr-FR" sz="2400" i="1">
                            <a:latin typeface="Cambria Math"/>
                          </a:rPr>
                          <m:t>𝑁</m:t>
                        </m:r>
                      </m:e>
                    </m:d>
                    <m:r>
                      <a:rPr lang="fr-FR" sz="2400" i="1">
                        <a:latin typeface="Cambria Math"/>
                      </a:rPr>
                      <m:t>=</m:t>
                    </m:r>
                    <m:sSub>
                      <m:sSubPr>
                        <m:ctrlPr>
                          <a:rPr lang="fr-FR" sz="2400" i="1">
                            <a:latin typeface="Cambria Math"/>
                          </a:rPr>
                        </m:ctrlPr>
                      </m:sSubPr>
                      <m:e>
                        <m:r>
                          <a:rPr lang="fr-FR" sz="2400" i="1">
                            <a:latin typeface="Cambria Math"/>
                          </a:rPr>
                          <m:t>𝑇</m:t>
                        </m:r>
                      </m:e>
                      <m:sub>
                        <m:r>
                          <a:rPr lang="fr-FR" sz="2400" i="1">
                            <a:latin typeface="Cambria Math"/>
                          </a:rPr>
                          <m:t>𝑚</m:t>
                        </m:r>
                      </m:sub>
                    </m:sSub>
                    <m:d>
                      <m:dPr>
                        <m:ctrlPr>
                          <a:rPr lang="fr-FR" sz="2400" i="1">
                            <a:latin typeface="Cambria Math"/>
                          </a:rPr>
                        </m:ctrlPr>
                      </m:dPr>
                      <m:e>
                        <m:r>
                          <a:rPr lang="fr-FR" sz="2400" i="1">
                            <a:latin typeface="Cambria Math"/>
                          </a:rPr>
                          <m:t>𝑁</m:t>
                        </m:r>
                      </m:e>
                    </m:d>
                    <m:r>
                      <a:rPr lang="fr-FR" sz="2400" b="0" i="1" smtClean="0">
                        <a:latin typeface="Cambria Math"/>
                      </a:rPr>
                      <m:t>+</m:t>
                    </m:r>
                    <m:sSup>
                      <m:sSupPr>
                        <m:ctrlPr>
                          <a:rPr lang="fr-FR" sz="2400" b="0" i="1" smtClean="0">
                            <a:latin typeface="Cambria Math"/>
                          </a:rPr>
                        </m:ctrlPr>
                      </m:sSupPr>
                      <m:e>
                        <m:r>
                          <a:rPr lang="fr-FR" sz="2400" b="0" i="1" smtClean="0">
                            <a:latin typeface="Cambria Math"/>
                          </a:rPr>
                          <m:t>𝑞</m:t>
                        </m:r>
                      </m:e>
                      <m:sup>
                        <m:r>
                          <a:rPr lang="fr-FR" sz="2400" b="0" i="1" smtClean="0">
                            <a:latin typeface="Cambria Math"/>
                          </a:rPr>
                          <m:t>−</m:t>
                        </m:r>
                        <m:r>
                          <a:rPr lang="fr-FR" sz="2400" b="0" i="1" smtClean="0">
                            <a:latin typeface="Cambria Math"/>
                          </a:rPr>
                          <m:t>𝑚</m:t>
                        </m:r>
                      </m:sup>
                    </m:sSup>
                  </m:oMath>
                </a14:m>
                <a:r>
                  <a:rPr lang="fr-FR" sz="2400" dirty="0"/>
                  <a:t> </a:t>
                </a:r>
                <a:r>
                  <a:rPr lang="fr-FR" sz="2400" dirty="0" smtClean="0"/>
                  <a:t>si </a:t>
                </a:r>
                <a14:m>
                  <m:oMath xmlns:m="http://schemas.openxmlformats.org/officeDocument/2006/math">
                    <m:r>
                      <a:rPr lang="fr-FR" sz="2400" i="1" smtClean="0">
                        <a:latin typeface="Cambria Math"/>
                        <a:ea typeface="Cambria Math"/>
                      </a:rPr>
                      <m:t>𝜔</m:t>
                    </m:r>
                    <m:r>
                      <a:rPr lang="fr-FR" sz="2400" i="1" smtClean="0">
                        <a:latin typeface="Cambria Math"/>
                        <a:ea typeface="Cambria Math"/>
                      </a:rPr>
                      <m:t>≥</m:t>
                    </m:r>
                    <m:f>
                      <m:fPr>
                        <m:ctrlPr>
                          <a:rPr lang="fr-FR" sz="2400" i="1" smtClean="0">
                            <a:latin typeface="Cambria Math"/>
                            <a:ea typeface="Cambria Math"/>
                          </a:rPr>
                        </m:ctrlPr>
                      </m:fPr>
                      <m:num>
                        <m:r>
                          <a:rPr lang="fr-FR" sz="2400" b="0" i="1" smtClean="0">
                            <a:latin typeface="Cambria Math"/>
                            <a:ea typeface="Cambria Math"/>
                          </a:rPr>
                          <m:t>𝑞</m:t>
                        </m:r>
                      </m:num>
                      <m:den>
                        <m:r>
                          <a:rPr lang="fr-FR" sz="2400" b="0" i="1" smtClean="0">
                            <a:latin typeface="Cambria Math"/>
                            <a:ea typeface="Cambria Math"/>
                          </a:rPr>
                          <m:t>2</m:t>
                        </m:r>
                      </m:den>
                    </m:f>
                  </m:oMath>
                </a14:m>
                <a:r>
                  <a:rPr lang="fr-FR" sz="2400" dirty="0" smtClean="0"/>
                  <a:t>.</a:t>
                </a:r>
              </a:p>
              <a:p>
                <a:pPr marL="0" indent="0">
                  <a:buNone/>
                </a:pPr>
                <a:r>
                  <a:rPr lang="fr-FR" b="1" dirty="0" smtClean="0"/>
                  <a:t>Arrondi et troncature portent sur les </a:t>
                </a:r>
                <a:r>
                  <a:rPr lang="fr-FR" b="1" i="1" dirty="0" smtClean="0"/>
                  <a:t>formats</a:t>
                </a:r>
                <a:r>
                  <a:rPr lang="fr-FR" b="1" dirty="0" smtClean="0"/>
                  <a:t> d’écriture</a:t>
                </a:r>
                <a:endParaRPr lang="fr-FR" b="1" dirty="0"/>
              </a:p>
            </p:txBody>
          </p:sp>
        </mc:Choice>
        <mc:Fallback xmlns="">
          <p:sp>
            <p:nvSpPr>
              <p:cNvPr id="6" name="Espace réservé du contenu 5"/>
              <p:cNvSpPr>
                <a:spLocks noGrp="1" noRot="1" noChangeAspect="1" noMove="1" noResize="1" noEditPoints="1" noAdjustHandles="1" noChangeArrowheads="1" noChangeShapeType="1" noTextEdit="1"/>
              </p:cNvSpPr>
              <p:nvPr>
                <p:ph idx="1"/>
              </p:nvPr>
            </p:nvSpPr>
            <p:spPr>
              <a:xfrm>
                <a:off x="107504" y="987574"/>
                <a:ext cx="8928992" cy="4032447"/>
              </a:xfrm>
              <a:blipFill rotWithShape="1">
                <a:blip r:embed="rId2"/>
                <a:stretch>
                  <a:fillRect l="-1639" t="-908" r="-1025"/>
                </a:stretch>
              </a:blipFill>
            </p:spPr>
            <p:txBody>
              <a:bodyPr/>
              <a:lstStyle/>
              <a:p>
                <a:r>
                  <a:rPr lang="fr-FR">
                    <a:noFill/>
                  </a:rPr>
                  <a:t> </a:t>
                </a:r>
              </a:p>
            </p:txBody>
          </p:sp>
        </mc:Fallback>
      </mc:AlternateContent>
    </p:spTree>
    <p:extLst>
      <p:ext uri="{BB962C8B-B14F-4D97-AF65-F5344CB8AC3E}">
        <p14:creationId xmlns:p14="http://schemas.microsoft.com/office/powerpoint/2010/main" val="1620662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1679</Words>
  <Application>Microsoft Office PowerPoint</Application>
  <PresentationFormat>Affichage à l'écran (16:9)</PresentationFormat>
  <Paragraphs>157</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Calculs approchés</vt:lpstr>
      <vt:lpstr>Pour un chiffre de plus…</vt:lpstr>
      <vt:lpstr>Vive le running</vt:lpstr>
      <vt:lpstr>Fausse proportionnalité  et données manquantes</vt:lpstr>
      <vt:lpstr>Les causes d’erreur</vt:lpstr>
      <vt:lpstr>Calculer juste, avec quels nombres?</vt:lpstr>
      <vt:lpstr>Mais alors, lesquels choisir?</vt:lpstr>
      <vt:lpstr>On veut des définitions (1)</vt:lpstr>
      <vt:lpstr>On veut des définitions (2)</vt:lpstr>
      <vt:lpstr>Moralité</vt:lpstr>
      <vt:lpstr>L’ordinateur calcule parfois faux</vt:lpstr>
      <vt:lpstr>Des calculs sans erreur?</vt:lpstr>
      <vt:lpstr>Limiter les erreurs humaines</vt:lpstr>
      <vt:lpstr>Arrondir les troncatures ?</vt:lpstr>
      <vt:lpstr>Supprimer des multiplications</vt:lpstr>
      <vt:lpstr>Maîtriser les retenues (1)</vt:lpstr>
      <vt:lpstr>Maîtriser les retenues (2)</vt:lpstr>
      <vt:lpstr>Calculer par référendum</vt:lpstr>
      <vt:lpstr>La solution virgule flottante </vt:lpstr>
      <vt:lpstr>Pour les curieux… qui ont raison de l’être</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Calculs approchés</dc:title>
  <dc:creator>Pierre Michalak</dc:creator>
  <cp:lastModifiedBy>Pierre Michalak</cp:lastModifiedBy>
  <cp:revision>92</cp:revision>
  <dcterms:created xsi:type="dcterms:W3CDTF">2019-03-20T15:27:03Z</dcterms:created>
  <dcterms:modified xsi:type="dcterms:W3CDTF">2022-04-27T16:23:25Z</dcterms:modified>
</cp:coreProperties>
</file>