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57" r:id="rId4"/>
    <p:sldId id="258" r:id="rId5"/>
    <p:sldId id="261" r:id="rId6"/>
    <p:sldId id="260" r:id="rId7"/>
    <p:sldId id="259" r:id="rId8"/>
    <p:sldId id="275" r:id="rId9"/>
    <p:sldId id="265" r:id="rId10"/>
    <p:sldId id="266" r:id="rId11"/>
    <p:sldId id="274" r:id="rId12"/>
    <p:sldId id="272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FB59-BAFB-4CF3-927F-395E830A0CD5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54CE0-1B4C-4115-9B75-0D85D20E1A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66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 rouge ce qui n’est  « pas toujours » mis</a:t>
            </a:r>
            <a:r>
              <a:rPr lang="fr-FR" baseline="0" dirty="0" smtClean="0"/>
              <a:t> en œuvre dans les classes… on est loin de l’exercice de bac…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54CE0-1B4C-4115-9B75-0D85D20E1A2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3 premiers critères sont minimaux le 4</a:t>
            </a:r>
            <a:r>
              <a:rPr lang="fr-FR" baseline="30000" dirty="0" smtClean="0"/>
              <a:t>ème</a:t>
            </a:r>
            <a:r>
              <a:rPr lang="fr-FR" dirty="0" smtClean="0"/>
              <a:t> est un critère de perfectionnement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54CE0-1B4C-4115-9B75-0D85D20E1A22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54CE0-1B4C-4115-9B75-0D85D20E1A22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Présentation de </a:t>
            </a:r>
            <a:r>
              <a:rPr lang="fr-FR" baseline="0" dirty="0" smtClean="0"/>
              <a:t>Catherine </a:t>
            </a:r>
            <a:r>
              <a:rPr lang="fr-FR" baseline="0" dirty="0" err="1" smtClean="0"/>
              <a:t>Houard</a:t>
            </a:r>
            <a:r>
              <a:rPr lang="fr-FR" baseline="0" dirty="0" smtClean="0"/>
              <a:t> (Lille)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A54CE0-1B4C-4115-9B75-0D85D20E1A22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E0EE-FDE9-4ADC-B37F-CD8D56A0B24C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9BAA-DE52-4DF7-8B58-34C74B23BA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E0EE-FDE9-4ADC-B37F-CD8D56A0B24C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9BAA-DE52-4DF7-8B58-34C74B23BA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E0EE-FDE9-4ADC-B37F-CD8D56A0B24C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9BAA-DE52-4DF7-8B58-34C74B23BA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45254-5240-4DE6-BF8D-63D04170B2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E0EE-FDE9-4ADC-B37F-CD8D56A0B24C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9BAA-DE52-4DF7-8B58-34C74B23BA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E0EE-FDE9-4ADC-B37F-CD8D56A0B24C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9BAA-DE52-4DF7-8B58-34C74B23BA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E0EE-FDE9-4ADC-B37F-CD8D56A0B24C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9BAA-DE52-4DF7-8B58-34C74B23BA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E0EE-FDE9-4ADC-B37F-CD8D56A0B24C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9BAA-DE52-4DF7-8B58-34C74B23BA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E0EE-FDE9-4ADC-B37F-CD8D56A0B24C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9BAA-DE52-4DF7-8B58-34C74B23BA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E0EE-FDE9-4ADC-B37F-CD8D56A0B24C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9BAA-DE52-4DF7-8B58-34C74B23BA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E0EE-FDE9-4ADC-B37F-CD8D56A0B24C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9BAA-DE52-4DF7-8B58-34C74B23BA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E0EE-FDE9-4ADC-B37F-CD8D56A0B24C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E9BAA-DE52-4DF7-8B58-34C74B23BA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6E0EE-FDE9-4ADC-B37F-CD8D56A0B24C}" type="datetimeFigureOut">
              <a:rPr lang="fr-FR" smtClean="0"/>
              <a:pPr/>
              <a:t>08/01/2013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E9BAA-DE52-4DF7-8B58-34C74B23BA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Approche par les problèmes en TS spécialité maths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8662" y="3886200"/>
            <a:ext cx="7358114" cy="1752600"/>
          </a:xfrm>
        </p:spPr>
        <p:txBody>
          <a:bodyPr>
            <a:normAutofit/>
          </a:bodyPr>
          <a:lstStyle/>
          <a:p>
            <a:r>
              <a:rPr lang="fr-FR" sz="4800" dirty="0" smtClean="0"/>
              <a:t>Quelle évaluation possible ?</a:t>
            </a: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358246" cy="11430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Evaluation de l’aptitude à utiliser l’outil informatique (2)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525963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En devoir à la maison </a:t>
            </a:r>
            <a:r>
              <a:rPr lang="fr-FR" dirty="0" smtClean="0"/>
              <a:t>: Exemple : les nombres parfaits</a:t>
            </a:r>
          </a:p>
          <a:p>
            <a:pPr lvl="1"/>
            <a:r>
              <a:rPr lang="fr-FR" dirty="0" smtClean="0"/>
              <a:t>On dit qu’un entier naturel est un nombre parfait lorsqu’il est égal à la somme de ses diviseurs positifs autres que lui-même (ex : 6 = 1 + 2 + 3)</a:t>
            </a:r>
          </a:p>
          <a:p>
            <a:pPr lvl="1"/>
            <a:r>
              <a:rPr lang="fr-FR" dirty="0" smtClean="0"/>
              <a:t>Ecrire un algorithme donnant tous les nombres parfaits inférieurs ou égaux à un entier donné</a:t>
            </a:r>
          </a:p>
          <a:p>
            <a:pPr lvl="1"/>
            <a:r>
              <a:rPr lang="fr-FR" dirty="0" smtClean="0"/>
              <a:t>Le programmer sur un logiciel et donner alors tous les nombres parfaits inférieurs ou égaux à 10000</a:t>
            </a:r>
          </a:p>
          <a:p>
            <a:r>
              <a:rPr lang="fr-FR" dirty="0" smtClean="0"/>
              <a:t>Prolongement possible en classe : montrer que tous les nombres parfaits pairs sont de la forme                                                                   avec </a:t>
            </a:r>
            <a:r>
              <a:rPr lang="fr-FR" i="1" dirty="0" smtClean="0"/>
              <a:t>p</a:t>
            </a:r>
            <a:r>
              <a:rPr lang="fr-FR" dirty="0" smtClean="0"/>
              <a:t> premier :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96150" y="4929198"/>
            <a:ext cx="1847850" cy="447675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Vers l’évaluation d’un exercice complet </a:t>
            </a:r>
            <a:br>
              <a:rPr lang="fr-FR" sz="3200" dirty="0" smtClean="0"/>
            </a:br>
            <a:r>
              <a:rPr lang="fr-FR" sz="3200" dirty="0" smtClean="0"/>
              <a:t>d’une heure en classe </a:t>
            </a:r>
            <a:endParaRPr lang="fr-FR" sz="3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idx="1"/>
          </p:nvPr>
        </p:nvSpPr>
        <p:spPr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 sz="2400" b="1" dirty="0" smtClean="0"/>
              <a:t>Préparation progressive des élèves à ce genre d’évaluation : </a:t>
            </a:r>
            <a:r>
              <a:rPr lang="fr-FR" sz="2400" b="1" dirty="0" smtClean="0">
                <a:solidFill>
                  <a:srgbClr val="FF0000"/>
                </a:solidFill>
              </a:rPr>
              <a:t>les écrits aidés</a:t>
            </a:r>
          </a:p>
          <a:p>
            <a:pPr>
              <a:defRPr/>
            </a:pPr>
            <a:r>
              <a:rPr lang="fr-FR" sz="2400" b="1" dirty="0" smtClean="0"/>
              <a:t>Intervention individuelle du professeur :</a:t>
            </a:r>
            <a:r>
              <a:rPr lang="fr-FR" sz="2800" b="1" dirty="0" smtClean="0"/>
              <a:t> </a:t>
            </a:r>
          </a:p>
          <a:p>
            <a:pPr marL="0" lvl="1" indent="0">
              <a:buFontTx/>
              <a:buNone/>
              <a:defRPr/>
            </a:pPr>
            <a:r>
              <a:rPr lang="fr-FR" sz="2000" dirty="0" smtClean="0"/>
              <a:t>Lorsque les élèves rencontrent une difficulté, ils appellent le professeur afin qu’il « débloque la situation ». Le professeur note sur la copie son intervention. L’intervention du professeur peut aussi être prévue, en fonction du sujet, à certains endroits pour vérification d’un résultat. </a:t>
            </a:r>
            <a:r>
              <a:rPr lang="fr-FR" sz="2000" dirty="0"/>
              <a:t>Cela permet : </a:t>
            </a:r>
            <a:endParaRPr lang="fr-FR" sz="2000" dirty="0" smtClean="0"/>
          </a:p>
          <a:p>
            <a:pPr marL="285750" lvl="1">
              <a:defRPr/>
            </a:pPr>
            <a:r>
              <a:rPr lang="fr-FR" sz="2000" dirty="0" smtClean="0"/>
              <a:t>D’évaluer la capacité à rebondir sur </a:t>
            </a:r>
            <a:r>
              <a:rPr lang="fr-FR" sz="2000" dirty="0"/>
              <a:t>u</a:t>
            </a:r>
            <a:r>
              <a:rPr lang="fr-FR" sz="2000" dirty="0" smtClean="0"/>
              <a:t>ne explication courte.</a:t>
            </a:r>
          </a:p>
          <a:p>
            <a:pPr marL="285750" lvl="1">
              <a:defRPr/>
            </a:pPr>
            <a:r>
              <a:rPr lang="fr-FR" sz="2000" dirty="0" smtClean="0"/>
              <a:t>De donner des énoncés comprenant des questions plus difficiles ou plus ouvertes sans mettre les élèves en échec.</a:t>
            </a:r>
          </a:p>
          <a:p>
            <a:pPr marL="285750" lvl="1">
              <a:defRPr/>
            </a:pPr>
            <a:r>
              <a:rPr lang="fr-FR" sz="2000" dirty="0" smtClean="0"/>
              <a:t>Que la majorité des élèves sortent de l’évaluation en ayant terminé le problème.</a:t>
            </a:r>
          </a:p>
          <a:p>
            <a:pPr marL="285750" lvl="1">
              <a:defRPr/>
            </a:pPr>
            <a:r>
              <a:rPr lang="fr-FR" sz="2000" dirty="0" smtClean="0"/>
              <a:t>D’encourager les élèves qui ont tendance à abandonner</a:t>
            </a:r>
            <a:r>
              <a:rPr lang="fr-FR" sz="1600" dirty="0"/>
              <a:t>	</a:t>
            </a:r>
          </a:p>
          <a:p>
            <a:pPr marL="457200" lvl="1" indent="0">
              <a:buFontTx/>
              <a:buNone/>
              <a:defRPr/>
            </a:pPr>
            <a:endParaRPr lang="fr-FR" sz="1600" dirty="0"/>
          </a:p>
          <a:p>
            <a:pPr marL="457200" lvl="1" indent="0">
              <a:buFontTx/>
              <a:buNone/>
              <a:defRPr/>
            </a:pP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95288" y="857232"/>
            <a:ext cx="8208962" cy="5715040"/>
          </a:xfrm>
        </p:spPr>
        <p:txBody>
          <a:bodyPr/>
          <a:lstStyle/>
          <a:p>
            <a:pPr lvl="1">
              <a:defRPr/>
            </a:pPr>
            <a:endParaRPr lang="fr-FR" sz="1600" dirty="0"/>
          </a:p>
          <a:p>
            <a:pPr lvl="1">
              <a:defRPr/>
            </a:pPr>
            <a:endParaRPr lang="fr-FR" sz="1600" dirty="0" smtClean="0"/>
          </a:p>
          <a:p>
            <a:pPr lvl="1">
              <a:defRPr/>
            </a:pPr>
            <a:endParaRPr lang="fr-FR" sz="1600" dirty="0" smtClean="0"/>
          </a:p>
          <a:p>
            <a:pPr marL="457200" lvl="1" indent="0">
              <a:buFontTx/>
              <a:buNone/>
              <a:defRPr/>
            </a:pPr>
            <a:endParaRPr lang="fr-FR" sz="1600" dirty="0" smtClean="0"/>
          </a:p>
          <a:p>
            <a:pPr marL="457200" lvl="1" indent="0">
              <a:buFontTx/>
              <a:buNone/>
              <a:defRPr/>
            </a:pPr>
            <a:endParaRPr lang="fr-FR" sz="1600" dirty="0"/>
          </a:p>
          <a:p>
            <a:pPr marL="457200" lvl="1" indent="0">
              <a:buFontTx/>
              <a:buNone/>
              <a:defRPr/>
            </a:pPr>
            <a:endParaRPr lang="fr-FR" sz="1600" dirty="0" smtClean="0"/>
          </a:p>
          <a:p>
            <a:pPr marL="457200" lvl="1" indent="0">
              <a:buFontTx/>
              <a:buNone/>
              <a:defRPr/>
            </a:pPr>
            <a:endParaRPr lang="fr-FR" sz="1600" dirty="0"/>
          </a:p>
          <a:p>
            <a:pPr marL="457200" lvl="1" indent="0">
              <a:buFontTx/>
              <a:buNone/>
              <a:defRPr/>
            </a:pPr>
            <a:endParaRPr lang="fr-FR" sz="1600" dirty="0" smtClean="0"/>
          </a:p>
          <a:p>
            <a:pPr marL="457200" lvl="1" indent="0">
              <a:buFontTx/>
              <a:buNone/>
              <a:defRPr/>
            </a:pPr>
            <a:endParaRPr lang="fr-FR" sz="1600" dirty="0"/>
          </a:p>
          <a:p>
            <a:pPr marL="457200" lvl="1" indent="0">
              <a:buFontTx/>
              <a:buNone/>
              <a:defRPr/>
            </a:pPr>
            <a:endParaRPr lang="fr-FR" sz="1600" dirty="0" smtClean="0"/>
          </a:p>
          <a:p>
            <a:pPr marL="457200" lvl="1" indent="0">
              <a:buFontTx/>
              <a:buNone/>
              <a:defRPr/>
            </a:pPr>
            <a:endParaRPr lang="fr-FR" sz="1600" dirty="0"/>
          </a:p>
          <a:p>
            <a:pPr marL="457200" lvl="1" indent="0">
              <a:buFontTx/>
              <a:buNone/>
              <a:defRPr/>
            </a:pPr>
            <a:endParaRPr lang="fr-FR" sz="1600" dirty="0" smtClean="0"/>
          </a:p>
          <a:p>
            <a:pPr marL="457200" lvl="1" indent="0">
              <a:buFontTx/>
              <a:buNone/>
              <a:defRPr/>
            </a:pPr>
            <a:endParaRPr lang="fr-FR" sz="1600" dirty="0"/>
          </a:p>
          <a:p>
            <a:pPr marL="457200" lvl="1" indent="0">
              <a:buFontTx/>
              <a:buNone/>
              <a:defRPr/>
            </a:pPr>
            <a:endParaRPr lang="fr-FR" sz="1600" dirty="0" smtClean="0"/>
          </a:p>
          <a:p>
            <a:pPr marL="457200" lvl="1" indent="0">
              <a:buFontTx/>
              <a:buNone/>
              <a:defRPr/>
            </a:pPr>
            <a:endParaRPr lang="fr-FR" sz="1600" dirty="0" smtClean="0"/>
          </a:p>
          <a:p>
            <a:pPr marL="457200" lvl="1" indent="0">
              <a:buFontTx/>
              <a:buNone/>
              <a:defRPr/>
            </a:pPr>
            <a:r>
              <a:rPr lang="fr-FR" sz="1600" dirty="0"/>
              <a:t>	</a:t>
            </a:r>
            <a:r>
              <a:rPr lang="fr-FR" sz="1600" dirty="0" smtClean="0"/>
              <a:t>	  </a:t>
            </a:r>
            <a:endParaRPr lang="fr-FR" sz="1600" dirty="0"/>
          </a:p>
          <a:p>
            <a:pPr marL="457200" lvl="1" indent="0">
              <a:buFontTx/>
              <a:buNone/>
              <a:defRPr/>
            </a:pPr>
            <a:endParaRPr lang="fr-FR" sz="1600" dirty="0"/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57166"/>
            <a:ext cx="7724775" cy="622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Autres évaluations possibles : </a:t>
            </a:r>
            <a:br>
              <a:rPr lang="fr-FR" dirty="0" smtClean="0"/>
            </a:br>
            <a:r>
              <a:rPr lang="fr-FR" dirty="0" smtClean="0"/>
              <a:t>travail par groupes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fr-FR" dirty="0" smtClean="0"/>
              <a:t>Evaluer les </a:t>
            </a:r>
            <a:r>
              <a:rPr lang="fr-FR" dirty="0" smtClean="0">
                <a:solidFill>
                  <a:srgbClr val="FF0000"/>
                </a:solidFill>
              </a:rPr>
              <a:t>écrits intermédiaires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Pour chaque résolution de problème, un « journal de bord » par groupe où toutes les recherches seront consignées et relevées</a:t>
            </a:r>
          </a:p>
          <a:p>
            <a:r>
              <a:rPr lang="fr-FR" dirty="0" smtClean="0"/>
              <a:t>Evaluer la </a:t>
            </a:r>
            <a:r>
              <a:rPr lang="fr-FR" dirty="0" smtClean="0">
                <a:solidFill>
                  <a:srgbClr val="FF0000"/>
                </a:solidFill>
              </a:rPr>
              <a:t>communication à l’oral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Compte rendu oral par groupe de l’état d’avancement des recherches dans la résolution d’un problème</a:t>
            </a:r>
          </a:p>
          <a:p>
            <a:r>
              <a:rPr lang="fr-FR" dirty="0" smtClean="0"/>
              <a:t>Evaluer la </a:t>
            </a:r>
            <a:r>
              <a:rPr lang="fr-FR" dirty="0" smtClean="0">
                <a:solidFill>
                  <a:srgbClr val="FF0000"/>
                </a:solidFill>
              </a:rPr>
              <a:t>communication à l’écrit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Compte rendu de TP par groupe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fr-FR" sz="3200" dirty="0" smtClean="0"/>
              <a:t>Compétences mises en œuvre dans la résolution de problèmes : extrait du programme de TS </a:t>
            </a:r>
            <a:br>
              <a:rPr lang="fr-FR" sz="3200" dirty="0" smtClean="0"/>
            </a:br>
            <a:r>
              <a:rPr lang="fr-FR" sz="3200" dirty="0" smtClean="0"/>
              <a:t>(enseignement spécifique et spécialité)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fr-FR" dirty="0" smtClean="0"/>
              <a:t>Chercher, expérimenter, modéliser, en particulier à l’aide d’outils </a:t>
            </a:r>
            <a:r>
              <a:rPr lang="fr-FR" dirty="0" smtClean="0">
                <a:solidFill>
                  <a:srgbClr val="FF0000"/>
                </a:solidFill>
              </a:rPr>
              <a:t>logiciels</a:t>
            </a:r>
          </a:p>
          <a:p>
            <a:r>
              <a:rPr lang="fr-FR" dirty="0" smtClean="0"/>
              <a:t>Choisir et appliquer des techniques de calcul</a:t>
            </a:r>
          </a:p>
          <a:p>
            <a:r>
              <a:rPr lang="fr-FR" dirty="0" smtClean="0"/>
              <a:t>Mettre en œuvre des </a:t>
            </a:r>
            <a:r>
              <a:rPr lang="fr-FR" dirty="0" smtClean="0">
                <a:solidFill>
                  <a:srgbClr val="FF0000"/>
                </a:solidFill>
              </a:rPr>
              <a:t>algorithmes</a:t>
            </a:r>
          </a:p>
          <a:p>
            <a:r>
              <a:rPr lang="fr-FR" dirty="0" smtClean="0"/>
              <a:t>Raisonner, démontrer, trouver des </a:t>
            </a:r>
            <a:r>
              <a:rPr lang="fr-FR" dirty="0" smtClean="0">
                <a:solidFill>
                  <a:srgbClr val="FF0000"/>
                </a:solidFill>
              </a:rPr>
              <a:t>résultats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partiels</a:t>
            </a:r>
            <a:r>
              <a:rPr lang="fr-FR" dirty="0" smtClean="0"/>
              <a:t> et les mettre en perspective</a:t>
            </a:r>
          </a:p>
          <a:p>
            <a:r>
              <a:rPr lang="fr-FR" dirty="0" smtClean="0"/>
              <a:t>Expliquer </a:t>
            </a:r>
            <a:r>
              <a:rPr lang="fr-FR" dirty="0" smtClean="0">
                <a:solidFill>
                  <a:srgbClr val="FF0000"/>
                </a:solidFill>
              </a:rPr>
              <a:t>oralement</a:t>
            </a:r>
            <a:r>
              <a:rPr lang="fr-FR" dirty="0" smtClean="0"/>
              <a:t> une démarche, communiquer un résultat par </a:t>
            </a:r>
            <a:r>
              <a:rPr lang="fr-FR" dirty="0" smtClean="0">
                <a:solidFill>
                  <a:srgbClr val="FF0000"/>
                </a:solidFill>
              </a:rPr>
              <a:t>oral</a:t>
            </a:r>
            <a:r>
              <a:rPr lang="fr-FR" dirty="0" smtClean="0"/>
              <a:t> ou par écrit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72560" cy="1143000"/>
          </a:xfrm>
        </p:spPr>
        <p:txBody>
          <a:bodyPr>
            <a:noAutofit/>
          </a:bodyPr>
          <a:lstStyle/>
          <a:p>
            <a:r>
              <a:rPr lang="fr-FR" sz="3000" dirty="0" smtClean="0"/>
              <a:t>Formes  d’évaluation :  extrait du programme de TS </a:t>
            </a:r>
            <a:br>
              <a:rPr lang="fr-FR" sz="3000" dirty="0" smtClean="0"/>
            </a:br>
            <a:r>
              <a:rPr lang="fr-FR" sz="3000" dirty="0" smtClean="0"/>
              <a:t>(enseignement spécifique et spécialité)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fr-FR" dirty="0" smtClean="0"/>
              <a:t>Fréquents, de longueur raisonnable et de nature variée, les </a:t>
            </a:r>
            <a:r>
              <a:rPr lang="fr-FR" dirty="0" smtClean="0">
                <a:solidFill>
                  <a:srgbClr val="FF0000"/>
                </a:solidFill>
              </a:rPr>
              <a:t>travaux hors du temps scolaire </a:t>
            </a:r>
            <a:r>
              <a:rPr lang="fr-FR" dirty="0" smtClean="0"/>
              <a:t>contribuent à la formation des élèves et sont absolument essentiels à leur progression</a:t>
            </a:r>
          </a:p>
          <a:p>
            <a:r>
              <a:rPr lang="fr-FR" dirty="0" smtClean="0"/>
              <a:t>Les modes d’évaluation prennent également des </a:t>
            </a:r>
            <a:r>
              <a:rPr lang="fr-FR" dirty="0" smtClean="0">
                <a:solidFill>
                  <a:srgbClr val="FF0000"/>
                </a:solidFill>
              </a:rPr>
              <a:t>formes variées</a:t>
            </a:r>
            <a:r>
              <a:rPr lang="fr-FR" dirty="0" smtClean="0"/>
              <a:t>, en phase avec les objectifs poursuivis. En particulier, l’aptitude à </a:t>
            </a:r>
            <a:r>
              <a:rPr lang="fr-FR" dirty="0" smtClean="0">
                <a:solidFill>
                  <a:srgbClr val="FF0000"/>
                </a:solidFill>
              </a:rPr>
              <a:t>mobiliser l’outil informatique</a:t>
            </a:r>
            <a:r>
              <a:rPr lang="fr-FR" dirty="0" smtClean="0"/>
              <a:t> dans le cadre de la résolution de problèmes est à évaluer.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fr-FR" sz="3200" dirty="0" smtClean="0"/>
              <a:t>Evaluation des connaissances et des savoir-faire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14422"/>
            <a:ext cx="8712968" cy="4911741"/>
          </a:xfrm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fr-FR" dirty="0" smtClean="0"/>
              <a:t>Le « contrôle » : toutes les 3 semaines environ</a:t>
            </a:r>
          </a:p>
          <a:p>
            <a:r>
              <a:rPr lang="fr-FR" dirty="0">
                <a:solidFill>
                  <a:srgbClr val="FF0000"/>
                </a:solidFill>
              </a:rPr>
              <a:t>F</a:t>
            </a:r>
            <a:r>
              <a:rPr lang="fr-FR" dirty="0" smtClean="0">
                <a:solidFill>
                  <a:srgbClr val="FF0000"/>
                </a:solidFill>
              </a:rPr>
              <a:t>aire varier les modalités  </a:t>
            </a:r>
            <a:r>
              <a:rPr lang="fr-FR" dirty="0" smtClean="0"/>
              <a:t>: 20 à 30 min, calculatrice ou non, question de cours, vrai faux, QCM…</a:t>
            </a:r>
          </a:p>
          <a:p>
            <a:r>
              <a:rPr lang="fr-FR" dirty="0" smtClean="0"/>
              <a:t>Exemples de questions :</a:t>
            </a:r>
          </a:p>
          <a:p>
            <a:pPr lvl="1"/>
            <a:r>
              <a:rPr lang="fr-FR" dirty="0" smtClean="0"/>
              <a:t>Démontrer que si d divise a et d divise b alors d divise toute combinaison linéaire entière de a et b</a:t>
            </a:r>
          </a:p>
          <a:p>
            <a:pPr lvl="1"/>
            <a:r>
              <a:rPr lang="fr-FR" dirty="0" smtClean="0"/>
              <a:t>Quels sont les diviseurs communs de 105 et 350 dans </a:t>
            </a:r>
            <a:r>
              <a:rPr lang="fr-FR" b="1" dirty="0" smtClean="0"/>
              <a:t>N</a:t>
            </a:r>
            <a:r>
              <a:rPr lang="fr-FR" dirty="0" smtClean="0"/>
              <a:t> </a:t>
            </a:r>
            <a:r>
              <a:rPr lang="fr-FR" dirty="0" smtClean="0"/>
              <a:t>?</a:t>
            </a:r>
          </a:p>
          <a:p>
            <a:pPr lvl="1"/>
            <a:endParaRPr lang="fr-FR" sz="900" dirty="0" smtClean="0"/>
          </a:p>
          <a:p>
            <a:pPr lvl="1"/>
            <a:r>
              <a:rPr lang="fr-FR" dirty="0" smtClean="0"/>
              <a:t>Soit la </a:t>
            </a:r>
            <a:r>
              <a:rPr lang="fr-FR" dirty="0" smtClean="0"/>
              <a:t>matrice                        </a:t>
            </a:r>
            <a:r>
              <a:rPr lang="fr-FR" dirty="0" smtClean="0"/>
              <a:t>. </a:t>
            </a:r>
          </a:p>
          <a:p>
            <a:pPr lvl="1">
              <a:buNone/>
            </a:pPr>
            <a:endParaRPr lang="fr-FR" sz="900" dirty="0" smtClean="0"/>
          </a:p>
          <a:p>
            <a:pPr lvl="1">
              <a:buNone/>
            </a:pPr>
            <a:r>
              <a:rPr lang="fr-FR" dirty="0" smtClean="0"/>
              <a:t>Dire </a:t>
            </a:r>
            <a:r>
              <a:rPr lang="fr-FR" dirty="0" smtClean="0"/>
              <a:t>pourquoi </a:t>
            </a:r>
            <a:r>
              <a:rPr lang="fr-FR" i="1" dirty="0" smtClean="0"/>
              <a:t>A</a:t>
            </a:r>
            <a:r>
              <a:rPr lang="fr-FR" dirty="0" smtClean="0"/>
              <a:t> est inversible et préciser son </a:t>
            </a:r>
            <a:r>
              <a:rPr lang="fr-FR" dirty="0" smtClean="0"/>
              <a:t>inverse.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60498" y="4756833"/>
            <a:ext cx="1587263" cy="642942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Exemples de </a:t>
            </a:r>
            <a:r>
              <a:rPr lang="fr-FR" sz="3200" dirty="0" smtClean="0">
                <a:solidFill>
                  <a:srgbClr val="FF0000"/>
                </a:solidFill>
              </a:rPr>
              <a:t>vrai, faux </a:t>
            </a:r>
            <a:r>
              <a:rPr lang="fr-FR" sz="3200" dirty="0" smtClean="0"/>
              <a:t>: aussi pour </a:t>
            </a:r>
            <a:r>
              <a:rPr lang="fr-FR" sz="3200" dirty="0" smtClean="0">
                <a:solidFill>
                  <a:srgbClr val="FF0000"/>
                </a:solidFill>
              </a:rPr>
              <a:t>expliquer oralement une démarche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7"/>
            <a:ext cx="8229600" cy="4071967"/>
          </a:xfrm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r>
              <a:rPr lang="fr-FR" dirty="0" smtClean="0"/>
              <a:t>Si on peut calculer la matrice A+B, alors on peut calculer la matrice AB</a:t>
            </a:r>
          </a:p>
          <a:p>
            <a:r>
              <a:rPr lang="fr-FR" dirty="0" smtClean="0"/>
              <a:t>Pour toutes matrices carrées A et B de même ordre on a :  (A+B)² = A² + 2AB + B²</a:t>
            </a:r>
          </a:p>
          <a:p>
            <a:r>
              <a:rPr lang="fr-FR" dirty="0" smtClean="0"/>
              <a:t>Soit n un entier naturel, il existe un unique nombre premier divisant 4n+3 et 5n+6</a:t>
            </a:r>
          </a:p>
          <a:p>
            <a:r>
              <a:rPr lang="fr-FR" dirty="0" smtClean="0"/>
              <a:t>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fr-FR" sz="3600" dirty="0" smtClean="0"/>
              <a:t>Et aussi </a:t>
            </a:r>
            <a:r>
              <a:rPr lang="fr-FR" sz="3600" dirty="0" smtClean="0">
                <a:solidFill>
                  <a:srgbClr val="FF0000"/>
                </a:solidFill>
              </a:rPr>
              <a:t>calcul (activités) mental(es)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Exemples :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71678"/>
            <a:ext cx="8543956" cy="4054485"/>
          </a:xfrm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r>
              <a:rPr lang="fr-FR" dirty="0" smtClean="0"/>
              <a:t>1) PGCD de 42 et 54 ?</a:t>
            </a:r>
          </a:p>
          <a:p>
            <a:r>
              <a:rPr lang="fr-FR" dirty="0" smtClean="0"/>
              <a:t>2) décomposition de 400 en facteurs premiers?</a:t>
            </a:r>
          </a:p>
          <a:p>
            <a:r>
              <a:rPr lang="fr-FR" dirty="0" smtClean="0"/>
              <a:t>3) nombre de diviseurs de 64 dans </a:t>
            </a:r>
            <a:r>
              <a:rPr lang="fr-FR" b="1" dirty="0" smtClean="0"/>
              <a:t>N</a:t>
            </a:r>
            <a:r>
              <a:rPr lang="fr-FR" dirty="0" smtClean="0"/>
              <a:t> ?</a:t>
            </a:r>
          </a:p>
          <a:p>
            <a:r>
              <a:rPr lang="fr-FR" dirty="0" smtClean="0"/>
              <a:t>4)</a:t>
            </a:r>
          </a:p>
          <a:p>
            <a:r>
              <a:rPr lang="fr-FR" dirty="0" smtClean="0"/>
              <a:t>…</a:t>
            </a:r>
          </a:p>
          <a:p>
            <a:endParaRPr lang="fr-FR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3857628"/>
            <a:ext cx="2857520" cy="714380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Evaluation de l’aptitude à utiliser l’outil informatique  (1)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bg1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En situation : en classe</a:t>
            </a:r>
            <a:r>
              <a:rPr lang="fr-FR" dirty="0" smtClean="0"/>
              <a:t>,  dans la résolution de problèmes, une évaluation des compétences mises en jeu</a:t>
            </a:r>
          </a:p>
          <a:p>
            <a:r>
              <a:rPr lang="fr-FR" dirty="0" smtClean="0"/>
              <a:t>Critères pouvant être retenus : </a:t>
            </a:r>
          </a:p>
          <a:p>
            <a:pPr lvl="1"/>
            <a:r>
              <a:rPr lang="fr-FR" dirty="0" smtClean="0"/>
              <a:t>Pertinence du logiciel choisi</a:t>
            </a:r>
          </a:p>
          <a:p>
            <a:pPr lvl="1"/>
            <a:r>
              <a:rPr lang="fr-FR" dirty="0" smtClean="0"/>
              <a:t>Exactitude des résultats obtenus</a:t>
            </a:r>
          </a:p>
          <a:p>
            <a:pPr lvl="1"/>
            <a:r>
              <a:rPr lang="fr-FR" dirty="0" smtClean="0"/>
              <a:t>Complétude des situations envisagées</a:t>
            </a:r>
          </a:p>
          <a:p>
            <a:pPr lvl="1"/>
            <a:r>
              <a:rPr lang="fr-FR" dirty="0" smtClean="0"/>
              <a:t>Mise en perspective des résultats obtenus</a:t>
            </a:r>
          </a:p>
          <a:p>
            <a:r>
              <a:rPr lang="fr-FR" dirty="0" smtClean="0"/>
              <a:t>Sur l’appréciation du bulletin scolaire et (ou) sur le livret scolaire : 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143000"/>
          </a:xfrm>
        </p:spPr>
        <p:txBody>
          <a:bodyPr>
            <a:noAutofit/>
          </a:bodyPr>
          <a:lstStyle/>
          <a:p>
            <a:r>
              <a:rPr lang="fr-FR" sz="3600" dirty="0" smtClean="0"/>
              <a:t>Les compétences  à renseigner </a:t>
            </a:r>
            <a:br>
              <a:rPr lang="fr-FR" sz="3600" dirty="0" smtClean="0"/>
            </a:br>
            <a:r>
              <a:rPr lang="fr-FR" sz="3600" dirty="0" smtClean="0"/>
              <a:t>sur le livret scolaire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fr-FR" dirty="0" smtClean="0"/>
              <a:t>Maîtriser les connaissances exigibles</a:t>
            </a:r>
          </a:p>
          <a:p>
            <a:r>
              <a:rPr lang="fr-FR" dirty="0" smtClean="0"/>
              <a:t>Mettre en œuvre une recherche de façon autonome</a:t>
            </a:r>
          </a:p>
          <a:p>
            <a:r>
              <a:rPr lang="fr-FR" dirty="0" smtClean="0"/>
              <a:t>Mener des raisonnements</a:t>
            </a:r>
          </a:p>
          <a:p>
            <a:r>
              <a:rPr lang="fr-FR" dirty="0" smtClean="0"/>
              <a:t>Avoir une attitude critique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Utiliser les outils logiciels pour résoudre des problèmes de mathématiques</a:t>
            </a:r>
          </a:p>
          <a:p>
            <a:r>
              <a:rPr lang="fr-FR" dirty="0" smtClean="0"/>
              <a:t>Communiquer à l’écrit et à l’oral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 t="1788" r="966"/>
          <a:stretch>
            <a:fillRect/>
          </a:stretch>
        </p:blipFill>
        <p:spPr bwMode="auto">
          <a:xfrm>
            <a:off x="0" y="571480"/>
            <a:ext cx="914400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555</Words>
  <Application>Microsoft Office PowerPoint</Application>
  <PresentationFormat>Affichage à l'écran (4:3)</PresentationFormat>
  <Paragraphs>91</Paragraphs>
  <Slides>13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Approche par les problèmes en TS spécialité maths</vt:lpstr>
      <vt:lpstr>Compétences mises en œuvre dans la résolution de problèmes : extrait du programme de TS  (enseignement spécifique et spécialité)</vt:lpstr>
      <vt:lpstr>Formes  d’évaluation :  extrait du programme de TS  (enseignement spécifique et spécialité) </vt:lpstr>
      <vt:lpstr>Evaluation des connaissances et des savoir-faire</vt:lpstr>
      <vt:lpstr>Exemples de vrai, faux : aussi pour expliquer oralement une démarche</vt:lpstr>
      <vt:lpstr>Et aussi calcul (activités) mental(es) Exemples : </vt:lpstr>
      <vt:lpstr>Evaluation de l’aptitude à utiliser l’outil informatique  (1)</vt:lpstr>
      <vt:lpstr>Les compétences  à renseigner  sur le livret scolaire</vt:lpstr>
      <vt:lpstr>Présentation PowerPoint</vt:lpstr>
      <vt:lpstr>Evaluation de l’aptitude à utiliser l’outil informatique (2)</vt:lpstr>
      <vt:lpstr>Vers l’évaluation d’un exercice complet  d’une heure en classe </vt:lpstr>
      <vt:lpstr>Présentation PowerPoint</vt:lpstr>
      <vt:lpstr>Autres évaluations possibles :  travail par groupes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Approche par les problèmes en TS spécialité maths</dc:title>
  <dc:creator>Line</dc:creator>
  <cp:lastModifiedBy>Evelyne ROUDNEFF</cp:lastModifiedBy>
  <cp:revision>46</cp:revision>
  <dcterms:created xsi:type="dcterms:W3CDTF">2012-12-29T09:00:49Z</dcterms:created>
  <dcterms:modified xsi:type="dcterms:W3CDTF">2013-01-08T17:45:04Z</dcterms:modified>
</cp:coreProperties>
</file>